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CC01-0B7D-40B4-9AF2-EB3C0CBF1E35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D1A0-A793-4080-A2A6-C1AD06E33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CC01-0B7D-40B4-9AF2-EB3C0CBF1E35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D1A0-A793-4080-A2A6-C1AD06E33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CC01-0B7D-40B4-9AF2-EB3C0CBF1E35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D1A0-A793-4080-A2A6-C1AD06E33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CC01-0B7D-40B4-9AF2-EB3C0CBF1E35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D1A0-A793-4080-A2A6-C1AD06E33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CC01-0B7D-40B4-9AF2-EB3C0CBF1E35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D1A0-A793-4080-A2A6-C1AD06E33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CC01-0B7D-40B4-9AF2-EB3C0CBF1E35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D1A0-A793-4080-A2A6-C1AD06E33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CC01-0B7D-40B4-9AF2-EB3C0CBF1E35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D1A0-A793-4080-A2A6-C1AD06E33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CC01-0B7D-40B4-9AF2-EB3C0CBF1E35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D1A0-A793-4080-A2A6-C1AD06E33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CC01-0B7D-40B4-9AF2-EB3C0CBF1E35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D1A0-A793-4080-A2A6-C1AD06E33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CC01-0B7D-40B4-9AF2-EB3C0CBF1E35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D1A0-A793-4080-A2A6-C1AD06E33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CC01-0B7D-40B4-9AF2-EB3C0CBF1E35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D1A0-A793-4080-A2A6-C1AD06E33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9CC01-0B7D-40B4-9AF2-EB3C0CBF1E35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6D1A0-A793-4080-A2A6-C1AD06E335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C43EAE8-D5F2-4894-9BDB-A4ACC850CBB9}" type="slidenum">
              <a:rPr lang="ru-RU"/>
              <a:pPr>
                <a:defRPr/>
              </a:pPr>
              <a:t>1</a:t>
            </a:fld>
            <a:endParaRPr lang="ru-RU"/>
          </a:p>
        </p:txBody>
      </p:sp>
      <p:graphicFrame>
        <p:nvGraphicFramePr>
          <p:cNvPr id="71682" name="Object 10"/>
          <p:cNvGraphicFramePr>
            <a:graphicFrameLocks noChangeAspect="1"/>
          </p:cNvGraphicFramePr>
          <p:nvPr>
            <p:ph sz="half" idx="4294967295"/>
          </p:nvPr>
        </p:nvGraphicFramePr>
        <p:xfrm>
          <a:off x="0" y="1235075"/>
          <a:ext cx="9611683" cy="5721350"/>
        </p:xfrm>
        <a:graphic>
          <a:graphicData uri="http://schemas.openxmlformats.org/presentationml/2006/ole">
            <p:oleObj spid="_x0000_s1026" name="Диаграмма" r:id="rId3" imgW="9458391" imgH="5724388" progId="Excel.Chart.8">
              <p:embed/>
            </p:oleObj>
          </a:graphicData>
        </a:graphic>
      </p:graphicFrame>
      <p:sp>
        <p:nvSpPr>
          <p:cNvPr id="71683" name="Text Box 11"/>
          <p:cNvSpPr txBox="1">
            <a:spLocks noChangeArrowheads="1"/>
          </p:cNvSpPr>
          <p:nvPr/>
        </p:nvSpPr>
        <p:spPr bwMode="auto">
          <a:xfrm>
            <a:off x="7497436" y="1052513"/>
            <a:ext cx="114985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400" i="1">
                <a:latin typeface="Arial" charset="0"/>
                <a:cs typeface="Arial" charset="0"/>
              </a:rPr>
              <a:t>млн. руб.</a:t>
            </a:r>
          </a:p>
        </p:txBody>
      </p:sp>
      <p:sp>
        <p:nvSpPr>
          <p:cNvPr id="85041" name="Text Box 49"/>
          <p:cNvSpPr txBox="1">
            <a:spLocks noChangeArrowheads="1"/>
          </p:cNvSpPr>
          <p:nvPr/>
        </p:nvSpPr>
        <p:spPr bwMode="auto">
          <a:xfrm>
            <a:off x="562833" y="201613"/>
            <a:ext cx="858116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Доходы и расходы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бюджета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Челябинского областного фонда обязательного медицинского страхования за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2012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A3AD6EB-2CCA-432F-A2AC-D0980F2CDB85}" type="slidenum">
              <a:rPr lang="ru-RU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72706" name="Object 10"/>
          <p:cNvGraphicFramePr>
            <a:graphicFrameLocks noChangeAspect="1"/>
          </p:cNvGraphicFramePr>
          <p:nvPr>
            <p:ph sz="half" idx="4294967295"/>
          </p:nvPr>
        </p:nvGraphicFramePr>
        <p:xfrm>
          <a:off x="0" y="1135063"/>
          <a:ext cx="9469765" cy="5722937"/>
        </p:xfrm>
        <a:graphic>
          <a:graphicData uri="http://schemas.openxmlformats.org/presentationml/2006/ole">
            <p:oleObj spid="_x0000_s2050" name="Диаграмма" r:id="rId3" imgW="9448963" imgH="5800791" progId="Excel.Chart.8">
              <p:embed/>
            </p:oleObj>
          </a:graphicData>
        </a:graphic>
      </p:graphicFrame>
      <p:sp>
        <p:nvSpPr>
          <p:cNvPr id="72707" name="Text Box 11"/>
          <p:cNvSpPr txBox="1">
            <a:spLocks noChangeArrowheads="1"/>
          </p:cNvSpPr>
          <p:nvPr/>
        </p:nvSpPr>
        <p:spPr bwMode="auto">
          <a:xfrm>
            <a:off x="7352293" y="2060575"/>
            <a:ext cx="114985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400" i="1">
                <a:latin typeface="Arial" charset="0"/>
                <a:cs typeface="Arial" charset="0"/>
              </a:rPr>
              <a:t>млн. руб.</a:t>
            </a:r>
          </a:p>
        </p:txBody>
      </p:sp>
      <p:sp>
        <p:nvSpPr>
          <p:cNvPr id="72708" name="AutoShape 15"/>
          <p:cNvSpPr>
            <a:spLocks noChangeArrowheads="1"/>
          </p:cNvSpPr>
          <p:nvPr/>
        </p:nvSpPr>
        <p:spPr bwMode="auto">
          <a:xfrm>
            <a:off x="4280102" y="2133601"/>
            <a:ext cx="1224039" cy="576263"/>
          </a:xfrm>
          <a:prstGeom prst="rightArrow">
            <a:avLst>
              <a:gd name="adj1" fmla="val 50000"/>
              <a:gd name="adj2" fmla="val 52273"/>
            </a:avLst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72709" name="Rectangle 16"/>
          <p:cNvSpPr>
            <a:spLocks noChangeArrowheads="1"/>
          </p:cNvSpPr>
          <p:nvPr/>
        </p:nvSpPr>
        <p:spPr bwMode="auto">
          <a:xfrm>
            <a:off x="4133347" y="2276475"/>
            <a:ext cx="146271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+24</a:t>
            </a:r>
            <a:r>
              <a:rPr lang="ru-RU" sz="1400"/>
              <a:t>,</a:t>
            </a:r>
            <a:r>
              <a:rPr lang="en-US" sz="1400"/>
              <a:t>9</a:t>
            </a:r>
            <a:r>
              <a:rPr lang="ru-RU" sz="1400"/>
              <a:t>%</a:t>
            </a:r>
          </a:p>
        </p:txBody>
      </p:sp>
      <p:sp>
        <p:nvSpPr>
          <p:cNvPr id="72710" name="AutoShape 29"/>
          <p:cNvSpPr>
            <a:spLocks noChangeArrowheads="1"/>
          </p:cNvSpPr>
          <p:nvPr/>
        </p:nvSpPr>
        <p:spPr bwMode="auto">
          <a:xfrm rot="-607262">
            <a:off x="4133347" y="3284539"/>
            <a:ext cx="1115987" cy="568325"/>
          </a:xfrm>
          <a:prstGeom prst="rightArrow">
            <a:avLst>
              <a:gd name="adj1" fmla="val 50000"/>
              <a:gd name="adj2" fmla="val 48324"/>
            </a:avLst>
          </a:prstGeom>
          <a:solidFill>
            <a:srgbClr val="FFFF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charset="0"/>
            </a:endParaRPr>
          </a:p>
          <a:p>
            <a:r>
              <a:rPr lang="ru-RU" sz="1400"/>
              <a:t>+ </a:t>
            </a:r>
            <a:r>
              <a:rPr lang="en-US" sz="1400"/>
              <a:t>5</a:t>
            </a:r>
            <a:r>
              <a:rPr lang="ru-RU" sz="1400"/>
              <a:t>60,9%</a:t>
            </a:r>
          </a:p>
          <a:p>
            <a:endParaRPr lang="ru-RU">
              <a:latin typeface="Arial" charset="0"/>
            </a:endParaRPr>
          </a:p>
        </p:txBody>
      </p:sp>
      <p:sp>
        <p:nvSpPr>
          <p:cNvPr id="72711" name="AutoShape 30"/>
          <p:cNvSpPr>
            <a:spLocks noChangeArrowheads="1"/>
          </p:cNvSpPr>
          <p:nvPr/>
        </p:nvSpPr>
        <p:spPr bwMode="auto">
          <a:xfrm rot="-357693">
            <a:off x="4133347" y="4221164"/>
            <a:ext cx="1032127" cy="528637"/>
          </a:xfrm>
          <a:prstGeom prst="rightArrow">
            <a:avLst>
              <a:gd name="adj1" fmla="val 50000"/>
              <a:gd name="adj2" fmla="val 48048"/>
            </a:avLst>
          </a:prstGeom>
          <a:solidFill>
            <a:srgbClr val="FF0000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+1</a:t>
            </a:r>
            <a:r>
              <a:rPr lang="ru-RU" sz="1400"/>
              <a:t>1,6%</a:t>
            </a:r>
          </a:p>
        </p:txBody>
      </p:sp>
      <p:sp>
        <p:nvSpPr>
          <p:cNvPr id="85041" name="Text Box 49"/>
          <p:cNvSpPr txBox="1">
            <a:spLocks noChangeArrowheads="1"/>
          </p:cNvSpPr>
          <p:nvPr/>
        </p:nvSpPr>
        <p:spPr bwMode="auto">
          <a:xfrm>
            <a:off x="562833" y="201614"/>
            <a:ext cx="858116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доходов бюджета Фонда</a:t>
            </a:r>
          </a:p>
        </p:txBody>
      </p:sp>
      <p:sp>
        <p:nvSpPr>
          <p:cNvPr id="72713" name="AutoShape 30"/>
          <p:cNvSpPr>
            <a:spLocks noChangeArrowheads="1"/>
          </p:cNvSpPr>
          <p:nvPr/>
        </p:nvSpPr>
        <p:spPr bwMode="auto">
          <a:xfrm rot="-357693">
            <a:off x="4205917" y="5229225"/>
            <a:ext cx="1032127" cy="528638"/>
          </a:xfrm>
          <a:prstGeom prst="rightArrow">
            <a:avLst>
              <a:gd name="adj1" fmla="val 50000"/>
              <a:gd name="adj2" fmla="val 48048"/>
            </a:avLst>
          </a:prstGeom>
          <a:solidFill>
            <a:srgbClr val="B1B2E1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+20</a:t>
            </a:r>
            <a:r>
              <a:rPr lang="ru-RU" sz="1400"/>
              <a:t>,</a:t>
            </a:r>
            <a:r>
              <a:rPr lang="en-US" sz="1400"/>
              <a:t>4</a:t>
            </a:r>
            <a:r>
              <a:rPr lang="ru-RU" sz="1400"/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483E66D8-BC11-449A-A58E-089E1EA71EE0}" type="slidenum">
              <a:rPr lang="ru-RU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73730" name="Object 10"/>
          <p:cNvGraphicFramePr>
            <a:graphicFrameLocks noChangeAspect="1"/>
          </p:cNvGraphicFramePr>
          <p:nvPr>
            <p:ph sz="half" idx="4294967295"/>
          </p:nvPr>
        </p:nvGraphicFramePr>
        <p:xfrm>
          <a:off x="1" y="1093788"/>
          <a:ext cx="9144000" cy="5764212"/>
        </p:xfrm>
        <a:graphic>
          <a:graphicData uri="http://schemas.openxmlformats.org/presentationml/2006/ole">
            <p:oleObj spid="_x0000_s3074" name="Диаграмма" r:id="rId3" imgW="9086779" imgH="5819648" progId="Excel.Chart.8">
              <p:embed/>
            </p:oleObj>
          </a:graphicData>
        </a:graphic>
      </p:graphicFrame>
      <p:sp>
        <p:nvSpPr>
          <p:cNvPr id="73731" name="Text Box 11"/>
          <p:cNvSpPr txBox="1">
            <a:spLocks noChangeArrowheads="1"/>
          </p:cNvSpPr>
          <p:nvPr/>
        </p:nvSpPr>
        <p:spPr bwMode="auto">
          <a:xfrm>
            <a:off x="7790947" y="2420938"/>
            <a:ext cx="114985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400" i="1">
                <a:latin typeface="Arial" charset="0"/>
                <a:cs typeface="Arial" charset="0"/>
              </a:rPr>
              <a:t>млн. руб.</a:t>
            </a:r>
          </a:p>
        </p:txBody>
      </p:sp>
      <p:sp>
        <p:nvSpPr>
          <p:cNvPr id="73732" name="AutoShape 12"/>
          <p:cNvSpPr>
            <a:spLocks noChangeArrowheads="1"/>
          </p:cNvSpPr>
          <p:nvPr/>
        </p:nvSpPr>
        <p:spPr bwMode="auto">
          <a:xfrm>
            <a:off x="3914020" y="2420938"/>
            <a:ext cx="1243390" cy="576262"/>
          </a:xfrm>
          <a:prstGeom prst="rightArrow">
            <a:avLst>
              <a:gd name="adj1" fmla="val 50000"/>
              <a:gd name="adj2" fmla="val 53099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/>
              <a:t>+</a:t>
            </a:r>
            <a:r>
              <a:rPr lang="ru-RU" sz="1400"/>
              <a:t> </a:t>
            </a:r>
            <a:r>
              <a:rPr lang="en-US" sz="1400"/>
              <a:t>25</a:t>
            </a:r>
            <a:r>
              <a:rPr lang="ru-RU" sz="1400"/>
              <a:t>,</a:t>
            </a:r>
            <a:r>
              <a:rPr lang="en-US" sz="1400"/>
              <a:t>5%</a:t>
            </a:r>
            <a:endParaRPr lang="ru-RU" sz="1400"/>
          </a:p>
        </p:txBody>
      </p:sp>
      <p:sp>
        <p:nvSpPr>
          <p:cNvPr id="111645" name="Text Box 29"/>
          <p:cNvSpPr txBox="1">
            <a:spLocks noChangeArrowheads="1"/>
          </p:cNvSpPr>
          <p:nvPr/>
        </p:nvSpPr>
        <p:spPr bwMode="auto">
          <a:xfrm>
            <a:off x="1107925" y="236539"/>
            <a:ext cx="65940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расходов бюджета Фонда</a:t>
            </a:r>
            <a:r>
              <a:rPr lang="ru-RU" sz="2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73734" name="AutoShape 12"/>
          <p:cNvSpPr>
            <a:spLocks noChangeArrowheads="1"/>
          </p:cNvSpPr>
          <p:nvPr/>
        </p:nvSpPr>
        <p:spPr bwMode="auto">
          <a:xfrm rot="-377553">
            <a:off x="3986590" y="5013325"/>
            <a:ext cx="948267" cy="515938"/>
          </a:xfrm>
          <a:prstGeom prst="rightArrow">
            <a:avLst>
              <a:gd name="adj1" fmla="val 50000"/>
              <a:gd name="adj2" fmla="val 45231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Arial" charset="0"/>
            </a:endParaRPr>
          </a:p>
          <a:p>
            <a:r>
              <a:rPr lang="ru-RU" sz="1400"/>
              <a:t>+2,9%</a:t>
            </a:r>
          </a:p>
          <a:p>
            <a:endParaRPr lang="ru-RU" sz="14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3735" name="AutoShape 12"/>
          <p:cNvSpPr>
            <a:spLocks noChangeArrowheads="1"/>
          </p:cNvSpPr>
          <p:nvPr/>
        </p:nvSpPr>
        <p:spPr bwMode="auto">
          <a:xfrm rot="-1557612">
            <a:off x="3986591" y="3716338"/>
            <a:ext cx="1082121" cy="576262"/>
          </a:xfrm>
          <a:prstGeom prst="rightArrow">
            <a:avLst>
              <a:gd name="adj1" fmla="val 50000"/>
              <a:gd name="adj2" fmla="val 46212"/>
            </a:avLst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Arial" charset="0"/>
            </a:endParaRPr>
          </a:p>
          <a:p>
            <a:r>
              <a:rPr lang="en-US" sz="1400"/>
              <a:t>+2</a:t>
            </a:r>
            <a:r>
              <a:rPr lang="ru-RU" sz="1400"/>
              <a:t>1,</a:t>
            </a:r>
            <a:r>
              <a:rPr lang="en-US" sz="1400"/>
              <a:t>9</a:t>
            </a:r>
            <a:r>
              <a:rPr lang="ru-RU" sz="1400"/>
              <a:t>%</a:t>
            </a:r>
          </a:p>
          <a:p>
            <a:endParaRPr lang="ru-RU" sz="14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3736" name="AutoShape 12"/>
          <p:cNvSpPr>
            <a:spLocks noChangeArrowheads="1"/>
          </p:cNvSpPr>
          <p:nvPr/>
        </p:nvSpPr>
        <p:spPr bwMode="auto">
          <a:xfrm rot="-377553">
            <a:off x="4059162" y="5589589"/>
            <a:ext cx="948267" cy="515937"/>
          </a:xfrm>
          <a:prstGeom prst="rightArrow">
            <a:avLst>
              <a:gd name="adj1" fmla="val 50000"/>
              <a:gd name="adj2" fmla="val 45231"/>
            </a:avLst>
          </a:prstGeom>
          <a:solidFill>
            <a:srgbClr val="B1B2E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latin typeface="Arial" charset="0"/>
            </a:endParaRPr>
          </a:p>
          <a:p>
            <a:r>
              <a:rPr lang="ru-RU" sz="1400"/>
              <a:t>+</a:t>
            </a:r>
            <a:r>
              <a:rPr lang="en-US" sz="1400"/>
              <a:t>37</a:t>
            </a:r>
            <a:r>
              <a:rPr lang="ru-RU" sz="1400"/>
              <a:t>,</a:t>
            </a:r>
            <a:r>
              <a:rPr lang="en-US" sz="1400"/>
              <a:t>3</a:t>
            </a:r>
            <a:r>
              <a:rPr lang="ru-RU" sz="1400"/>
              <a:t>%</a:t>
            </a:r>
          </a:p>
          <a:p>
            <a:endParaRPr lang="ru-RU" sz="1400" b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Диаграмма Microsoft Office Excel</vt:lpstr>
      <vt:lpstr>Слайд 1</vt:lpstr>
      <vt:lpstr>Слайд 2</vt:lpstr>
      <vt:lpstr>Слайд 3</vt:lpstr>
    </vt:vector>
  </TitlesOfParts>
  <Company>ChOFOMS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КравченкоДА</dc:creator>
  <cp:lastModifiedBy>КравченкоДА</cp:lastModifiedBy>
  <cp:revision>1</cp:revision>
  <dcterms:created xsi:type="dcterms:W3CDTF">2013-03-14T04:12:56Z</dcterms:created>
  <dcterms:modified xsi:type="dcterms:W3CDTF">2013-03-14T04:14:41Z</dcterms:modified>
</cp:coreProperties>
</file>