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50011-4641-4AFF-963A-1879FE9B4824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5FC41-031C-4952-95A3-98FE00E13D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BFDE-0331-41C9-A2E1-0AB28C892848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175F-B2D1-4566-9C45-BA4D8FBA8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BFDE-0331-41C9-A2E1-0AB28C892848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175F-B2D1-4566-9C45-BA4D8FBA8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BFDE-0331-41C9-A2E1-0AB28C892848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175F-B2D1-4566-9C45-BA4D8FBA8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BFDE-0331-41C9-A2E1-0AB28C892848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175F-B2D1-4566-9C45-BA4D8FBA8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BFDE-0331-41C9-A2E1-0AB28C892848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175F-B2D1-4566-9C45-BA4D8FBA8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BFDE-0331-41C9-A2E1-0AB28C892848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175F-B2D1-4566-9C45-BA4D8FBA8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BFDE-0331-41C9-A2E1-0AB28C892848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175F-B2D1-4566-9C45-BA4D8FBA8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BFDE-0331-41C9-A2E1-0AB28C892848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175F-B2D1-4566-9C45-BA4D8FBA8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BFDE-0331-41C9-A2E1-0AB28C892848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175F-B2D1-4566-9C45-BA4D8FBA8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BFDE-0331-41C9-A2E1-0AB28C892848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175F-B2D1-4566-9C45-BA4D8FBA8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BFDE-0331-41C9-A2E1-0AB28C892848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175F-B2D1-4566-9C45-BA4D8FBA80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8BFDE-0331-41C9-A2E1-0AB28C892848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1175F-B2D1-4566-9C45-BA4D8FBA80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_Microsoft_Office_Excel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6117B1A-D5A1-41B3-9E42-2EA5C44A8393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3175" y="260351"/>
            <a:ext cx="8594070" cy="1525575"/>
          </a:xfrm>
        </p:spPr>
        <p:txBody>
          <a:bodyPr>
            <a:normAutofit fontScale="400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 системе ОМС Челябинской области в 2012 году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работало </a:t>
            </a:r>
            <a:r>
              <a:rPr lang="ru-RU" sz="5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6 страховых медицинских организаций</a:t>
            </a:r>
            <a:r>
              <a:rPr lang="en-US" sz="5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5000" b="1" dirty="0" smtClean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5000" b="1" dirty="0" smtClean="0">
                <a:solidFill>
                  <a:srgbClr val="CC0000"/>
                </a:solidFill>
                <a:latin typeface="Times New Roman" pitchFamily="18" charset="0"/>
              </a:rPr>
              <a:t>Численность застрахованных по ОМС граждан на 01.01.2013 г. составляет </a:t>
            </a:r>
            <a:r>
              <a:rPr lang="en-US" sz="5000" b="1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ru-RU" sz="5000" b="1" dirty="0" smtClean="0">
                <a:solidFill>
                  <a:srgbClr val="CC0000"/>
                </a:solidFill>
                <a:latin typeface="Times New Roman" pitchFamily="18" charset="0"/>
              </a:rPr>
              <a:t>3 513 466 чел.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2000" b="1" dirty="0" smtClean="0">
              <a:solidFill>
                <a:srgbClr val="CC0000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700" b="1" dirty="0" smtClean="0">
                <a:solidFill>
                  <a:srgbClr val="000000"/>
                </a:solidFill>
                <a:latin typeface="Times New Roman" pitchFamily="18" charset="0"/>
              </a:rPr>
              <a:t>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700" b="1" dirty="0" smtClean="0">
                <a:solidFill>
                  <a:srgbClr val="000000"/>
                </a:solidFill>
                <a:latin typeface="Times New Roman" pitchFamily="18" charset="0"/>
              </a:rPr>
              <a:t>                                                                                                                                  </a:t>
            </a:r>
            <a:r>
              <a:rPr lang="ru-RU" sz="10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36867" name="Picture 4" descr="Logo INGOSSTRAKH-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1156" y="3429000"/>
            <a:ext cx="1901372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5" descr="Alfa_logo_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073" y="2060575"/>
            <a:ext cx="25593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6" descr="логотип аск-мед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7239" y="5734050"/>
            <a:ext cx="951492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7" descr="логотип РЕСО-Мед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317" y="4149726"/>
            <a:ext cx="2633537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8" descr="Логотип Согаз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7239" y="4724401"/>
            <a:ext cx="91923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Picture 9" descr="head_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1829" y="2636839"/>
            <a:ext cx="227390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3" name="Rectangle 3"/>
          <p:cNvSpPr>
            <a:spLocks noChangeArrowheads="1"/>
          </p:cNvSpPr>
          <p:nvPr/>
        </p:nvSpPr>
        <p:spPr bwMode="auto">
          <a:xfrm>
            <a:off x="3401182" y="1916114"/>
            <a:ext cx="5560584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700"/>
              <a:t>                           </a:t>
            </a: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/>
              <a:t>СМО «АльфаСтрахование-МС»  - </a:t>
            </a:r>
            <a:r>
              <a:rPr lang="en-US" sz="2000"/>
              <a:t> </a:t>
            </a:r>
            <a:r>
              <a:rPr lang="ru-RU" sz="2000"/>
              <a:t> </a:t>
            </a:r>
            <a:r>
              <a:rPr lang="ru-RU" sz="2000">
                <a:solidFill>
                  <a:srgbClr val="CC0000"/>
                </a:solidFill>
              </a:rPr>
              <a:t>50,7%</a:t>
            </a: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</a:pPr>
            <a:endParaRPr lang="ru-RU" sz="2000">
              <a:solidFill>
                <a:srgbClr val="CC0000"/>
              </a:solidFill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>
                <a:solidFill>
                  <a:srgbClr val="003300"/>
                </a:solidFill>
              </a:rPr>
              <a:t>СМО «Астра-Металл»                    -</a:t>
            </a:r>
            <a:r>
              <a:rPr lang="ru-RU" sz="2000">
                <a:solidFill>
                  <a:srgbClr val="CC0000"/>
                </a:solidFill>
              </a:rPr>
              <a:t>   35,3%</a:t>
            </a: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</a:pPr>
            <a:endParaRPr lang="ru-RU" sz="2000">
              <a:solidFill>
                <a:srgbClr val="CC0000"/>
              </a:solidFill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</a:pPr>
            <a:endParaRPr lang="ru-RU" sz="2000">
              <a:solidFill>
                <a:srgbClr val="CC0000"/>
              </a:solidFill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>
                <a:solidFill>
                  <a:srgbClr val="003300"/>
                </a:solidFill>
              </a:rPr>
              <a:t>СМО «Ингосстрах-М»                    -</a:t>
            </a:r>
            <a:r>
              <a:rPr lang="ru-RU" sz="2000">
                <a:solidFill>
                  <a:srgbClr val="CC0000"/>
                </a:solidFill>
              </a:rPr>
              <a:t>     7,4%</a:t>
            </a: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</a:pPr>
            <a:endParaRPr lang="ru-RU" sz="2000">
              <a:solidFill>
                <a:srgbClr val="CC0000"/>
              </a:solidFill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>
                <a:solidFill>
                  <a:srgbClr val="003300"/>
                </a:solidFill>
              </a:rPr>
              <a:t>СМО «РЕСО-Мед»                          -</a:t>
            </a:r>
            <a:r>
              <a:rPr lang="ru-RU" sz="2000">
                <a:solidFill>
                  <a:srgbClr val="CC0000"/>
                </a:solidFill>
              </a:rPr>
              <a:t>     3,8%</a:t>
            </a: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</a:pPr>
            <a:endParaRPr lang="ru-RU" sz="2000">
              <a:solidFill>
                <a:srgbClr val="CC0000"/>
              </a:solidFill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</a:pPr>
            <a:endParaRPr lang="ru-RU" sz="2000">
              <a:solidFill>
                <a:srgbClr val="003300"/>
              </a:solidFill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>
                <a:solidFill>
                  <a:srgbClr val="003300"/>
                </a:solidFill>
              </a:rPr>
              <a:t>СМО «СОГАЗ-Мед»                        -</a:t>
            </a:r>
            <a:r>
              <a:rPr lang="ru-RU" sz="2000">
                <a:solidFill>
                  <a:srgbClr val="CC0000"/>
                </a:solidFill>
              </a:rPr>
              <a:t>     1,5%</a:t>
            </a: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</a:pPr>
            <a:endParaRPr lang="ru-RU" sz="2000">
              <a:solidFill>
                <a:srgbClr val="CC0000"/>
              </a:solidFill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>
                <a:solidFill>
                  <a:srgbClr val="003300"/>
                </a:solidFill>
              </a:rPr>
              <a:t>СМО «АСК-Мед» «ЮЖУРАЛ-</a:t>
            </a: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>
                <a:solidFill>
                  <a:srgbClr val="003300"/>
                </a:solidFill>
              </a:rPr>
              <a:t>АСКО»                                                -</a:t>
            </a:r>
            <a:r>
              <a:rPr lang="ru-RU" sz="2000">
                <a:solidFill>
                  <a:srgbClr val="CC0000"/>
                </a:solidFill>
              </a:rPr>
              <a:t>    1,3%    </a:t>
            </a: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700"/>
              <a:t>                                                                                                                </a:t>
            </a:r>
            <a:r>
              <a:rPr lang="ru-RU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93B6-A386-4DD5-9AE7-3F0F12136D22}" type="slidenum">
              <a:rPr lang="ru-RU"/>
              <a:pPr/>
              <a:t>2</a:t>
            </a:fld>
            <a:endParaRPr lang="ru-RU"/>
          </a:p>
        </p:txBody>
      </p:sp>
      <p:graphicFrame>
        <p:nvGraphicFramePr>
          <p:cNvPr id="105474" name="Object 2"/>
          <p:cNvGraphicFramePr>
            <a:graphicFrameLocks noChangeAspect="1"/>
          </p:cNvGraphicFramePr>
          <p:nvPr>
            <p:ph idx="1"/>
          </p:nvPr>
        </p:nvGraphicFramePr>
        <p:xfrm>
          <a:off x="141917" y="1182689"/>
          <a:ext cx="8858553" cy="5291137"/>
        </p:xfrm>
        <a:graphic>
          <a:graphicData uri="http://schemas.openxmlformats.org/presentationml/2006/ole">
            <p:oleObj spid="_x0000_s1026" name="Диаграмма" r:id="rId4" imgW="8258219" imgH="5010270" progId="Excel.Chart.8">
              <p:embed/>
            </p:oleObj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3564064" y="4292600"/>
            <a:ext cx="91440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1133727" y="188913"/>
            <a:ext cx="788287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Структура финансирования ОМС в разрезе страховых медицинских организаций </a:t>
            </a:r>
          </a:p>
          <a:p>
            <a:r>
              <a:rPr 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 2012 год (в сравнении с 2011 годом)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98</Words>
  <Application>Microsoft Office PowerPoint</Application>
  <PresentationFormat>Экран (4:3)</PresentationFormat>
  <Paragraphs>27</Paragraphs>
  <Slides>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Диаграмма Microsoft Office Excel</vt:lpstr>
      <vt:lpstr>Слайд 1</vt:lpstr>
      <vt:lpstr>Слайд 2</vt:lpstr>
    </vt:vector>
  </TitlesOfParts>
  <Company>ChOFOMS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КравченкоДА</dc:creator>
  <cp:lastModifiedBy>КравченкоДА</cp:lastModifiedBy>
  <cp:revision>1</cp:revision>
  <dcterms:created xsi:type="dcterms:W3CDTF">2013-03-14T04:24:10Z</dcterms:created>
  <dcterms:modified xsi:type="dcterms:W3CDTF">2013-03-14T04:26:19Z</dcterms:modified>
</cp:coreProperties>
</file>