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C7EA0-55E4-48AF-B14D-AD6961A586D9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28E55-7843-4D31-B8C2-64356AFD22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7" y="274638"/>
            <a:ext cx="82296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8007" y="1600201"/>
            <a:ext cx="8229601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E4D3-2AF5-4B45-9607-782E14F2677A}" type="datetime1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89CF-984D-4ABD-B195-9D7C40E79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40B5-89FD-4C87-AE90-2B6E64492217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3B61-151D-4400-9A58-C8725CAE31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7C4AAFB-3FE1-4D43-B6E4-8FB917DAEE48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>
            <p:ph type="title"/>
          </p:nvPr>
        </p:nvSpPr>
        <p:spPr>
          <a:xfrm>
            <a:off x="1206299" y="0"/>
            <a:ext cx="7481308" cy="1417638"/>
          </a:xfrm>
          <a:noFill/>
          <a:ln/>
        </p:spPr>
        <p:txBody>
          <a:bodyPr/>
          <a:lstStyle/>
          <a:p>
            <a:r>
              <a:rPr lang="ru-RU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Структура обращений граждан, поступивших в СМО и ЧОФОМС</a:t>
            </a:r>
          </a:p>
        </p:txBody>
      </p:sp>
      <p:graphicFrame>
        <p:nvGraphicFramePr>
          <p:cNvPr id="55371" name="Group 75"/>
          <p:cNvGraphicFramePr>
            <a:graphicFrameLocks noGrp="1"/>
          </p:cNvGraphicFramePr>
          <p:nvPr>
            <p:ph idx="1"/>
          </p:nvPr>
        </p:nvGraphicFramePr>
        <p:xfrm>
          <a:off x="475747" y="1773238"/>
          <a:ext cx="8229599" cy="4977148"/>
        </p:xfrm>
        <a:graphic>
          <a:graphicData uri="http://schemas.openxmlformats.org/drawingml/2006/table">
            <a:tbl>
              <a:tblPr/>
              <a:tblGrid>
                <a:gridCol w="2743199"/>
                <a:gridCol w="2720623"/>
                <a:gridCol w="2765777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Вид обращения</a:t>
                      </a:r>
                    </a:p>
                  </a:txBody>
                  <a:tcPr marL="92891" marR="92891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2011 год</a:t>
                      </a:r>
                    </a:p>
                  </a:txBody>
                  <a:tcPr marL="92891" marR="92891" marT="45729" marB="457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2012 год</a:t>
                      </a:r>
                    </a:p>
                  </a:txBody>
                  <a:tcPr marL="92891" marR="92891" marT="45729" marB="4572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Консультации</a:t>
                      </a:r>
                    </a:p>
                  </a:txBody>
                  <a:tcPr marL="92891" marR="92891"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21982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23742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Жалобы</a:t>
                      </a:r>
                    </a:p>
                  </a:txBody>
                  <a:tcPr marL="92891" marR="92891"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512 из них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(обоснованных 39%)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521 из них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(обоснованных 48%)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Заявления</a:t>
                      </a:r>
                    </a:p>
                  </a:txBody>
                  <a:tcPr marL="92891" marR="92891"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532898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989245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Предложения</a:t>
                      </a:r>
                    </a:p>
                  </a:txBody>
                  <a:tcPr marL="92891" marR="92891"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marL="92891" marR="92891"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555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417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013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510</a:t>
                      </a:r>
                    </a:p>
                  </a:txBody>
                  <a:tcPr marL="92891" marR="92891" marT="45729" marB="45729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9A92BF7-4DE3-4A55-97BC-A3AB3A5BBC76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260350"/>
            <a:ext cx="8229599" cy="1143000"/>
          </a:xfrm>
        </p:spPr>
        <p:txBody>
          <a:bodyPr/>
          <a:lstStyle/>
          <a:p>
            <a:r>
              <a:rPr lang="ru-RU" sz="3200" smtClean="0">
                <a:solidFill>
                  <a:srgbClr val="FD0B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Причины обоснованных жалоб граждан, поступивших в ЧОФОМС и СМО в 2012 году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1. Ненадлежащее качество медицинской помощи – 39,1% </a:t>
            </a: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(2011 год – 30,6%)</a:t>
            </a:r>
          </a:p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2. Неудовлетворительная  организация работы медицинских организаций</a:t>
            </a: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-24,1% </a:t>
            </a: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(2011 год -15,1%)</a:t>
            </a:r>
          </a:p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3.Отказ в медицинской помощи по программе ОМС -</a:t>
            </a: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9,9% </a:t>
            </a:r>
          </a:p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(2011год- 14,6%)</a:t>
            </a:r>
          </a:p>
          <a:p>
            <a:pPr>
              <a:buFontTx/>
              <a:buNone/>
            </a:pPr>
            <a:endParaRPr 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Экран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Структура обращений граждан, поступивших в СМО и ЧОФОМС</vt:lpstr>
      <vt:lpstr>Причины обоснованных жалоб граждан, поступивших в ЧОФОМС и СМО в 2012 году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обращений граждан, поступивших в СМО и ЧОФОМС</dc:title>
  <dc:creator>КравченкоДА</dc:creator>
  <cp:lastModifiedBy>КравченкоДА</cp:lastModifiedBy>
  <cp:revision>1</cp:revision>
  <dcterms:created xsi:type="dcterms:W3CDTF">2013-03-14T04:32:02Z</dcterms:created>
  <dcterms:modified xsi:type="dcterms:W3CDTF">2013-03-14T04:32:35Z</dcterms:modified>
</cp:coreProperties>
</file>