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7EB74-16DA-465B-BE7F-15DE7A65CEEB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C61C2-62E9-4C89-B90D-1F83F570CB8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967C-2459-4AFE-ADD8-00FDE444974E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D999-2E4F-45D9-A72F-835002D58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967C-2459-4AFE-ADD8-00FDE444974E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D999-2E4F-45D9-A72F-835002D58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967C-2459-4AFE-ADD8-00FDE444974E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D999-2E4F-45D9-A72F-835002D58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967C-2459-4AFE-ADD8-00FDE444974E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D999-2E4F-45D9-A72F-835002D58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967C-2459-4AFE-ADD8-00FDE444974E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D999-2E4F-45D9-A72F-835002D58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967C-2459-4AFE-ADD8-00FDE444974E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D999-2E4F-45D9-A72F-835002D58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967C-2459-4AFE-ADD8-00FDE444974E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D999-2E4F-45D9-A72F-835002D58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967C-2459-4AFE-ADD8-00FDE444974E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D999-2E4F-45D9-A72F-835002D58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967C-2459-4AFE-ADD8-00FDE444974E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D999-2E4F-45D9-A72F-835002D58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967C-2459-4AFE-ADD8-00FDE444974E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D999-2E4F-45D9-A72F-835002D58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967C-2459-4AFE-ADD8-00FDE444974E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D999-2E4F-45D9-A72F-835002D58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7967C-2459-4AFE-ADD8-00FDE444974E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7D999-2E4F-45D9-A72F-835002D58F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5FD27260-7B05-4E26-B703-9BB58E4B977B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85041" name="Text Box 49"/>
          <p:cNvSpPr txBox="1">
            <a:spLocks noChangeArrowheads="1"/>
          </p:cNvSpPr>
          <p:nvPr/>
        </p:nvSpPr>
        <p:spPr bwMode="auto">
          <a:xfrm>
            <a:off x="1683658" y="188913"/>
            <a:ext cx="746034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Результаты работы по реализации Федерального Закона № 326-ФЗ</a:t>
            </a:r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  <a:p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Челябинской области</a:t>
            </a:r>
            <a:endParaRPr lang="ru-RU" sz="32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56420" y="2205038"/>
            <a:ext cx="9071428" cy="417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marL="304800" indent="-304800"/>
            <a:endParaRPr lang="ru-RU" b="0"/>
          </a:p>
          <a:p>
            <a:pPr marL="304800" indent="-304800"/>
            <a:endParaRPr lang="ru-RU" b="0"/>
          </a:p>
          <a:p>
            <a:pPr marL="304800" indent="-304800"/>
            <a:endParaRPr lang="ru-RU" b="0"/>
          </a:p>
          <a:p>
            <a:pPr marL="304800" indent="-304800" algn="l"/>
            <a:r>
              <a:rPr lang="ru-RU" sz="2800" b="0"/>
              <a:t>	</a:t>
            </a:r>
            <a:r>
              <a:rPr lang="ru-RU" sz="2400" b="0"/>
              <a:t>По данным регионального сегмента единого регистра застрахованных лиц Челябинской области на 1 января 2013 года:</a:t>
            </a:r>
          </a:p>
          <a:p>
            <a:pPr marL="304800" indent="-304800" algn="l"/>
            <a:endParaRPr lang="ru-RU" sz="2400"/>
          </a:p>
          <a:p>
            <a:pPr marL="304800" indent="-304800" algn="l">
              <a:buFontTx/>
              <a:buChar char="•"/>
            </a:pPr>
            <a:r>
              <a:rPr lang="ru-RU" sz="2400"/>
              <a:t>1 403 374 </a:t>
            </a:r>
            <a:r>
              <a:rPr lang="ru-RU" sz="2400" b="0"/>
              <a:t>человека получили полисы ОМС единого образца. </a:t>
            </a:r>
          </a:p>
          <a:p>
            <a:pPr marL="304800" indent="-304800" algn="l"/>
            <a:endParaRPr lang="ru-RU" sz="2400" b="0"/>
          </a:p>
          <a:p>
            <a:pPr marL="304800" indent="-304800" algn="l"/>
            <a:r>
              <a:rPr lang="ru-RU" sz="2400" b="0"/>
              <a:t>	В том числе в 2012 году – </a:t>
            </a:r>
            <a:r>
              <a:rPr lang="ru-RU" sz="2400"/>
              <a:t>951 022 </a:t>
            </a:r>
            <a:r>
              <a:rPr lang="ru-RU" sz="2400" b="0"/>
              <a:t>человека. </a:t>
            </a:r>
          </a:p>
          <a:p>
            <a:pPr marL="304800" indent="-304800" algn="l">
              <a:buFontTx/>
              <a:buChar char="•"/>
            </a:pPr>
            <a:endParaRPr lang="ru-RU" sz="2400" b="0"/>
          </a:p>
          <a:p>
            <a:pPr marL="304800" indent="-304800"/>
            <a:endParaRPr lang="ru-RU" sz="2800" b="0"/>
          </a:p>
          <a:p>
            <a:pPr marL="304800" indent="-304800"/>
            <a:endParaRPr lang="ru-RU" sz="2400" b="0">
              <a:latin typeface="Arial" charset="0"/>
            </a:endParaRPr>
          </a:p>
          <a:p>
            <a:pPr marL="304800" indent="-304800"/>
            <a:endParaRPr lang="ru-RU" sz="2000" b="0">
              <a:latin typeface="Arial" charset="0"/>
            </a:endParaRPr>
          </a:p>
          <a:p>
            <a:pPr marL="304800" indent="-304800"/>
            <a:endParaRPr lang="ru-RU" sz="2000" b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19EC8E52-C413-4AC5-854D-978CB3FA90A4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85041" name="Text Box 49"/>
          <p:cNvSpPr txBox="1">
            <a:spLocks noChangeArrowheads="1"/>
          </p:cNvSpPr>
          <p:nvPr/>
        </p:nvSpPr>
        <p:spPr bwMode="auto">
          <a:xfrm>
            <a:off x="1683658" y="188913"/>
            <a:ext cx="746034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Результаты работы по реализации Федерального Закона № 326-ФЗ </a:t>
            </a:r>
          </a:p>
          <a:p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Челябинской области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75747" y="2060576"/>
            <a:ext cx="8047365" cy="3960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marL="304800" indent="-304800" algn="l"/>
            <a:endParaRPr lang="ru-RU" sz="2800" b="0"/>
          </a:p>
          <a:p>
            <a:pPr marL="304800" indent="-304800" algn="l"/>
            <a:endParaRPr lang="ru-RU" sz="2800" b="0"/>
          </a:p>
          <a:p>
            <a:pPr marL="304800" indent="-304800" algn="l"/>
            <a:endParaRPr lang="ru-RU" sz="2800" b="0">
              <a:latin typeface="Arial" charset="0"/>
            </a:endParaRPr>
          </a:p>
          <a:p>
            <a:pPr marL="304800" indent="-304800" algn="l">
              <a:buFontTx/>
              <a:buChar char="•"/>
            </a:pPr>
            <a:r>
              <a:rPr lang="ru-RU" sz="2000" b="0"/>
              <a:t>5 680  иностранных граждан, лиц без гражданства, а также лиц, имеющих право на медицинскую помощь в соответствии с Федеральным законом «О беженцах» реализовали право на обязательное медицинское страхование. </a:t>
            </a:r>
          </a:p>
          <a:p>
            <a:pPr marL="304800" indent="-304800" algn="l"/>
            <a:endParaRPr lang="ru-RU" sz="2000" b="0"/>
          </a:p>
          <a:p>
            <a:pPr marL="304800" indent="-304800" algn="l"/>
            <a:r>
              <a:rPr lang="ru-RU" sz="2000" b="0"/>
              <a:t>	В том числе в 2012 году полис ОМС получили 3315 человек.</a:t>
            </a:r>
          </a:p>
          <a:p>
            <a:pPr marL="304800" indent="-304800" algn="l"/>
            <a:r>
              <a:rPr lang="ru-RU" sz="2000" b="0"/>
              <a:t>	Из них:</a:t>
            </a:r>
          </a:p>
          <a:p>
            <a:pPr marL="304800" indent="-304800" algn="l"/>
            <a:r>
              <a:rPr lang="ru-RU" sz="2000" b="0"/>
              <a:t> 	- Беженцы в соответствии с ФЗ «О беженцах» – 4 человека</a:t>
            </a:r>
          </a:p>
          <a:p>
            <a:pPr marL="304800" indent="-304800" algn="l"/>
            <a:r>
              <a:rPr lang="ru-RU" sz="2000" b="0"/>
              <a:t>	- Иностранные граждане и лица без гражданства постоянно     проживающие в Российской Федерации – 1023 человека</a:t>
            </a:r>
          </a:p>
          <a:p>
            <a:pPr marL="304800" indent="-304800" algn="l"/>
            <a:r>
              <a:rPr lang="ru-RU" sz="2000" b="0"/>
              <a:t>	- Иностранные граждане и лица без гражданства временно проживающие в Российской Федерации – 2288 человек</a:t>
            </a:r>
          </a:p>
          <a:p>
            <a:pPr marL="304800" indent="-304800"/>
            <a:endParaRPr lang="ru-RU" sz="2000" b="0"/>
          </a:p>
          <a:p>
            <a:pPr marL="304800" indent="-304800"/>
            <a:endParaRPr lang="ru-RU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43ADA671-D1AB-4AFF-9891-A7295A599982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85041" name="Text Box 49"/>
          <p:cNvSpPr txBox="1">
            <a:spLocks noChangeArrowheads="1"/>
          </p:cNvSpPr>
          <p:nvPr/>
        </p:nvSpPr>
        <p:spPr bwMode="auto">
          <a:xfrm>
            <a:off x="1427239" y="404813"/>
            <a:ext cx="746034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Результаты работы по реализации Федерального Закона № 326-ФЗ</a:t>
            </a:r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  <a:p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Челябинской области</a:t>
            </a:r>
            <a:endParaRPr lang="ru-RU" sz="32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622502" y="2133601"/>
            <a:ext cx="7900610" cy="3960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marL="304800" indent="-304800" algn="l">
              <a:buFontTx/>
              <a:buChar char="•"/>
            </a:pPr>
            <a:r>
              <a:rPr lang="ru-RU" sz="2800"/>
              <a:t>Обеспечена реализация права на обязательное медицинское страхование </a:t>
            </a:r>
            <a:r>
              <a:rPr lang="ru-RU" sz="3200"/>
              <a:t>102</a:t>
            </a:r>
            <a:r>
              <a:rPr lang="ru-RU" sz="2800"/>
              <a:t> лицам без определенного места жительства, на основании ходатайств от учреждений социальной помощи</a:t>
            </a:r>
          </a:p>
          <a:p>
            <a:pPr marL="304800" indent="-304800" algn="l"/>
            <a:r>
              <a:rPr lang="ru-RU" sz="2800"/>
              <a:t>	</a:t>
            </a:r>
          </a:p>
          <a:p>
            <a:pPr marL="304800" indent="-304800" algn="l"/>
            <a:r>
              <a:rPr lang="ru-RU" sz="2800"/>
              <a:t>	</a:t>
            </a:r>
            <a:r>
              <a:rPr lang="ru-RU" sz="3200"/>
              <a:t>68</a:t>
            </a:r>
            <a:r>
              <a:rPr lang="ru-RU" sz="2800"/>
              <a:t> из них обеспечены полисами ОМС в 2012 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91</Words>
  <Application>Microsoft Office PowerPoint</Application>
  <PresentationFormat>Экран (4:3)</PresentationFormat>
  <Paragraphs>33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ChOFOMS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КравченкоДА</dc:creator>
  <cp:lastModifiedBy>КравченкоДА</cp:lastModifiedBy>
  <cp:revision>1</cp:revision>
  <dcterms:created xsi:type="dcterms:W3CDTF">2013-03-14T04:19:56Z</dcterms:created>
  <dcterms:modified xsi:type="dcterms:W3CDTF">2013-03-14T04:21:35Z</dcterms:modified>
</cp:coreProperties>
</file>