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20" r:id="rId2"/>
    <p:sldId id="321" r:id="rId3"/>
    <p:sldId id="322" r:id="rId4"/>
    <p:sldId id="329" r:id="rId5"/>
    <p:sldId id="330" r:id="rId6"/>
    <p:sldId id="327" r:id="rId7"/>
    <p:sldId id="331" r:id="rId8"/>
  </p:sldIdLst>
  <p:sldSz cx="9144000" cy="6858000" type="screen4x3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3300"/>
    <a:srgbClr val="92D05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48" autoAdjust="0"/>
    <p:restoredTop sz="93310" autoAdjust="0"/>
  </p:normalViewPr>
  <p:slideViewPr>
    <p:cSldViewPr>
      <p:cViewPr>
        <p:scale>
          <a:sx n="70" d="100"/>
          <a:sy n="70" d="100"/>
        </p:scale>
        <p:origin x="-49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940" y="0"/>
            <a:ext cx="2949099" cy="497205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C7BEB69E-6338-4D57-8189-F0854309BA5F}" type="datetimeFigureOut">
              <a:rPr lang="ru-RU" smtClean="0"/>
              <a:pPr/>
              <a:t>16.05.2019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577" tIns="45789" rIns="91577" bIns="45789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940" y="9445169"/>
            <a:ext cx="2949099" cy="497205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B0B3DF43-AE97-47AB-9BDD-E3783DA814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01CAED-FC05-47FF-BB5D-CA1EF493D895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A3FB63-3AD1-4C3D-95EF-83047CABCD5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A3FB63-3AD1-4C3D-95EF-83047CABCD5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A3FB63-3AD1-4C3D-95EF-83047CABCD5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A3FB63-3AD1-4C3D-95EF-83047CABCD5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A3FB63-3AD1-4C3D-95EF-83047CABCD5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A3FB63-3AD1-4C3D-95EF-83047CABCD5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КравченкоДА\Рабочий стол\Итоги финансового год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601415"/>
            <a:ext cx="6560221" cy="5256585"/>
          </a:xfrm>
          <a:prstGeom prst="rect">
            <a:avLst/>
          </a:prstGeom>
          <a:noFill/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4788024" y="1052736"/>
            <a:ext cx="4176464" cy="3000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FF0000"/>
                </a:solidFill>
                <a:latin typeface="Century" pitchFamily="18" charset="0"/>
              </a:rPr>
              <a:t>Софинансирование расходов медицинских организаций на оплату труда врачей и среднего медицинского персонала</a:t>
            </a:r>
            <a:endParaRPr lang="en-US" sz="2000" b="1" dirty="0" smtClean="0">
              <a:solidFill>
                <a:srgbClr val="FF0000"/>
              </a:solidFill>
              <a:latin typeface="Century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 smtClean="0">
              <a:solidFill>
                <a:srgbClr val="FF0000"/>
              </a:solidFill>
              <a:latin typeface="Century" pitchFamily="18" charset="0"/>
            </a:endParaRPr>
          </a:p>
          <a:p>
            <a:endParaRPr lang="ru-RU" sz="2000" dirty="0" smtClean="0">
              <a:solidFill>
                <a:srgbClr val="FF0000"/>
              </a:solidFill>
              <a:latin typeface="Century" pitchFamily="18" charset="0"/>
            </a:endParaRPr>
          </a:p>
          <a:p>
            <a:r>
              <a:rPr lang="ru-RU" sz="2000" dirty="0" smtClean="0">
                <a:solidFill>
                  <a:srgbClr val="FF0000"/>
                </a:solidFill>
                <a:latin typeface="Century" pitchFamily="18" charset="0"/>
              </a:rPr>
              <a:t>Е.А.Куценко</a:t>
            </a:r>
          </a:p>
          <a:p>
            <a:r>
              <a:rPr lang="ru-RU" sz="1400" dirty="0" smtClean="0">
                <a:solidFill>
                  <a:srgbClr val="FF0000"/>
                </a:solidFill>
                <a:latin typeface="Century" pitchFamily="18" charset="0"/>
              </a:rPr>
              <a:t>Начальник планово-экономического отдела ТФОМС Челябинской области</a:t>
            </a:r>
            <a:endParaRPr lang="ru-RU" sz="14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entury" pitchFamily="18" charset="0"/>
              <a:cs typeface="Times New Roman" panose="02020603050405020304" pitchFamily="18" charset="0"/>
            </a:endParaRPr>
          </a:p>
        </p:txBody>
      </p:sp>
      <p:sp>
        <p:nvSpPr>
          <p:cNvPr id="2055" name="Прямоугольник 15"/>
          <p:cNvSpPr>
            <a:spLocks noChangeArrowheads="1"/>
          </p:cNvSpPr>
          <p:nvPr/>
        </p:nvSpPr>
        <p:spPr bwMode="auto">
          <a:xfrm>
            <a:off x="683568" y="225515"/>
            <a:ext cx="8496944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500" b="1" dirty="0">
                <a:solidFill>
                  <a:srgbClr val="175924"/>
                </a:solidFill>
                <a:latin typeface="Century" pitchFamily="18" charset="0"/>
                <a:cs typeface="Arial" charset="0"/>
              </a:rPr>
              <a:t>Территориальный фонд обязательного медицинского страхования</a:t>
            </a:r>
            <a:r>
              <a:rPr lang="en-US" sz="1500" b="1" dirty="0">
                <a:solidFill>
                  <a:srgbClr val="175924"/>
                </a:solidFill>
                <a:latin typeface="Century" pitchFamily="18" charset="0"/>
                <a:cs typeface="Arial" charset="0"/>
              </a:rPr>
              <a:t> </a:t>
            </a:r>
            <a:r>
              <a:rPr lang="ru-RU" sz="1500" b="1" dirty="0">
                <a:solidFill>
                  <a:srgbClr val="175924"/>
                </a:solidFill>
                <a:latin typeface="Century" pitchFamily="18" charset="0"/>
                <a:cs typeface="Arial" charset="0"/>
              </a:rPr>
              <a:t>Челябинской области</a:t>
            </a:r>
          </a:p>
        </p:txBody>
      </p:sp>
      <p:pic>
        <p:nvPicPr>
          <p:cNvPr id="1029" name="Picture 5" descr="C:\Documents and Settings\КравченкоДА\Мои документы\Макеты графика\Логотипы\Эмблема ЧОФОМС\логотип ТФОМС_ 4х4м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79522"/>
            <a:ext cx="685182" cy="68518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5" descr="C:\Documents and Settings\КравченкоДА\Мои документы\Макеты графика\Логотипы\Эмблема ЧОФОМС\логотип ТФОМС_ 4х4м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79522"/>
            <a:ext cx="685182" cy="685182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3153701" y="332656"/>
            <a:ext cx="3339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altLang="zh-CN" b="1" dirty="0" smtClean="0">
                <a:solidFill>
                  <a:srgbClr val="143818"/>
                </a:solidFill>
                <a:latin typeface="Century" pitchFamily="18" charset="0"/>
                <a:cs typeface="Times New Roman" panose="02020603050405020304" pitchFamily="18" charset="0"/>
              </a:rPr>
              <a:t>Нормативная правовая база</a:t>
            </a:r>
            <a:endParaRPr lang="en-US" altLang="zh-CN" b="1" dirty="0">
              <a:solidFill>
                <a:srgbClr val="143818"/>
              </a:solidFill>
              <a:latin typeface="Century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Овал 33"/>
          <p:cNvSpPr/>
          <p:nvPr/>
        </p:nvSpPr>
        <p:spPr>
          <a:xfrm>
            <a:off x="8748464" y="6453336"/>
            <a:ext cx="323528" cy="332656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827584" y="1268760"/>
            <a:ext cx="374441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Софинансирование расходов МО на оплату труда врачей и среднего мед. персонала</a:t>
            </a:r>
          </a:p>
          <a:p>
            <a:endParaRPr lang="ru-RU" dirty="0" smtClean="0"/>
          </a:p>
          <a:p>
            <a:r>
              <a:rPr lang="ru-RU" dirty="0" smtClean="0"/>
              <a:t>Порядок формирования, условия предоставления МО, и порядок использования средств</a:t>
            </a:r>
          </a:p>
          <a:p>
            <a:endParaRPr lang="ru-RU" dirty="0" smtClean="0"/>
          </a:p>
          <a:p>
            <a:r>
              <a:rPr lang="ru-RU" dirty="0" smtClean="0"/>
              <a:t>Типовая форма и порядок заключения соглашения о предоставлении средств</a:t>
            </a:r>
          </a:p>
          <a:p>
            <a:endParaRPr lang="ru-RU" dirty="0" smtClean="0"/>
          </a:p>
          <a:p>
            <a:endParaRPr lang="ru-RU" dirty="0"/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4644008" y="1700808"/>
            <a:ext cx="432048" cy="0"/>
          </a:xfrm>
          <a:prstGeom prst="straightConnector1">
            <a:avLst/>
          </a:prstGeom>
          <a:ln w="254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868144" y="1268760"/>
            <a:ext cx="324036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П. 4 ч. 6 ст.26 326-ФЗ (изменения внесены </a:t>
            </a:r>
          </a:p>
          <a:p>
            <a:r>
              <a:rPr lang="ru-RU" dirty="0" smtClean="0"/>
              <a:t>ФЗ от 28.11.2018 № 437-ФЗ)</a:t>
            </a:r>
          </a:p>
          <a:p>
            <a:endParaRPr lang="ru-RU" dirty="0" smtClean="0"/>
          </a:p>
          <a:p>
            <a:r>
              <a:rPr lang="ru-RU" dirty="0" smtClean="0"/>
              <a:t>Приказ Минздрава России от 22.02.2019 </a:t>
            </a:r>
            <a:r>
              <a:rPr lang="ru-RU" sz="2000" b="1" dirty="0" smtClean="0">
                <a:solidFill>
                  <a:srgbClr val="FF0000"/>
                </a:solidFill>
              </a:rPr>
              <a:t>№85н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Приказ Минздрава России от 22.02.2019 </a:t>
            </a:r>
            <a:r>
              <a:rPr lang="ru-RU" sz="2000" b="1" dirty="0" smtClean="0">
                <a:solidFill>
                  <a:srgbClr val="FF0000"/>
                </a:solidFill>
              </a:rPr>
              <a:t>№86н</a:t>
            </a:r>
            <a:endParaRPr lang="ru-RU" sz="2000" b="1" dirty="0">
              <a:solidFill>
                <a:srgbClr val="FF0000"/>
              </a:solidFill>
            </a:endParaRPr>
          </a:p>
        </p:txBody>
      </p:sp>
      <p:cxnSp>
        <p:nvCxnSpPr>
          <p:cNvPr id="28" name="Прямая со стрелкой 27"/>
          <p:cNvCxnSpPr/>
          <p:nvPr/>
        </p:nvCxnSpPr>
        <p:spPr>
          <a:xfrm>
            <a:off x="4644008" y="2708920"/>
            <a:ext cx="432048" cy="0"/>
          </a:xfrm>
          <a:prstGeom prst="straightConnector1">
            <a:avLst/>
          </a:prstGeom>
          <a:ln w="254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4644008" y="3861048"/>
            <a:ext cx="432048" cy="0"/>
          </a:xfrm>
          <a:prstGeom prst="straightConnector1">
            <a:avLst/>
          </a:prstGeom>
          <a:ln w="254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2" descr="C:\Documents and Settings\КравченкоДА\Рабочий стол\Иконки\Рубль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1412776"/>
            <a:ext cx="710208" cy="710208"/>
          </a:xfrm>
          <a:prstGeom prst="rect">
            <a:avLst/>
          </a:prstGeom>
          <a:noFill/>
        </p:spPr>
      </p:pic>
      <p:pic>
        <p:nvPicPr>
          <p:cNvPr id="1027" name="Picture 3" descr="C:\Documents and Settings\КравченкоДА\Рабочий стол\Иконки\выявленные дефекты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2492896"/>
            <a:ext cx="643136" cy="643136"/>
          </a:xfrm>
          <a:prstGeom prst="rect">
            <a:avLst/>
          </a:prstGeom>
          <a:noFill/>
        </p:spPr>
      </p:pic>
      <p:pic>
        <p:nvPicPr>
          <p:cNvPr id="1028" name="Picture 4" descr="C:\Documents and Settings\КравченкоДА\Рабочий стол\Иконки\client-brief_client_brief_consultation-256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3573016"/>
            <a:ext cx="617488" cy="617488"/>
          </a:xfrm>
          <a:prstGeom prst="rect">
            <a:avLst/>
          </a:prstGeom>
          <a:noFill/>
        </p:spPr>
      </p:pic>
      <p:pic>
        <p:nvPicPr>
          <p:cNvPr id="1029" name="Picture 5" descr="C:\Documents and Settings\КравченкоДА\Рабочий стол\Иконки\finance-20-tax-128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76056" y="1268760"/>
            <a:ext cx="825624" cy="825624"/>
          </a:xfrm>
          <a:prstGeom prst="rect">
            <a:avLst/>
          </a:prstGeom>
          <a:noFill/>
        </p:spPr>
      </p:pic>
      <p:pic>
        <p:nvPicPr>
          <p:cNvPr id="1030" name="Picture 6" descr="C:\Documents and Settings\КравченкоДА\Рабочий стол\Иконки\x-16-128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220072" y="2387352"/>
            <a:ext cx="681608" cy="681608"/>
          </a:xfrm>
          <a:prstGeom prst="rect">
            <a:avLst/>
          </a:prstGeom>
          <a:noFill/>
        </p:spPr>
      </p:pic>
      <p:pic>
        <p:nvPicPr>
          <p:cNvPr id="1031" name="Picture 7" descr="C:\Documents and Settings\КравченкоДА\Рабочий стол\Иконки\i55-128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292080" y="3501008"/>
            <a:ext cx="609600" cy="609600"/>
          </a:xfrm>
          <a:prstGeom prst="rect">
            <a:avLst/>
          </a:prstGeom>
          <a:noFill/>
        </p:spPr>
      </p:pic>
      <p:pic>
        <p:nvPicPr>
          <p:cNvPr id="1032" name="Picture 8" descr="C:\Documents and Settings\КравченкоДА\Рабочий стол\Иконки\врачи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331640" y="5373216"/>
            <a:ext cx="833512" cy="833512"/>
          </a:xfrm>
          <a:prstGeom prst="rect">
            <a:avLst/>
          </a:prstGeom>
          <a:noFill/>
        </p:spPr>
      </p:pic>
      <p:sp>
        <p:nvSpPr>
          <p:cNvPr id="32" name="TextBox 31"/>
          <p:cNvSpPr txBox="1"/>
          <p:nvPr/>
        </p:nvSpPr>
        <p:spPr>
          <a:xfrm>
            <a:off x="2267744" y="5373216"/>
            <a:ext cx="61206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Участвуют МО </a:t>
            </a:r>
            <a:r>
              <a:rPr lang="ru-RU" sz="2000" b="1" dirty="0" smtClean="0">
                <a:solidFill>
                  <a:srgbClr val="FF0000"/>
                </a:solidFill>
              </a:rPr>
              <a:t>государственной</a:t>
            </a:r>
            <a:r>
              <a:rPr lang="ru-RU" dirty="0" smtClean="0"/>
              <a:t> и </a:t>
            </a:r>
            <a:r>
              <a:rPr lang="ru-RU" sz="2000" b="1" dirty="0" smtClean="0">
                <a:solidFill>
                  <a:srgbClr val="FF0000"/>
                </a:solidFill>
              </a:rPr>
              <a:t>муниципальной</a:t>
            </a:r>
            <a:r>
              <a:rPr lang="ru-RU" dirty="0" smtClean="0"/>
              <a:t> системы здравоохранения, оказывающие первичную медико-санитарную помощь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5" descr="C:\Documents and Settings\КравченкоДА\Мои документы\Макеты графика\Логотипы\Эмблема ЧОФОМС\логотип ТФОМС_ 4х4м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79522"/>
            <a:ext cx="685182" cy="685182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1464953" y="332656"/>
            <a:ext cx="67169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altLang="zh-CN" b="1" dirty="0" smtClean="0">
                <a:solidFill>
                  <a:srgbClr val="143818"/>
                </a:solidFill>
                <a:latin typeface="Century" pitchFamily="18" charset="0"/>
                <a:cs typeface="Times New Roman" panose="02020603050405020304" pitchFamily="18" charset="0"/>
              </a:rPr>
              <a:t>Условия софинансирования расходов МО на оплату труда </a:t>
            </a:r>
          </a:p>
          <a:p>
            <a:pPr algn="ctr">
              <a:defRPr/>
            </a:pPr>
            <a:r>
              <a:rPr lang="ru-RU" altLang="zh-CN" b="1" dirty="0" smtClean="0">
                <a:solidFill>
                  <a:srgbClr val="143818"/>
                </a:solidFill>
                <a:latin typeface="Century" pitchFamily="18" charset="0"/>
                <a:cs typeface="Times New Roman" panose="02020603050405020304" pitchFamily="18" charset="0"/>
              </a:rPr>
              <a:t>врачей и среднего мед. персонала</a:t>
            </a:r>
            <a:endParaRPr lang="en-US" altLang="zh-CN" b="1" dirty="0">
              <a:solidFill>
                <a:srgbClr val="143818"/>
              </a:solidFill>
              <a:latin typeface="Century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Овал 33"/>
          <p:cNvSpPr/>
          <p:nvPr/>
        </p:nvSpPr>
        <p:spPr>
          <a:xfrm>
            <a:off x="8748464" y="6453336"/>
            <a:ext cx="323528" cy="332656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1102578"/>
            <a:ext cx="806489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Условия предоставления средств:</a:t>
            </a:r>
          </a:p>
          <a:p>
            <a:endParaRPr lang="ru-RU" sz="1600" b="1" dirty="0" smtClean="0">
              <a:solidFill>
                <a:srgbClr val="FF0000"/>
              </a:solidFill>
            </a:endParaRPr>
          </a:p>
          <a:p>
            <a:pPr algn="just"/>
            <a:r>
              <a:rPr lang="ru-RU" b="1" dirty="0" smtClean="0">
                <a:solidFill>
                  <a:srgbClr val="FF0000"/>
                </a:solidFill>
              </a:rPr>
              <a:t>а) Наличие у МО лицензии </a:t>
            </a:r>
            <a:r>
              <a:rPr lang="ru-RU" sz="1600" dirty="0" smtClean="0"/>
              <a:t>на осуществление медицинской деятельности, предусматривающей оказание первичной медико-санитарной помощи;</a:t>
            </a:r>
          </a:p>
          <a:p>
            <a:pPr algn="just"/>
            <a:endParaRPr lang="ru-RU" sz="1600" dirty="0" smtClean="0"/>
          </a:p>
          <a:p>
            <a:pPr algn="just"/>
            <a:r>
              <a:rPr lang="ru-RU" b="1" dirty="0" smtClean="0">
                <a:solidFill>
                  <a:srgbClr val="FF0000"/>
                </a:solidFill>
              </a:rPr>
              <a:t>б) Участие МО в оказании первичной медико-санитарной помощи</a:t>
            </a:r>
            <a:r>
              <a:rPr lang="ru-RU" dirty="0" smtClean="0"/>
              <a:t> </a:t>
            </a:r>
            <a:r>
              <a:rPr lang="ru-RU" sz="1600" dirty="0" smtClean="0"/>
              <a:t>в рамках реализации ТП ОМС на текущий финансовый год;</a:t>
            </a:r>
          </a:p>
          <a:p>
            <a:pPr algn="just"/>
            <a:endParaRPr lang="ru-RU" sz="1600" dirty="0" smtClean="0"/>
          </a:p>
          <a:p>
            <a:pPr algn="just"/>
            <a:r>
              <a:rPr lang="ru-RU" b="1" dirty="0" smtClean="0">
                <a:solidFill>
                  <a:srgbClr val="FF0000"/>
                </a:solidFill>
              </a:rPr>
              <a:t>в) Наличие у МО потребности в медицинских раб</a:t>
            </a:r>
            <a:r>
              <a:rPr lang="ru-RU" sz="1600" b="1" dirty="0" smtClean="0">
                <a:solidFill>
                  <a:srgbClr val="FF0000"/>
                </a:solidFill>
              </a:rPr>
              <a:t>отниках</a:t>
            </a:r>
            <a:r>
              <a:rPr lang="ru-RU" sz="1600" dirty="0" smtClean="0"/>
              <a:t>, оказывающих первичную медико-санитарную помощь;</a:t>
            </a:r>
          </a:p>
          <a:p>
            <a:pPr algn="just"/>
            <a:endParaRPr lang="ru-RU" sz="1600" dirty="0" smtClean="0"/>
          </a:p>
          <a:p>
            <a:pPr algn="just"/>
            <a:r>
              <a:rPr lang="ru-RU" b="1" dirty="0" smtClean="0">
                <a:solidFill>
                  <a:srgbClr val="FF0000"/>
                </a:solidFill>
              </a:rPr>
              <a:t>г) Наличие принятого на работу медицинского работника </a:t>
            </a:r>
            <a:r>
              <a:rPr lang="ru-RU" sz="1600" dirty="0" smtClean="0"/>
              <a:t>в текущем финансовом году </a:t>
            </a:r>
            <a:r>
              <a:rPr lang="ru-RU" b="1" dirty="0" smtClean="0">
                <a:solidFill>
                  <a:srgbClr val="FF0000"/>
                </a:solidFill>
              </a:rPr>
              <a:t>на штатную должность в полном объеме</a:t>
            </a:r>
            <a:r>
              <a:rPr lang="ru-RU" sz="1600" b="1" dirty="0" smtClean="0">
                <a:solidFill>
                  <a:srgbClr val="FF0000"/>
                </a:solidFill>
              </a:rPr>
              <a:t> </a:t>
            </a:r>
            <a:r>
              <a:rPr lang="ru-RU" sz="1600" dirty="0" smtClean="0"/>
              <a:t>(не менее одной ставки) сверх численности медицинских работников по состоянию на 1 января текущего года;</a:t>
            </a:r>
          </a:p>
          <a:p>
            <a:pPr algn="just"/>
            <a:endParaRPr lang="ru-RU" sz="1600" dirty="0" smtClean="0"/>
          </a:p>
          <a:p>
            <a:pPr algn="just"/>
            <a:r>
              <a:rPr lang="ru-RU" b="1" dirty="0" err="1" smtClean="0">
                <a:solidFill>
                  <a:srgbClr val="FF0000"/>
                </a:solidFill>
              </a:rPr>
              <a:t>д</a:t>
            </a:r>
            <a:r>
              <a:rPr lang="ru-RU" b="1" dirty="0" smtClean="0">
                <a:solidFill>
                  <a:srgbClr val="FF0000"/>
                </a:solidFill>
              </a:rPr>
              <a:t>) Наличие у МО договора </a:t>
            </a:r>
            <a:r>
              <a:rPr lang="ru-RU" sz="1600" dirty="0" smtClean="0"/>
              <a:t>на оказание и оплату медицинской помощи по ОМС на текущий финансовый год;</a:t>
            </a:r>
          </a:p>
          <a:p>
            <a:pPr algn="just"/>
            <a:endParaRPr lang="ru-RU" sz="1600" dirty="0" smtClean="0"/>
          </a:p>
          <a:p>
            <a:pPr algn="just"/>
            <a:r>
              <a:rPr lang="ru-RU" b="1" dirty="0" smtClean="0">
                <a:solidFill>
                  <a:srgbClr val="FF0000"/>
                </a:solidFill>
              </a:rPr>
              <a:t>е) Направление МО в ТФОМС заявки </a:t>
            </a:r>
            <a:r>
              <a:rPr lang="ru-RU" sz="1600" dirty="0" smtClean="0"/>
              <a:t>на предоставление средств для софинансирования, согласованной уполномоченным органом исполнительной власти</a:t>
            </a:r>
          </a:p>
          <a:p>
            <a:pPr>
              <a:buFont typeface="Wingdings" pitchFamily="2" charset="2"/>
              <a:buChar char="ü"/>
            </a:pPr>
            <a:endParaRPr lang="ru-RU" sz="1600" dirty="0" smtClean="0"/>
          </a:p>
          <a:p>
            <a:pPr>
              <a:buFont typeface="Wingdings" pitchFamily="2" charset="2"/>
              <a:buChar char="ü"/>
            </a:pPr>
            <a:endParaRPr lang="ru-RU" sz="1600" dirty="0" smtClean="0"/>
          </a:p>
          <a:p>
            <a:endParaRPr lang="ru-RU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5" descr="C:\Documents and Settings\КравченкоДА\Мои документы\Макеты графика\Логотипы\Эмблема ЧОФОМС\логотип ТФОМС_ 4х4м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79522"/>
            <a:ext cx="685182" cy="685182"/>
          </a:xfrm>
          <a:prstGeom prst="rect">
            <a:avLst/>
          </a:prstGeom>
          <a:noFill/>
        </p:spPr>
      </p:pic>
      <p:sp>
        <p:nvSpPr>
          <p:cNvPr id="34" name="Овал 33"/>
          <p:cNvSpPr/>
          <p:nvPr/>
        </p:nvSpPr>
        <p:spPr>
          <a:xfrm>
            <a:off x="8748464" y="6453336"/>
            <a:ext cx="323528" cy="332656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915816" y="260648"/>
            <a:ext cx="37737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altLang="zh-CN" b="1" dirty="0" smtClean="0">
                <a:solidFill>
                  <a:srgbClr val="143818"/>
                </a:solidFill>
                <a:latin typeface="Century" pitchFamily="18" charset="0"/>
                <a:cs typeface="Times New Roman" panose="02020603050405020304" pitchFamily="18" charset="0"/>
              </a:rPr>
              <a:t>Порядок взаимодействия сторон</a:t>
            </a:r>
            <a:endParaRPr lang="en-US" altLang="zh-CN" b="1" dirty="0">
              <a:solidFill>
                <a:srgbClr val="143818"/>
              </a:solidFill>
              <a:latin typeface="Century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671691"/>
            <a:ext cx="864096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шаг. </a:t>
            </a:r>
            <a:r>
              <a:rPr lang="ru-RU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Медицинская организация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составляет заявку на предоставление средств для софинансирования в 3 экземплярах и направляет её для согласования в </a:t>
            </a:r>
            <a:r>
              <a:rPr lang="ru-RU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Министерство здравоохранения Челябинской области.</a:t>
            </a:r>
          </a:p>
          <a:p>
            <a:pPr algn="just"/>
            <a:endParaRPr lang="ru-RU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шаг. </a:t>
            </a:r>
            <a:r>
              <a:rPr lang="ru-RU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Медицинская организация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предоставляет в Фонд ОМС:</a:t>
            </a:r>
          </a:p>
          <a:p>
            <a:pPr algn="just">
              <a:buFont typeface="Wingdings" pitchFamily="2" charset="2"/>
              <a:buChar char="ü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соглашение о предоставлении средств НСЗ на оплату труда врачей и среднего медицинского персонала в 3 экземплярах,</a:t>
            </a:r>
          </a:p>
          <a:p>
            <a:pPr algn="just">
              <a:buFont typeface="Wingdings" pitchFamily="2" charset="2"/>
              <a:buChar char="ü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документы, подтверждающие выполнение условий, предусмотренных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подпунктами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пункта 7 Приказа № 85н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>
              <a:buFont typeface="Wingdings" pitchFamily="2" charset="2"/>
              <a:buChar char="ü"/>
            </a:pP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шаг. </a:t>
            </a:r>
            <a:r>
              <a:rPr lang="ru-RU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Фонд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проверяет документы, подписывает Соглашение, направляет его в Министерство здравоохранения Челябинской области.</a:t>
            </a:r>
          </a:p>
          <a:p>
            <a:pPr algn="just"/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шаг. </a:t>
            </a:r>
            <a:r>
              <a:rPr lang="ru-RU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Министерство здравоохранения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подписывает Соглашение, и направляет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экземпляр Соглашения, согласованную заявку на предоставление средств для софинансирования – в Фонд ОМС, 1 экземпляр данных документов – в медицинскую организацию.</a:t>
            </a:r>
          </a:p>
          <a:p>
            <a:pPr algn="just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последующих периодах, согласованные Министерством здравоохранения Челябинской области Заявки направляются медицинской организацией в срок до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5-го числа месяца, следующего за отчётным, в Фонд ОМС, на основании которых Фонд ОМС осуществляет перечисление средств до 10-го числа месяца, следующего за отчётным (за декабрь – до 25 декабря текущего финансового года).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5" descr="C:\Documents and Settings\КравченкоДА\Мои документы\Макеты графика\Логотипы\Эмблема ЧОФОМС\логотип ТФОМС_ 4х4м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79522"/>
            <a:ext cx="685182" cy="685182"/>
          </a:xfrm>
          <a:prstGeom prst="rect">
            <a:avLst/>
          </a:prstGeom>
          <a:noFill/>
        </p:spPr>
      </p:pic>
      <p:sp>
        <p:nvSpPr>
          <p:cNvPr id="34" name="Овал 33"/>
          <p:cNvSpPr/>
          <p:nvPr/>
        </p:nvSpPr>
        <p:spPr>
          <a:xfrm>
            <a:off x="8748464" y="6453336"/>
            <a:ext cx="323528" cy="332656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9552" y="1102578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 smtClean="0"/>
          </a:p>
          <a:p>
            <a:pPr>
              <a:buFont typeface="Wingdings" pitchFamily="2" charset="2"/>
              <a:buChar char="ü"/>
            </a:pPr>
            <a:endParaRPr lang="ru-RU" sz="1600" dirty="0" smtClean="0"/>
          </a:p>
          <a:p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218363" y="332656"/>
            <a:ext cx="52100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altLang="zh-CN" b="1" dirty="0" smtClean="0">
                <a:solidFill>
                  <a:srgbClr val="143818"/>
                </a:solidFill>
                <a:latin typeface="Century" pitchFamily="18" charset="0"/>
                <a:cs typeface="Times New Roman" panose="02020603050405020304" pitchFamily="18" charset="0"/>
              </a:rPr>
              <a:t>Условия для заключения соглашений</a:t>
            </a:r>
          </a:p>
          <a:p>
            <a:pPr algn="ctr">
              <a:defRPr/>
            </a:pPr>
            <a:r>
              <a:rPr lang="ru-RU" altLang="zh-CN" b="1" dirty="0" smtClean="0">
                <a:solidFill>
                  <a:srgbClr val="143818"/>
                </a:solidFill>
                <a:latin typeface="Century" pitchFamily="18" charset="0"/>
                <a:cs typeface="Times New Roman" panose="02020603050405020304" pitchFamily="18" charset="0"/>
              </a:rPr>
              <a:t>о предоставлении МО средств НСЗ ТФОМС</a:t>
            </a:r>
            <a:endParaRPr lang="en-US" altLang="zh-CN" b="1" dirty="0">
              <a:solidFill>
                <a:srgbClr val="143818"/>
              </a:solidFill>
              <a:latin typeface="Century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5576" y="1196752"/>
            <a:ext cx="7128792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Наличие фактически принятого сотрудника в текущем финансовом году на штатную должность (не менее 1 ставки) сверх численности медицинских работников по состоянию на 1 января текущего года, 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 независимо от прироста численности на последнее число отчётного месяца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just"/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lnSpc>
                <a:spcPct val="150000"/>
              </a:lnSpc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 вариант: Принято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Уволено</a:t>
            </a:r>
          </a:p>
          <a:p>
            <a:pPr algn="just">
              <a:lnSpc>
                <a:spcPct val="150000"/>
              </a:lnSpc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2 вариант: Принято =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Уволено</a:t>
            </a:r>
          </a:p>
          <a:p>
            <a:pPr algn="just">
              <a:lnSpc>
                <a:spcPct val="150000"/>
              </a:lnSpc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 вариант: Принято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Уволено</a:t>
            </a:r>
          </a:p>
          <a:p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авая фигурная скобка 8"/>
          <p:cNvSpPr/>
          <p:nvPr/>
        </p:nvSpPr>
        <p:spPr>
          <a:xfrm>
            <a:off x="5220072" y="3501008"/>
            <a:ext cx="1008112" cy="237626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6156176" y="4005064"/>
            <a:ext cx="27363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основание для заключения Соглашения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5" descr="C:\Documents and Settings\КравченкоДА\Мои документы\Макеты графика\Логотипы\Эмблема ЧОФОМС\логотип ТФОМС_ 4х4м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79522"/>
            <a:ext cx="685182" cy="685182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1379218" y="332656"/>
            <a:ext cx="68884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altLang="zh-CN" b="1" dirty="0" smtClean="0">
                <a:solidFill>
                  <a:srgbClr val="143818"/>
                </a:solidFill>
                <a:latin typeface="Century" pitchFamily="18" charset="0"/>
                <a:cs typeface="Times New Roman" panose="02020603050405020304" pitchFamily="18" charset="0"/>
              </a:rPr>
              <a:t>Использование средств софинансирования расходов МО </a:t>
            </a:r>
          </a:p>
          <a:p>
            <a:pPr algn="ctr">
              <a:defRPr/>
            </a:pPr>
            <a:r>
              <a:rPr lang="ru-RU" altLang="zh-CN" b="1" dirty="0" smtClean="0">
                <a:solidFill>
                  <a:srgbClr val="143818"/>
                </a:solidFill>
                <a:latin typeface="Century" pitchFamily="18" charset="0"/>
                <a:cs typeface="Times New Roman" panose="02020603050405020304" pitchFamily="18" charset="0"/>
              </a:rPr>
              <a:t>на оплату труда врачей и среднего медицинского персонала</a:t>
            </a:r>
            <a:endParaRPr lang="en-US" altLang="zh-CN" b="1" dirty="0">
              <a:solidFill>
                <a:srgbClr val="143818"/>
              </a:solidFill>
              <a:latin typeface="Century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Овал 33"/>
          <p:cNvSpPr/>
          <p:nvPr/>
        </p:nvSpPr>
        <p:spPr>
          <a:xfrm>
            <a:off x="8748464" y="6453336"/>
            <a:ext cx="323528" cy="332656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475656" y="1052736"/>
            <a:ext cx="748883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Средства для софинансирования используются МО на заработную плату врачам и среднему медицинскому персоналу, </a:t>
            </a:r>
            <a:r>
              <a:rPr lang="ru-RU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принятым в штат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медицинской организации </a:t>
            </a:r>
            <a:r>
              <a:rPr lang="ru-RU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текущем году сверх фактической штатной численности по состоянию на 1 января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текущего года, и начисления на выплаты по оплате труда указанных работников</a:t>
            </a:r>
            <a:b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(с учетом затрат на оплачиваемые отпуска)</a:t>
            </a:r>
          </a:p>
          <a:p>
            <a:pPr algn="just"/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Медицинская организация ведет </a:t>
            </a:r>
            <a:r>
              <a:rPr lang="ru-RU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раздельный аналитический учет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предоставляемых из бюджета  ТФОМС средств для софинансирования по доходам и расходам.</a:t>
            </a:r>
          </a:p>
          <a:p>
            <a:pPr algn="just"/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Медицинская организация </a:t>
            </a:r>
            <a:r>
              <a:rPr lang="ru-RU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представляет в Фонд отчёт об использовании средств для софинансирования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/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Остатки средств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для софинансирования, не использованные ТФОМС </a:t>
            </a:r>
            <a:r>
              <a:rPr lang="ru-RU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состоянию на 1 января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очередного финансового года, </a:t>
            </a:r>
            <a:r>
              <a:rPr lang="ru-RU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перечисляются в доход бюджета ФОМС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(п.5 ст.242 БК РФ).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146" name="Picture 2" descr="C:\Documents and Settings\КравченкоДА\Рабочий стол\Иконки\unnamed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1196752"/>
            <a:ext cx="1095375" cy="1095375"/>
          </a:xfrm>
          <a:prstGeom prst="rect">
            <a:avLst/>
          </a:prstGeom>
          <a:noFill/>
        </p:spPr>
      </p:pic>
      <p:pic>
        <p:nvPicPr>
          <p:cNvPr id="6147" name="Picture 3" descr="C:\Documents and Settings\КравченкоДА\Рабочий стол\Иконки\контроль документов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3212976"/>
            <a:ext cx="1003176" cy="1003176"/>
          </a:xfrm>
          <a:prstGeom prst="rect">
            <a:avLst/>
          </a:prstGeom>
          <a:noFill/>
        </p:spPr>
      </p:pic>
      <p:pic>
        <p:nvPicPr>
          <p:cNvPr id="8" name="Picture 7" descr="C:\Documents and Settings\КравченкоДА\Рабочий стол\Иконки\i55-128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9552" y="4365104"/>
            <a:ext cx="864096" cy="864096"/>
          </a:xfrm>
          <a:prstGeom prst="rect">
            <a:avLst/>
          </a:prstGeom>
          <a:noFill/>
        </p:spPr>
      </p:pic>
      <p:pic>
        <p:nvPicPr>
          <p:cNvPr id="9" name="Picture 3" descr="C:\Documents and Settings\КравченкоДА\Рабочий стол\Иконки\инфляция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7544" y="5445224"/>
            <a:ext cx="864096" cy="80237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5" descr="C:\Documents and Settings\КравченкоДА\Мои документы\Макеты графика\Логотипы\Эмблема ЧОФОМС\логотип ТФОМС_ 4х4м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79522"/>
            <a:ext cx="685182" cy="685182"/>
          </a:xfrm>
          <a:prstGeom prst="rect">
            <a:avLst/>
          </a:prstGeom>
          <a:noFill/>
        </p:spPr>
      </p:pic>
      <p:sp>
        <p:nvSpPr>
          <p:cNvPr id="34" name="Овал 33"/>
          <p:cNvSpPr/>
          <p:nvPr/>
        </p:nvSpPr>
        <p:spPr>
          <a:xfrm>
            <a:off x="8748464" y="6453336"/>
            <a:ext cx="323528" cy="332656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404664"/>
            <a:ext cx="828092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вопросам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рамках компетенции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обращаться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pPr lvl="0">
              <a:lnSpc>
                <a:spcPct val="150000"/>
              </a:lnSpc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Территориальный фонд обязательного медицинского страхования Челябинской области.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lnSpc>
                <a:spcPct val="150000"/>
              </a:lnSpc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Планово-экономический отдел (каб.305):</a:t>
            </a:r>
          </a:p>
          <a:p>
            <a:pPr algn="ctr">
              <a:lnSpc>
                <a:spcPct val="150000"/>
              </a:lnSpc>
            </a:pP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 (351) 211 57 86</a:t>
            </a:r>
          </a:p>
          <a:p>
            <a:pPr marL="457200" indent="-457200">
              <a:lnSpc>
                <a:spcPct val="150000"/>
              </a:lnSpc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Боякова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Алла Евгеньевна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заместитель начальника отдела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 marL="457200" indent="-457200">
              <a:lnSpc>
                <a:spcPct val="150000"/>
              </a:lnSpc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Шарипова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Халида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Абдулхаевна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(главный  специалист), </a:t>
            </a:r>
          </a:p>
          <a:p>
            <a:pPr marL="457200" indent="-457200">
              <a:lnSpc>
                <a:spcPct val="150000"/>
              </a:lnSpc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Балакин Евгений Владимирович (ведущий специалист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 marL="457200" indent="-457200" algn="ctr">
              <a:lnSpc>
                <a:spcPct val="150000"/>
              </a:lnSpc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Адрес электронной почты: 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plan@foms74.ru</a:t>
            </a:r>
            <a:endParaRPr lang="ru-RU" sz="2400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Documents and Settings\evbalakin\Мои документы\НСЗ\ringing-phone-25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23728" y="3367832"/>
            <a:ext cx="1008112" cy="100811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11177</TotalTime>
  <Words>501</Words>
  <Application>Microsoft Office PowerPoint</Application>
  <PresentationFormat>Экран (4:3)</PresentationFormat>
  <Paragraphs>88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КуценкоЕА</cp:lastModifiedBy>
  <cp:revision>1017</cp:revision>
  <dcterms:modified xsi:type="dcterms:W3CDTF">2019-05-16T07:22:36Z</dcterms:modified>
</cp:coreProperties>
</file>