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1" r:id="rId2"/>
    <p:sldId id="295" r:id="rId3"/>
    <p:sldId id="296" r:id="rId4"/>
    <p:sldId id="304" r:id="rId5"/>
    <p:sldId id="264" r:id="rId6"/>
    <p:sldId id="303" r:id="rId7"/>
    <p:sldId id="298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96127"/>
    <a:srgbClr val="009E47"/>
    <a:srgbClr val="143818"/>
    <a:srgbClr val="752B29"/>
    <a:srgbClr val="175924"/>
    <a:srgbClr val="8EB4E3"/>
    <a:srgbClr val="D99694"/>
    <a:srgbClr val="1B6729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643" autoAdjust="0"/>
  </p:normalViewPr>
  <p:slideViewPr>
    <p:cSldViewPr>
      <p:cViewPr>
        <p:scale>
          <a:sx n="87" d="100"/>
          <a:sy n="87" d="100"/>
        </p:scale>
        <p:origin x="-57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1.0756946392791727E-3"/>
          <c:y val="4.9993963129060605E-2"/>
          <c:w val="0.72743576595055559"/>
          <c:h val="0.79748328599274132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Единовременные выплаты медицинским работникам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  2015 г.</c:v>
                </c:pt>
                <c:pt idx="1">
                  <c:v> 2016 г.</c:v>
                </c:pt>
              </c:strCache>
            </c:strRef>
          </c:cat>
          <c:val>
            <c:numRef>
              <c:f>Лист1!$B$2:$B$3</c:f>
              <c:numCache>
                <c:formatCode>_-* #,##0.0_р_._-;\-* #,##0.0_р_._-;_-* "-"?_р_._-;_-@_-</c:formatCode>
                <c:ptCount val="2"/>
                <c:pt idx="0">
                  <c:v>545.5</c:v>
                </c:pt>
                <c:pt idx="1">
                  <c:v>556.4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  2015 г.</c:v>
                </c:pt>
                <c:pt idx="1">
                  <c:v> 2016 г.</c:v>
                </c:pt>
              </c:strCache>
            </c:strRef>
          </c:cat>
          <c:val>
            <c:numRef>
              <c:f>Лист1!$C$2:$C$3</c:f>
              <c:numCache>
                <c:formatCode>_-* #,##0.0_р_._-;\-* #,##0.0_р_._-;_-* "-"?_р_._-;_-@_-</c:formatCode>
                <c:ptCount val="2"/>
                <c:pt idx="0">
                  <c:v>531.70000000000005</c:v>
                </c:pt>
                <c:pt idx="1">
                  <c:v>551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  2015 г.</c:v>
                </c:pt>
                <c:pt idx="1">
                  <c:v> 2016 г.</c:v>
                </c:pt>
              </c:strCache>
            </c:strRef>
          </c:cat>
          <c:val>
            <c:numRef>
              <c:f>Лист1!$D$2:$D$3</c:f>
              <c:numCache>
                <c:formatCode>_-* #,##0.0_р_._-;\-* #,##0.0_р_._-;_-* "-"?_р_._-;_-@_-</c:formatCode>
                <c:ptCount val="2"/>
                <c:pt idx="0">
                  <c:v>1108.0999999999999</c:v>
                </c:pt>
                <c:pt idx="1">
                  <c:v>789.6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Расчеты за лечение граждан других субъектов РФ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  2015 г.</c:v>
                </c:pt>
                <c:pt idx="1">
                  <c:v> 2016 г.</c:v>
                </c:pt>
              </c:strCache>
            </c:strRef>
          </c:cat>
          <c:val>
            <c:numRef>
              <c:f>Лист1!$E$2:$E$3</c:f>
              <c:numCache>
                <c:formatCode>_-* #,##0.0_р_._-;\-* #,##0.0_р_._-;_-* "-"?_р_._-;_-@_-</c:formatCode>
                <c:ptCount val="2"/>
                <c:pt idx="0">
                  <c:v>759.9</c:v>
                </c:pt>
                <c:pt idx="1">
                  <c:v>778.7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ФОМС на строительство перинатального центра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cat>
            <c:strRef>
              <c:f>Лист1!$A$2:$A$3</c:f>
              <c:strCache>
                <c:ptCount val="2"/>
                <c:pt idx="0">
                  <c:v>  2015 г.</c:v>
                </c:pt>
                <c:pt idx="1">
                  <c:v> 2016 г.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 formatCode="_-* #,##0.0_р_._-;\-* #,##0.0_р_._-;_-* &quot;-&quot;?_р_._-;_-@_-">
                  <c:v>1136.8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Межбюджетные трансферты ФОМС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c:spPr>
          <c:cat>
            <c:strRef>
              <c:f>Лист1!$A$2:$A$3</c:f>
              <c:strCache>
                <c:ptCount val="2"/>
                <c:pt idx="0">
                  <c:v>  2015 г.</c:v>
                </c:pt>
                <c:pt idx="1">
                  <c:v> 2016 г.</c:v>
                </c:pt>
              </c:strCache>
            </c:strRef>
          </c:cat>
          <c:val>
            <c:numRef>
              <c:f>Лист1!$G$2:$G$3</c:f>
              <c:numCache>
                <c:formatCode>_-* #,##0.0_р_._-;\-* #,##0.0_р_._-;_-* "-"?_р_._-;_-@_-</c:formatCode>
                <c:ptCount val="2"/>
                <c:pt idx="0">
                  <c:v>32909.1</c:v>
                </c:pt>
                <c:pt idx="1">
                  <c:v>33550.5</c:v>
                </c:pt>
              </c:numCache>
            </c:numRef>
          </c:val>
        </c:ser>
        <c:shape val="box"/>
        <c:axId val="99777152"/>
        <c:axId val="99787136"/>
        <c:axId val="0"/>
      </c:bar3DChart>
      <c:catAx>
        <c:axId val="9977715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Calibri" pitchFamily="34" charset="0"/>
              </a:defRPr>
            </a:pPr>
            <a:endParaRPr lang="ru-RU"/>
          </a:p>
        </c:txPr>
        <c:crossAx val="99787136"/>
        <c:crosses val="autoZero"/>
        <c:auto val="1"/>
        <c:lblAlgn val="ctr"/>
        <c:lblOffset val="100"/>
      </c:catAx>
      <c:valAx>
        <c:axId val="99787136"/>
        <c:scaling>
          <c:orientation val="minMax"/>
        </c:scaling>
        <c:delete val="1"/>
        <c:axPos val="l"/>
        <c:numFmt formatCode="0%" sourceLinked="1"/>
        <c:tickLblPos val="none"/>
        <c:crossAx val="9977715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Лист1!$C$2:$C$4</c:f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Лист1!$D$2:$D$4</c:f>
            </c:numRef>
          </c:val>
        </c:ser>
        <c:shape val="box"/>
        <c:axId val="99761536"/>
        <c:axId val="100456704"/>
        <c:axId val="0"/>
      </c:bar3DChart>
      <c:catAx>
        <c:axId val="99761536"/>
        <c:scaling>
          <c:orientation val="minMax"/>
        </c:scaling>
        <c:axPos val="b"/>
        <c:numFmt formatCode="General" sourceLinked="1"/>
        <c:tickLblPos val="nextTo"/>
        <c:crossAx val="100456704"/>
        <c:crosses val="autoZero"/>
        <c:auto val="1"/>
        <c:lblAlgn val="ctr"/>
        <c:lblOffset val="100"/>
      </c:catAx>
      <c:valAx>
        <c:axId val="100456704"/>
        <c:scaling>
          <c:orientation val="minMax"/>
        </c:scaling>
        <c:delete val="1"/>
        <c:axPos val="l"/>
        <c:numFmt formatCode="General" sourceLinked="1"/>
        <c:tickLblPos val="none"/>
        <c:crossAx val="99761536"/>
        <c:crosses val="autoZero"/>
        <c:crossBetween val="between"/>
        <c:majorUnit val="10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backWall>
      <c:spPr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13713697506561667"/>
          <c:y val="0.12437564807614049"/>
          <c:w val="0.61841253550497688"/>
          <c:h val="0.7901301861521555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527.5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545.5</c:v>
                </c:pt>
                <c:pt idx="1">
                  <c:v>556.4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840.6</c:v>
                </c:pt>
                <c:pt idx="1">
                  <c:v>894.8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1136.8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Лист1!$G$2:$G$3</c:f>
              <c:numCache>
                <c:formatCode>#,##0.00</c:formatCode>
                <c:ptCount val="2"/>
                <c:pt idx="0" formatCode="General">
                  <c:v>33379.800000000003</c:v>
                </c:pt>
                <c:pt idx="1">
                  <c:v>33855</c:v>
                </c:pt>
              </c:numCache>
            </c:numRef>
          </c:val>
        </c:ser>
        <c:shape val="box"/>
        <c:axId val="113923584"/>
        <c:axId val="113925120"/>
        <c:axId val="0"/>
      </c:bar3DChart>
      <c:catAx>
        <c:axId val="113923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Calibri" pitchFamily="34" charset="0"/>
              </a:defRPr>
            </a:pPr>
            <a:endParaRPr lang="ru-RU"/>
          </a:p>
        </c:txPr>
        <c:crossAx val="113925120"/>
        <c:crosses val="autoZero"/>
        <c:auto val="1"/>
        <c:lblAlgn val="ctr"/>
        <c:lblOffset val="100"/>
      </c:catAx>
      <c:valAx>
        <c:axId val="113925120"/>
        <c:scaling>
          <c:orientation val="minMax"/>
        </c:scaling>
        <c:delete val="1"/>
        <c:axPos val="l"/>
        <c:numFmt formatCode="General" sourceLinked="1"/>
        <c:tickLblPos val="none"/>
        <c:crossAx val="11392358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depthPercent val="100"/>
      <c:rAngAx val="1"/>
    </c:view3D>
    <c:floor>
      <c:spPr>
        <a:ln>
          <a:solidFill>
            <a:prstClr val="white">
              <a:lumMod val="85000"/>
            </a:prstClr>
          </a:solidFill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1"/>
          <c:order val="0"/>
          <c:tx>
            <c:strRef>
              <c:f>'Фин. тп  2 вар.'!$B$21</c:f>
              <c:strCache>
                <c:ptCount val="1"/>
                <c:pt idx="0">
                  <c:v>Скорая медицинская помощь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contourClr>
                <a:srgbClr val="000000"/>
              </a:contourClr>
            </a:sp3d>
          </c:spPr>
          <c:dLbls>
            <c:delete val="1"/>
          </c:dLbls>
          <c:cat>
            <c:strRef>
              <c:f>'Фин. тп  2 вар.'!$C$16:$D$16</c:f>
              <c:strCache>
                <c:ptCount val="2"/>
                <c:pt idx="0">
                  <c:v>2015 г.</c:v>
                </c:pt>
                <c:pt idx="1">
                  <c:v>2016 г. </c:v>
                </c:pt>
              </c:strCache>
            </c:strRef>
          </c:cat>
          <c:val>
            <c:numRef>
              <c:f>'Фин. тп  2 вар.'!$C$21:$D$21</c:f>
              <c:numCache>
                <c:formatCode>#,##0.00</c:formatCode>
                <c:ptCount val="2"/>
                <c:pt idx="0">
                  <c:v>1879.29</c:v>
                </c:pt>
                <c:pt idx="1">
                  <c:v>2005.59</c:v>
                </c:pt>
              </c:numCache>
            </c:numRef>
          </c:val>
        </c:ser>
        <c:ser>
          <c:idx val="2"/>
          <c:order val="1"/>
          <c:tx>
            <c:strRef>
              <c:f>'Фин. тп  2 вар.'!$B$20</c:f>
              <c:strCache>
                <c:ptCount val="1"/>
                <c:pt idx="0">
                  <c:v>Дневные стационары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contourClr>
                <a:srgbClr val="000000"/>
              </a:contourClr>
            </a:sp3d>
          </c:spPr>
          <c:dLbls>
            <c:delete val="1"/>
          </c:dLbls>
          <c:cat>
            <c:strRef>
              <c:f>'Фин. тп  2 вар.'!$C$16:$D$16</c:f>
              <c:strCache>
                <c:ptCount val="2"/>
                <c:pt idx="0">
                  <c:v>2015 г.</c:v>
                </c:pt>
                <c:pt idx="1">
                  <c:v>2016 г. </c:v>
                </c:pt>
              </c:strCache>
            </c:strRef>
          </c:cat>
          <c:val>
            <c:numRef>
              <c:f>'Фин. тп  2 вар.'!$C$20:$D$20</c:f>
              <c:numCache>
                <c:formatCode>#,##0.00</c:formatCode>
                <c:ptCount val="2"/>
                <c:pt idx="0">
                  <c:v>2938.77</c:v>
                </c:pt>
                <c:pt idx="1">
                  <c:v>2662.51</c:v>
                </c:pt>
              </c:numCache>
            </c:numRef>
          </c:val>
        </c:ser>
        <c:ser>
          <c:idx val="3"/>
          <c:order val="2"/>
          <c:tx>
            <c:strRef>
              <c:f>'Фин. тп  2 вар.'!$B$19</c:f>
              <c:strCache>
                <c:ptCount val="1"/>
                <c:pt idx="0">
                  <c:v>Амбулаторно-поликлиническая помощь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contourClr>
                <a:srgbClr val="000000"/>
              </a:contourClr>
            </a:sp3d>
          </c:spPr>
          <c:dLbls>
            <c:delete val="1"/>
          </c:dLbls>
          <c:cat>
            <c:strRef>
              <c:f>'Фин. тп  2 вар.'!$C$16:$D$16</c:f>
              <c:strCache>
                <c:ptCount val="2"/>
                <c:pt idx="0">
                  <c:v>2015 г.</c:v>
                </c:pt>
                <c:pt idx="1">
                  <c:v>2016 г. </c:v>
                </c:pt>
              </c:strCache>
            </c:strRef>
          </c:cat>
          <c:val>
            <c:numRef>
              <c:f>'Фин. тп  2 вар.'!$C$19:$D$19</c:f>
              <c:numCache>
                <c:formatCode>#,##0.00</c:formatCode>
                <c:ptCount val="2"/>
                <c:pt idx="0">
                  <c:v>11726.16</c:v>
                </c:pt>
                <c:pt idx="1">
                  <c:v>12273.740000000014</c:v>
                </c:pt>
              </c:numCache>
            </c:numRef>
          </c:val>
        </c:ser>
        <c:ser>
          <c:idx val="0"/>
          <c:order val="3"/>
          <c:tx>
            <c:strRef>
              <c:f>'Фин. тп  2 вар.'!$B$18</c:f>
              <c:strCache>
                <c:ptCount val="1"/>
                <c:pt idx="0">
                  <c:v> в том числе: ВМП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contourClr>
                <a:srgbClr val="000000"/>
              </a:contourClr>
            </a:sp3d>
          </c:spPr>
          <c:dLbls>
            <c:delete val="1"/>
          </c:dLbls>
          <c:val>
            <c:numRef>
              <c:f>'Фин. тп  2 вар.'!$C$18:$D$18</c:f>
              <c:numCache>
                <c:formatCode>#,##0.00</c:formatCode>
                <c:ptCount val="2"/>
                <c:pt idx="0">
                  <c:v>974.07</c:v>
                </c:pt>
                <c:pt idx="1">
                  <c:v>1728.1631199999956</c:v>
                </c:pt>
              </c:numCache>
            </c:numRef>
          </c:val>
        </c:ser>
        <c:ser>
          <c:idx val="4"/>
          <c:order val="4"/>
          <c:tx>
            <c:strRef>
              <c:f>'Фин. тп  2 вар.'!$B$17</c:f>
              <c:strCache>
                <c:ptCount val="1"/>
                <c:pt idx="0">
                  <c:v>Круглосуточные стационары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  <a:contourClr>
                <a:srgbClr val="000000"/>
              </a:contourClr>
            </a:sp3d>
          </c:spPr>
          <c:dLbls>
            <c:delete val="1"/>
          </c:dLbls>
          <c:val>
            <c:numRef>
              <c:f>'Фин. тп  2 вар.'!$C$17:$D$17</c:f>
              <c:numCache>
                <c:formatCode>#,##0.00</c:formatCode>
                <c:ptCount val="2"/>
                <c:pt idx="0">
                  <c:v>14366.470000000001</c:v>
                </c:pt>
                <c:pt idx="1">
                  <c:v>14728.166880000001</c:v>
                </c:pt>
              </c:numCache>
            </c:numRef>
          </c:val>
        </c:ser>
        <c:dLbls>
          <c:showVal val="1"/>
        </c:dLbls>
        <c:shape val="box"/>
        <c:axId val="82764160"/>
        <c:axId val="82765696"/>
        <c:axId val="0"/>
      </c:bar3DChart>
      <c:catAx>
        <c:axId val="82764160"/>
        <c:scaling>
          <c:orientation val="minMax"/>
        </c:scaling>
        <c:axPos val="b"/>
        <c:numFmt formatCode="#,##0.00" sourceLinked="1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82765696"/>
        <c:crosses val="autoZero"/>
        <c:auto val="1"/>
        <c:lblAlgn val="ctr"/>
        <c:lblOffset val="100"/>
      </c:catAx>
      <c:valAx>
        <c:axId val="82765696"/>
        <c:scaling>
          <c:orientation val="minMax"/>
        </c:scaling>
        <c:delete val="1"/>
        <c:axPos val="l"/>
        <c:numFmt formatCode="#,##0.00" sourceLinked="1"/>
        <c:tickLblPos val="none"/>
        <c:crossAx val="827641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>
          <a:latin typeface="Calibri" pitchFamily="34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100"/>
      <c:perspective val="0"/>
    </c:view3D>
    <c:plotArea>
      <c:layout>
        <c:manualLayout>
          <c:layoutTarget val="inner"/>
          <c:xMode val="edge"/>
          <c:yMode val="edge"/>
          <c:x val="4.8781850841299552E-2"/>
          <c:y val="3.5489019738547581E-2"/>
          <c:w val="0.86810982929666569"/>
          <c:h val="0.80817612857830612"/>
        </c:manualLayout>
      </c:layout>
      <c:bar3DChart>
        <c:barDir val="col"/>
        <c:grouping val="clustered"/>
        <c:ser>
          <c:idx val="1"/>
          <c:order val="0"/>
          <c:tx>
            <c:strRef>
              <c:f>'таблица 3'!$C$5</c:f>
              <c:strCache>
                <c:ptCount val="1"/>
                <c:pt idx="0">
                  <c:v> 2015 год
(179 медицинских организаций)</c:v>
                </c:pt>
              </c:strCache>
            </c:strRef>
          </c:tx>
          <c:spPr>
            <a:solidFill>
              <a:srgbClr val="8EB4E3"/>
            </a:solidFill>
            <a:ln w="9525">
              <a:solidFill>
                <a:sysClr val="windowText" lastClr="000000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.2569105691057039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5888790134429512E-2"/>
                </c:manualLayout>
              </c:layout>
              <c:showVal val="1"/>
            </c:dLbl>
            <c:dLbl>
              <c:idx val="2"/>
              <c:layout>
                <c:manualLayout>
                  <c:x val="-1.4054120092566861E-3"/>
                  <c:y val="4.9479687442137876E-2"/>
                </c:manualLayout>
              </c:layout>
              <c:showVal val="1"/>
            </c:dLbl>
            <c:dLbl>
              <c:idx val="3"/>
              <c:layout>
                <c:manualLayout>
                  <c:x val="-5.2129719307129714E-3"/>
                  <c:y val="8.73506647409547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'таблица 3'!$A$7:$A$10</c:f>
              <c:strCache>
                <c:ptCount val="4"/>
                <c:pt idx="0">
                  <c:v>Муниципальная форма собственности</c:v>
                </c:pt>
                <c:pt idx="1">
                  <c:v>Государственная форма собственности</c:v>
                </c:pt>
                <c:pt idx="2">
                  <c:v>Федерального подчинения</c:v>
                </c:pt>
                <c:pt idx="3">
                  <c:v>Частная и иная форма собственности</c:v>
                </c:pt>
              </c:strCache>
            </c:strRef>
          </c:cat>
          <c:val>
            <c:numRef>
              <c:f>'таблица 3'!$C$7:$C$10</c:f>
              <c:numCache>
                <c:formatCode>#,##0</c:formatCode>
                <c:ptCount val="4"/>
                <c:pt idx="0">
                  <c:v>116</c:v>
                </c:pt>
                <c:pt idx="1">
                  <c:v>21</c:v>
                </c:pt>
                <c:pt idx="2">
                  <c:v>9</c:v>
                </c:pt>
                <c:pt idx="3">
                  <c:v>33</c:v>
                </c:pt>
              </c:numCache>
            </c:numRef>
          </c:val>
        </c:ser>
        <c:ser>
          <c:idx val="0"/>
          <c:order val="1"/>
          <c:tx>
            <c:strRef>
              <c:f>'таблица 3'!$D$5</c:f>
              <c:strCache>
                <c:ptCount val="1"/>
                <c:pt idx="0">
                  <c:v>2016 год
(177 медицинская организация)</c:v>
                </c:pt>
              </c:strCache>
            </c:strRef>
          </c:tx>
          <c:spPr>
            <a:solidFill>
              <a:srgbClr val="D99694"/>
            </a:solidFill>
            <a:ln w="9525">
              <a:solidFill>
                <a:sysClr val="windowText" lastClr="000000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0"/>
                  <c:y val="0.2210495130170722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1712031996444759E-2"/>
                </c:manualLayout>
              </c:layout>
              <c:showVal val="1"/>
            </c:dLbl>
            <c:dLbl>
              <c:idx val="2"/>
              <c:layout>
                <c:manualLayout>
                  <c:x val="1.4054120092566861E-3"/>
                  <c:y val="5.4086582972262404E-2"/>
                </c:manualLayout>
              </c:layout>
              <c:showVal val="1"/>
            </c:dLbl>
            <c:dLbl>
              <c:idx val="3"/>
              <c:layout>
                <c:manualLayout>
                  <c:x val="-1.0306235676036029E-16"/>
                  <c:y val="0.10582157538051561"/>
                </c:manualLayout>
              </c:layout>
              <c:showVal val="1"/>
            </c:dLbl>
            <c:spPr>
              <a:ln w="6350">
                <a:noFill/>
              </a:ln>
            </c:spPr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ysClr val="windowText" lastClr="000000"/>
                    </a:solidFill>
                    <a:latin typeface="Calibri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'таблица 3'!$A$7:$A$10</c:f>
              <c:strCache>
                <c:ptCount val="4"/>
                <c:pt idx="0">
                  <c:v>Муниципальная форма собственности</c:v>
                </c:pt>
                <c:pt idx="1">
                  <c:v>Государственная форма собственности</c:v>
                </c:pt>
                <c:pt idx="2">
                  <c:v>Федерального подчинения</c:v>
                </c:pt>
                <c:pt idx="3">
                  <c:v>Частная и иная форма собственности</c:v>
                </c:pt>
              </c:strCache>
            </c:strRef>
          </c:cat>
          <c:val>
            <c:numRef>
              <c:f>'таблица 3'!$D$7:$D$10</c:f>
              <c:numCache>
                <c:formatCode>#,##0</c:formatCode>
                <c:ptCount val="4"/>
                <c:pt idx="0">
                  <c:v>78</c:v>
                </c:pt>
                <c:pt idx="1">
                  <c:v>58</c:v>
                </c:pt>
                <c:pt idx="2">
                  <c:v>9</c:v>
                </c:pt>
                <c:pt idx="3">
                  <c:v>32</c:v>
                </c:pt>
              </c:numCache>
            </c:numRef>
          </c:val>
        </c:ser>
        <c:shape val="box"/>
        <c:axId val="52526080"/>
        <c:axId val="52536064"/>
        <c:axId val="0"/>
      </c:bar3DChart>
      <c:catAx>
        <c:axId val="52526080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 b="1">
                <a:latin typeface="Calibri" pitchFamily="34" charset="0"/>
                <a:cs typeface="Times New Roman" pitchFamily="18" charset="0"/>
              </a:defRPr>
            </a:pPr>
            <a:endParaRPr lang="ru-RU"/>
          </a:p>
        </c:txPr>
        <c:crossAx val="52536064"/>
        <c:crosses val="autoZero"/>
        <c:auto val="1"/>
        <c:lblAlgn val="ctr"/>
        <c:lblOffset val="100"/>
      </c:catAx>
      <c:valAx>
        <c:axId val="52536064"/>
        <c:scaling>
          <c:orientation val="minMax"/>
        </c:scaling>
        <c:delete val="1"/>
        <c:axPos val="l"/>
        <c:numFmt formatCode="#,##0" sourceLinked="1"/>
        <c:tickLblPos val="none"/>
        <c:crossAx val="5252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112862330709136"/>
          <c:y val="0.20903665826452184"/>
          <c:w val="0.23061538454728631"/>
          <c:h val="0.22918918100009308"/>
        </c:manualLayout>
      </c:layout>
      <c:txPr>
        <a:bodyPr/>
        <a:lstStyle/>
        <a:p>
          <a:pPr>
            <a:defRPr sz="1400" b="1">
              <a:latin typeface="Calibri" pitchFamily="34" charset="0"/>
            </a:defRPr>
          </a:pPr>
          <a:endParaRPr lang="ru-RU"/>
        </a:p>
      </c:txPr>
    </c:legend>
    <c:plotVisOnly val="1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F4DEA-D20C-4591-952C-FF1DCA245634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45D3EE-87E2-472F-A41B-02E1A7539A1B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alt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rPr>
            <a:t> 2015 год</a:t>
          </a:r>
          <a:endParaRPr lang="ru-RU" sz="2400" dirty="0"/>
        </a:p>
      </dgm:t>
    </dgm:pt>
    <dgm:pt modelId="{2744F27F-7C0A-4900-880C-9E2EAA1C0DF6}" type="parTrans" cxnId="{A65AE537-8835-43D6-BDAC-9F4AAAC0DCEF}">
      <dgm:prSet/>
      <dgm:spPr/>
      <dgm:t>
        <a:bodyPr/>
        <a:lstStyle/>
        <a:p>
          <a:endParaRPr lang="ru-RU"/>
        </a:p>
      </dgm:t>
    </dgm:pt>
    <dgm:pt modelId="{13522F64-66EC-4C27-9AC3-A7EE327F635B}" type="sibTrans" cxnId="{A65AE537-8835-43D6-BDAC-9F4AAAC0DCEF}">
      <dgm:prSet/>
      <dgm:spPr/>
      <dgm:t>
        <a:bodyPr/>
        <a:lstStyle/>
        <a:p>
          <a:endParaRPr lang="ru-RU"/>
        </a:p>
      </dgm:t>
    </dgm:pt>
    <dgm:pt modelId="{93816E55-966C-463C-93FD-3210BA8AD023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altLang="ru-RU" sz="2000" b="1" dirty="0" smtClean="0">
              <a:latin typeface="Calibri" pitchFamily="34" charset="0"/>
              <a:cs typeface="Times New Roman" pitchFamily="18" charset="0"/>
            </a:rPr>
            <a:t>Подушевой норматив финансирования </a:t>
          </a:r>
        </a:p>
        <a:p>
          <a:pPr>
            <a:spcAft>
              <a:spcPts val="0"/>
            </a:spcAft>
          </a:pPr>
          <a:r>
            <a:rPr lang="ru-RU" altLang="ru-RU" sz="2000" b="1" dirty="0" smtClean="0">
              <a:latin typeface="Calibri" pitchFamily="34" charset="0"/>
              <a:cs typeface="Times New Roman" pitchFamily="18" charset="0"/>
            </a:rPr>
            <a:t>на одно застрахованное лицо</a:t>
          </a:r>
          <a:endParaRPr lang="en-US" altLang="ru-RU" sz="2000" b="1" dirty="0" smtClean="0">
            <a:latin typeface="Calibri" pitchFamily="34" charset="0"/>
            <a:cs typeface="Times New Roman" pitchFamily="18" charset="0"/>
          </a:endParaRPr>
        </a:p>
        <a:p>
          <a:pPr>
            <a:spcAft>
              <a:spcPts val="0"/>
            </a:spcAft>
          </a:pPr>
          <a:endParaRPr lang="en-US" altLang="ru-RU" sz="2000" b="1" dirty="0" smtClean="0">
            <a:latin typeface="Calibri" pitchFamily="34" charset="0"/>
            <a:cs typeface="Times New Roman" pitchFamily="18" charset="0"/>
          </a:endParaRPr>
        </a:p>
        <a:p>
          <a:pPr>
            <a:spcAft>
              <a:spcPct val="35000"/>
            </a:spcAft>
          </a:pPr>
          <a:r>
            <a:rPr lang="ru-RU" sz="3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rPr>
            <a:t>9 011,51 </a:t>
          </a:r>
          <a:r>
            <a:rPr lang="ru-RU" sz="3600" dirty="0" smtClean="0">
              <a:ln w="11430"/>
              <a:latin typeface="Calibri" pitchFamily="34" charset="0"/>
            </a:rPr>
            <a:t>руб.</a:t>
          </a:r>
          <a:endParaRPr lang="ru-RU" sz="3600" dirty="0"/>
        </a:p>
      </dgm:t>
    </dgm:pt>
    <dgm:pt modelId="{2B447996-F783-4B63-A933-C88BF2CC7282}" type="parTrans" cxnId="{03890957-1388-4557-91A2-E307AEEE42A6}">
      <dgm:prSet/>
      <dgm:spPr/>
      <dgm:t>
        <a:bodyPr/>
        <a:lstStyle/>
        <a:p>
          <a:endParaRPr lang="ru-RU"/>
        </a:p>
      </dgm:t>
    </dgm:pt>
    <dgm:pt modelId="{3B55B215-E825-4214-81D7-AE46A4B3CC6E}" type="sibTrans" cxnId="{03890957-1388-4557-91A2-E307AEEE42A6}">
      <dgm:prSet/>
      <dgm:spPr/>
      <dgm:t>
        <a:bodyPr/>
        <a:lstStyle/>
        <a:p>
          <a:endParaRPr lang="ru-RU"/>
        </a:p>
      </dgm:t>
    </dgm:pt>
    <dgm:pt modelId="{5B73B3C4-7DBF-41C7-B41B-64756C2C32E9}" type="pres">
      <dgm:prSet presAssocID="{7A3F4DEA-D20C-4591-952C-FF1DCA24563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5B531-F868-47D7-892A-639C486DE008}" type="pres">
      <dgm:prSet presAssocID="{B145D3EE-87E2-472F-A41B-02E1A7539A1B}" presName="compNode" presStyleCnt="0"/>
      <dgm:spPr/>
    </dgm:pt>
    <dgm:pt modelId="{00268995-5CD9-4272-B053-08FBDE52256A}" type="pres">
      <dgm:prSet presAssocID="{B145D3EE-87E2-472F-A41B-02E1A7539A1B}" presName="aNode" presStyleLbl="bgShp" presStyleIdx="0" presStyleCnt="1" custLinFactNeighborX="-53156" custLinFactNeighborY="53156"/>
      <dgm:spPr/>
      <dgm:t>
        <a:bodyPr/>
        <a:lstStyle/>
        <a:p>
          <a:endParaRPr lang="ru-RU"/>
        </a:p>
      </dgm:t>
    </dgm:pt>
    <dgm:pt modelId="{AD109743-410B-4B34-8DA1-69C6BE68B3F7}" type="pres">
      <dgm:prSet presAssocID="{B145D3EE-87E2-472F-A41B-02E1A7539A1B}" presName="textNode" presStyleLbl="bgShp" presStyleIdx="0" presStyleCnt="1"/>
      <dgm:spPr/>
      <dgm:t>
        <a:bodyPr/>
        <a:lstStyle/>
        <a:p>
          <a:endParaRPr lang="ru-RU"/>
        </a:p>
      </dgm:t>
    </dgm:pt>
    <dgm:pt modelId="{258819C6-3036-4A06-8523-0C3B8AD24DBD}" type="pres">
      <dgm:prSet presAssocID="{B145D3EE-87E2-472F-A41B-02E1A7539A1B}" presName="compChildNode" presStyleCnt="0"/>
      <dgm:spPr/>
    </dgm:pt>
    <dgm:pt modelId="{C49F9A44-566E-4808-AC90-EDDE0E5ECCB4}" type="pres">
      <dgm:prSet presAssocID="{B145D3EE-87E2-472F-A41B-02E1A7539A1B}" presName="theInnerList" presStyleCnt="0"/>
      <dgm:spPr/>
    </dgm:pt>
    <dgm:pt modelId="{9E8E4DFF-E72A-457F-8654-7F21F64E0E1A}" type="pres">
      <dgm:prSet presAssocID="{93816E55-966C-463C-93FD-3210BA8AD023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890957-1388-4557-91A2-E307AEEE42A6}" srcId="{B145D3EE-87E2-472F-A41B-02E1A7539A1B}" destId="{93816E55-966C-463C-93FD-3210BA8AD023}" srcOrd="0" destOrd="0" parTransId="{2B447996-F783-4B63-A933-C88BF2CC7282}" sibTransId="{3B55B215-E825-4214-81D7-AE46A4B3CC6E}"/>
    <dgm:cxn modelId="{55D23A3E-8622-4536-990F-38455A1332C2}" type="presOf" srcId="{7A3F4DEA-D20C-4591-952C-FF1DCA245634}" destId="{5B73B3C4-7DBF-41C7-B41B-64756C2C32E9}" srcOrd="0" destOrd="0" presId="urn:microsoft.com/office/officeart/2005/8/layout/lProcess2"/>
    <dgm:cxn modelId="{A65AE537-8835-43D6-BDAC-9F4AAAC0DCEF}" srcId="{7A3F4DEA-D20C-4591-952C-FF1DCA245634}" destId="{B145D3EE-87E2-472F-A41B-02E1A7539A1B}" srcOrd="0" destOrd="0" parTransId="{2744F27F-7C0A-4900-880C-9E2EAA1C0DF6}" sibTransId="{13522F64-66EC-4C27-9AC3-A7EE327F635B}"/>
    <dgm:cxn modelId="{9A9D0470-A477-4B13-94F2-BBEEA4C50CE0}" type="presOf" srcId="{B145D3EE-87E2-472F-A41B-02E1A7539A1B}" destId="{AD109743-410B-4B34-8DA1-69C6BE68B3F7}" srcOrd="1" destOrd="0" presId="urn:microsoft.com/office/officeart/2005/8/layout/lProcess2"/>
    <dgm:cxn modelId="{45ABC7E0-C86C-41A9-B172-DEF403FB822A}" type="presOf" srcId="{B145D3EE-87E2-472F-A41B-02E1A7539A1B}" destId="{00268995-5CD9-4272-B053-08FBDE52256A}" srcOrd="0" destOrd="0" presId="urn:microsoft.com/office/officeart/2005/8/layout/lProcess2"/>
    <dgm:cxn modelId="{E1C080DF-7155-44A8-90FD-05357A5A811B}" type="presOf" srcId="{93816E55-966C-463C-93FD-3210BA8AD023}" destId="{9E8E4DFF-E72A-457F-8654-7F21F64E0E1A}" srcOrd="0" destOrd="0" presId="urn:microsoft.com/office/officeart/2005/8/layout/lProcess2"/>
    <dgm:cxn modelId="{B36C05F2-B5AF-4478-90CE-1C03833EF385}" type="presParOf" srcId="{5B73B3C4-7DBF-41C7-B41B-64756C2C32E9}" destId="{E9E5B531-F868-47D7-892A-639C486DE008}" srcOrd="0" destOrd="0" presId="urn:microsoft.com/office/officeart/2005/8/layout/lProcess2"/>
    <dgm:cxn modelId="{79F78C01-F8EF-4380-B51C-93EDFC4842D8}" type="presParOf" srcId="{E9E5B531-F868-47D7-892A-639C486DE008}" destId="{00268995-5CD9-4272-B053-08FBDE52256A}" srcOrd="0" destOrd="0" presId="urn:microsoft.com/office/officeart/2005/8/layout/lProcess2"/>
    <dgm:cxn modelId="{8E9E8E0F-0A4B-4CC0-BDB7-693C7420B650}" type="presParOf" srcId="{E9E5B531-F868-47D7-892A-639C486DE008}" destId="{AD109743-410B-4B34-8DA1-69C6BE68B3F7}" srcOrd="1" destOrd="0" presId="urn:microsoft.com/office/officeart/2005/8/layout/lProcess2"/>
    <dgm:cxn modelId="{320869D9-E4C0-40BC-9F51-7F3633D65CC2}" type="presParOf" srcId="{E9E5B531-F868-47D7-892A-639C486DE008}" destId="{258819C6-3036-4A06-8523-0C3B8AD24DBD}" srcOrd="2" destOrd="0" presId="urn:microsoft.com/office/officeart/2005/8/layout/lProcess2"/>
    <dgm:cxn modelId="{D671C6D9-36A3-4232-ACEF-7E7147618983}" type="presParOf" srcId="{258819C6-3036-4A06-8523-0C3B8AD24DBD}" destId="{C49F9A44-566E-4808-AC90-EDDE0E5ECCB4}" srcOrd="0" destOrd="0" presId="urn:microsoft.com/office/officeart/2005/8/layout/lProcess2"/>
    <dgm:cxn modelId="{D5BD9F61-C7BB-4A3A-87CE-0AC7B9B043F6}" type="presParOf" srcId="{C49F9A44-566E-4808-AC90-EDDE0E5ECCB4}" destId="{9E8E4DFF-E72A-457F-8654-7F21F64E0E1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F4DEA-D20C-4591-952C-FF1DCA245634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145D3EE-87E2-472F-A41B-02E1A7539A1B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alt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rPr>
            <a:t>201</a:t>
          </a:r>
          <a:r>
            <a:rPr lang="en-US" alt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rPr>
            <a:t>6</a:t>
          </a:r>
          <a:r>
            <a:rPr lang="ru-RU" alt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rPr>
            <a:t> год</a:t>
          </a:r>
          <a:endParaRPr lang="ru-RU" sz="2400" dirty="0"/>
        </a:p>
      </dgm:t>
    </dgm:pt>
    <dgm:pt modelId="{2744F27F-7C0A-4900-880C-9E2EAA1C0DF6}" type="parTrans" cxnId="{A65AE537-8835-43D6-BDAC-9F4AAAC0DCEF}">
      <dgm:prSet/>
      <dgm:spPr/>
      <dgm:t>
        <a:bodyPr/>
        <a:lstStyle/>
        <a:p>
          <a:endParaRPr lang="ru-RU"/>
        </a:p>
      </dgm:t>
    </dgm:pt>
    <dgm:pt modelId="{13522F64-66EC-4C27-9AC3-A7EE327F635B}" type="sibTrans" cxnId="{A65AE537-8835-43D6-BDAC-9F4AAAC0DCEF}">
      <dgm:prSet/>
      <dgm:spPr/>
      <dgm:t>
        <a:bodyPr/>
        <a:lstStyle/>
        <a:p>
          <a:endParaRPr lang="ru-RU"/>
        </a:p>
      </dgm:t>
    </dgm:pt>
    <dgm:pt modelId="{93816E55-966C-463C-93FD-3210BA8AD023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altLang="ru-RU" sz="2000" b="1" dirty="0" smtClean="0">
              <a:latin typeface="Calibri" pitchFamily="34" charset="0"/>
              <a:cs typeface="Times New Roman" pitchFamily="18" charset="0"/>
            </a:rPr>
            <a:t>Подушевой норматив финансирования </a:t>
          </a:r>
        </a:p>
        <a:p>
          <a:pPr>
            <a:spcAft>
              <a:spcPts val="0"/>
            </a:spcAft>
          </a:pPr>
          <a:r>
            <a:rPr lang="ru-RU" altLang="ru-RU" sz="2000" b="1" dirty="0" smtClean="0">
              <a:latin typeface="Calibri" pitchFamily="34" charset="0"/>
              <a:cs typeface="Times New Roman" pitchFamily="18" charset="0"/>
            </a:rPr>
            <a:t>на одно застрахованное лицо</a:t>
          </a:r>
          <a:endParaRPr lang="en-US" altLang="ru-RU" sz="2000" b="1" dirty="0" smtClean="0">
            <a:latin typeface="Calibri" pitchFamily="34" charset="0"/>
            <a:cs typeface="Times New Roman" pitchFamily="18" charset="0"/>
          </a:endParaRPr>
        </a:p>
        <a:p>
          <a:pPr>
            <a:spcAft>
              <a:spcPts val="0"/>
            </a:spcAft>
          </a:pPr>
          <a:endParaRPr lang="en-US" altLang="ru-RU" sz="2000" b="1" dirty="0" smtClean="0">
            <a:latin typeface="Calibri" pitchFamily="34" charset="0"/>
            <a:cs typeface="Times New Roman" pitchFamily="18" charset="0"/>
          </a:endParaRPr>
        </a:p>
        <a:p>
          <a:pPr>
            <a:spcAft>
              <a:spcPct val="35000"/>
            </a:spcAft>
          </a:pPr>
          <a:r>
            <a:rPr lang="ru-RU" sz="3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rPr>
            <a:t>9 427,42 </a:t>
          </a:r>
          <a:r>
            <a:rPr lang="ru-RU" sz="3600" dirty="0" smtClean="0">
              <a:ln w="11430"/>
              <a:latin typeface="Calibri" pitchFamily="34" charset="0"/>
            </a:rPr>
            <a:t>руб.</a:t>
          </a:r>
          <a:endParaRPr lang="en-US" sz="3600" b="1" dirty="0" smtClean="0">
            <a:latin typeface="Calibri" pitchFamily="34" charset="0"/>
            <a:cs typeface="Times New Roman" pitchFamily="18" charset="0"/>
          </a:endParaRPr>
        </a:p>
      </dgm:t>
    </dgm:pt>
    <dgm:pt modelId="{2B447996-F783-4B63-A933-C88BF2CC7282}" type="parTrans" cxnId="{03890957-1388-4557-91A2-E307AEEE42A6}">
      <dgm:prSet/>
      <dgm:spPr/>
      <dgm:t>
        <a:bodyPr/>
        <a:lstStyle/>
        <a:p>
          <a:endParaRPr lang="ru-RU"/>
        </a:p>
      </dgm:t>
    </dgm:pt>
    <dgm:pt modelId="{3B55B215-E825-4214-81D7-AE46A4B3CC6E}" type="sibTrans" cxnId="{03890957-1388-4557-91A2-E307AEEE42A6}">
      <dgm:prSet/>
      <dgm:spPr/>
      <dgm:t>
        <a:bodyPr/>
        <a:lstStyle/>
        <a:p>
          <a:endParaRPr lang="ru-RU"/>
        </a:p>
      </dgm:t>
    </dgm:pt>
    <dgm:pt modelId="{5B73B3C4-7DBF-41C7-B41B-64756C2C32E9}" type="pres">
      <dgm:prSet presAssocID="{7A3F4DEA-D20C-4591-952C-FF1DCA24563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5B531-F868-47D7-892A-639C486DE008}" type="pres">
      <dgm:prSet presAssocID="{B145D3EE-87E2-472F-A41B-02E1A7539A1B}" presName="compNode" presStyleCnt="0"/>
      <dgm:spPr/>
    </dgm:pt>
    <dgm:pt modelId="{00268995-5CD9-4272-B053-08FBDE52256A}" type="pres">
      <dgm:prSet presAssocID="{B145D3EE-87E2-472F-A41B-02E1A7539A1B}" presName="aNode" presStyleLbl="bgShp" presStyleIdx="0" presStyleCnt="1" custLinFactNeighborX="13133"/>
      <dgm:spPr/>
      <dgm:t>
        <a:bodyPr/>
        <a:lstStyle/>
        <a:p>
          <a:endParaRPr lang="ru-RU"/>
        </a:p>
      </dgm:t>
    </dgm:pt>
    <dgm:pt modelId="{AD109743-410B-4B34-8DA1-69C6BE68B3F7}" type="pres">
      <dgm:prSet presAssocID="{B145D3EE-87E2-472F-A41B-02E1A7539A1B}" presName="textNode" presStyleLbl="bgShp" presStyleIdx="0" presStyleCnt="1"/>
      <dgm:spPr/>
      <dgm:t>
        <a:bodyPr/>
        <a:lstStyle/>
        <a:p>
          <a:endParaRPr lang="ru-RU"/>
        </a:p>
      </dgm:t>
    </dgm:pt>
    <dgm:pt modelId="{258819C6-3036-4A06-8523-0C3B8AD24DBD}" type="pres">
      <dgm:prSet presAssocID="{B145D3EE-87E2-472F-A41B-02E1A7539A1B}" presName="compChildNode" presStyleCnt="0"/>
      <dgm:spPr/>
    </dgm:pt>
    <dgm:pt modelId="{C49F9A44-566E-4808-AC90-EDDE0E5ECCB4}" type="pres">
      <dgm:prSet presAssocID="{B145D3EE-87E2-472F-A41B-02E1A7539A1B}" presName="theInnerList" presStyleCnt="0"/>
      <dgm:spPr/>
    </dgm:pt>
    <dgm:pt modelId="{9E8E4DFF-E72A-457F-8654-7F21F64E0E1A}" type="pres">
      <dgm:prSet presAssocID="{93816E55-966C-463C-93FD-3210BA8AD023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890957-1388-4557-91A2-E307AEEE42A6}" srcId="{B145D3EE-87E2-472F-A41B-02E1A7539A1B}" destId="{93816E55-966C-463C-93FD-3210BA8AD023}" srcOrd="0" destOrd="0" parTransId="{2B447996-F783-4B63-A933-C88BF2CC7282}" sibTransId="{3B55B215-E825-4214-81D7-AE46A4B3CC6E}"/>
    <dgm:cxn modelId="{2CD999F5-2018-405C-AE53-1E85DE72CB76}" type="presOf" srcId="{93816E55-966C-463C-93FD-3210BA8AD023}" destId="{9E8E4DFF-E72A-457F-8654-7F21F64E0E1A}" srcOrd="0" destOrd="0" presId="urn:microsoft.com/office/officeart/2005/8/layout/lProcess2"/>
    <dgm:cxn modelId="{E8247A16-9BD3-4AD4-966D-7C52CACD81E3}" type="presOf" srcId="{B145D3EE-87E2-472F-A41B-02E1A7539A1B}" destId="{00268995-5CD9-4272-B053-08FBDE52256A}" srcOrd="0" destOrd="0" presId="urn:microsoft.com/office/officeart/2005/8/layout/lProcess2"/>
    <dgm:cxn modelId="{A65AE537-8835-43D6-BDAC-9F4AAAC0DCEF}" srcId="{7A3F4DEA-D20C-4591-952C-FF1DCA245634}" destId="{B145D3EE-87E2-472F-A41B-02E1A7539A1B}" srcOrd="0" destOrd="0" parTransId="{2744F27F-7C0A-4900-880C-9E2EAA1C0DF6}" sibTransId="{13522F64-66EC-4C27-9AC3-A7EE327F635B}"/>
    <dgm:cxn modelId="{0E556C98-1F96-4EFB-8DE1-4E0BC4979E26}" type="presOf" srcId="{7A3F4DEA-D20C-4591-952C-FF1DCA245634}" destId="{5B73B3C4-7DBF-41C7-B41B-64756C2C32E9}" srcOrd="0" destOrd="0" presId="urn:microsoft.com/office/officeart/2005/8/layout/lProcess2"/>
    <dgm:cxn modelId="{A7712A88-AED7-4512-BEA4-B5A3FC2391B8}" type="presOf" srcId="{B145D3EE-87E2-472F-A41B-02E1A7539A1B}" destId="{AD109743-410B-4B34-8DA1-69C6BE68B3F7}" srcOrd="1" destOrd="0" presId="urn:microsoft.com/office/officeart/2005/8/layout/lProcess2"/>
    <dgm:cxn modelId="{1AF39CFD-D3E4-4F12-AA35-CDBEEEEA1A94}" type="presParOf" srcId="{5B73B3C4-7DBF-41C7-B41B-64756C2C32E9}" destId="{E9E5B531-F868-47D7-892A-639C486DE008}" srcOrd="0" destOrd="0" presId="urn:microsoft.com/office/officeart/2005/8/layout/lProcess2"/>
    <dgm:cxn modelId="{1F3CDEA9-F560-470F-B4B4-BBEAC2FDE929}" type="presParOf" srcId="{E9E5B531-F868-47D7-892A-639C486DE008}" destId="{00268995-5CD9-4272-B053-08FBDE52256A}" srcOrd="0" destOrd="0" presId="urn:microsoft.com/office/officeart/2005/8/layout/lProcess2"/>
    <dgm:cxn modelId="{876553DE-E77B-4B95-9A07-FE90F3F5951B}" type="presParOf" srcId="{E9E5B531-F868-47D7-892A-639C486DE008}" destId="{AD109743-410B-4B34-8DA1-69C6BE68B3F7}" srcOrd="1" destOrd="0" presId="urn:microsoft.com/office/officeart/2005/8/layout/lProcess2"/>
    <dgm:cxn modelId="{31FB91EA-9D28-4993-AC09-38D0E2179731}" type="presParOf" srcId="{E9E5B531-F868-47D7-892A-639C486DE008}" destId="{258819C6-3036-4A06-8523-0C3B8AD24DBD}" srcOrd="2" destOrd="0" presId="urn:microsoft.com/office/officeart/2005/8/layout/lProcess2"/>
    <dgm:cxn modelId="{31B546F8-EABB-4B9B-A968-4FF223FDE26B}" type="presParOf" srcId="{258819C6-3036-4A06-8523-0C3B8AD24DBD}" destId="{C49F9A44-566E-4808-AC90-EDDE0E5ECCB4}" srcOrd="0" destOrd="0" presId="urn:microsoft.com/office/officeart/2005/8/layout/lProcess2"/>
    <dgm:cxn modelId="{3A677963-2467-4BFE-A8D1-A2AA1753E2F0}" type="presParOf" srcId="{C49F9A44-566E-4808-AC90-EDDE0E5ECCB4}" destId="{9E8E4DFF-E72A-457F-8654-7F21F64E0E1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49C446-0003-4434-A80F-EFFE9587F48B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7F09110-1C5C-46AE-91EB-7F71A76C82C3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Calibri" pitchFamily="34" charset="0"/>
              <a:cs typeface="Times New Roman" pitchFamily="18" charset="0"/>
            </a:rPr>
            <a:t>Основные показатели бюджета ТФОМС Челябинской области выполнены в полном объеме.</a:t>
          </a:r>
          <a:endParaRPr lang="ru-RU" sz="1800" dirty="0"/>
        </a:p>
      </dgm:t>
    </dgm:pt>
    <dgm:pt modelId="{2BD6D149-2245-41EA-B9E9-02C5770554A6}" type="parTrans" cxnId="{41EDE856-42B3-42A8-A167-2B6E3EF98357}">
      <dgm:prSet/>
      <dgm:spPr/>
      <dgm:t>
        <a:bodyPr/>
        <a:lstStyle/>
        <a:p>
          <a:endParaRPr lang="ru-RU" sz="1800"/>
        </a:p>
      </dgm:t>
    </dgm:pt>
    <dgm:pt modelId="{9F423024-7466-4589-849F-B2B560407DDC}" type="sibTrans" cxnId="{41EDE856-42B3-42A8-A167-2B6E3EF98357}">
      <dgm:prSet/>
      <dgm:spPr/>
      <dgm:t>
        <a:bodyPr/>
        <a:lstStyle/>
        <a:p>
          <a:endParaRPr lang="ru-RU" sz="1800"/>
        </a:p>
      </dgm:t>
    </dgm:pt>
    <dgm:pt modelId="{B1084F03-2276-47B9-93FE-744B22560972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Calibri" pitchFamily="34" charset="0"/>
              <a:cs typeface="Times New Roman" pitchFamily="18" charset="0"/>
            </a:rPr>
            <a:t>Финансирование Территориальной программы ОМС осуществлялось стабильно, что позволило:</a:t>
          </a:r>
          <a:endParaRPr lang="ru-RU" sz="1800" dirty="0"/>
        </a:p>
      </dgm:t>
    </dgm:pt>
    <dgm:pt modelId="{DD77ED18-8672-4FCB-8DB0-BAC8588C7622}" type="parTrans" cxnId="{B471D4FA-70D7-4C2B-8B39-16F808B28DC4}">
      <dgm:prSet/>
      <dgm:spPr/>
      <dgm:t>
        <a:bodyPr/>
        <a:lstStyle/>
        <a:p>
          <a:endParaRPr lang="ru-RU" sz="1800"/>
        </a:p>
      </dgm:t>
    </dgm:pt>
    <dgm:pt modelId="{22C54338-C84C-458B-AA37-EDF6163344E1}" type="sibTrans" cxnId="{B471D4FA-70D7-4C2B-8B39-16F808B28DC4}">
      <dgm:prSet/>
      <dgm:spPr/>
      <dgm:t>
        <a:bodyPr/>
        <a:lstStyle/>
        <a:p>
          <a:endParaRPr lang="ru-RU" sz="1800"/>
        </a:p>
      </dgm:t>
    </dgm:pt>
    <dgm:pt modelId="{ACF63071-47B0-46B6-A928-E73E0120C73C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Calibri" pitchFamily="34" charset="0"/>
            </a:rPr>
            <a:t>2) Достигнуть индикативных показателей по заработной плате всех категорий медицинских работников.</a:t>
          </a:r>
          <a:endParaRPr lang="ru-RU" sz="1800" b="1" dirty="0">
            <a:latin typeface="Calibri" pitchFamily="34" charset="0"/>
          </a:endParaRPr>
        </a:p>
      </dgm:t>
    </dgm:pt>
    <dgm:pt modelId="{73A900F1-4866-4564-846C-74874C1D1133}" type="parTrans" cxnId="{FCAF27DC-9C83-4FCB-AF05-E6821AB1CC95}">
      <dgm:prSet/>
      <dgm:spPr/>
      <dgm:t>
        <a:bodyPr/>
        <a:lstStyle/>
        <a:p>
          <a:endParaRPr lang="ru-RU" sz="1800"/>
        </a:p>
      </dgm:t>
    </dgm:pt>
    <dgm:pt modelId="{FE069A4F-8B7D-40CB-B775-29D81B8C5C63}" type="sibTrans" cxnId="{FCAF27DC-9C83-4FCB-AF05-E6821AB1CC95}">
      <dgm:prSet/>
      <dgm:spPr/>
      <dgm:t>
        <a:bodyPr/>
        <a:lstStyle/>
        <a:p>
          <a:endParaRPr lang="ru-RU" sz="1800"/>
        </a:p>
      </dgm:t>
    </dgm:pt>
    <dgm:pt modelId="{C86DE2C9-F9C2-4975-8E88-1449C8D1BE40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Calibri" pitchFamily="34" charset="0"/>
            </a:rPr>
            <a:t>1) Увеличить </a:t>
          </a:r>
          <a:r>
            <a:rPr lang="ru-RU" sz="1800" b="1" dirty="0" err="1" smtClean="0">
              <a:latin typeface="Calibri" pitchFamily="34" charset="0"/>
            </a:rPr>
            <a:t>подушевой</a:t>
          </a:r>
          <a:r>
            <a:rPr lang="ru-RU" sz="1800" b="1" dirty="0" smtClean="0">
              <a:latin typeface="Calibri" pitchFamily="34" charset="0"/>
            </a:rPr>
            <a:t> норматив финансирования по сравнению с показателем 2015 года на 4,6%;</a:t>
          </a:r>
          <a:endParaRPr lang="ru-RU" sz="1800" b="1" dirty="0">
            <a:latin typeface="Calibri" pitchFamily="34" charset="0"/>
          </a:endParaRPr>
        </a:p>
      </dgm:t>
    </dgm:pt>
    <dgm:pt modelId="{F6D714E0-9EC6-40F3-8880-4E2944040F7F}" type="parTrans" cxnId="{F44DCE40-E120-427B-9626-3F2ABE3EF4D8}">
      <dgm:prSet/>
      <dgm:spPr/>
      <dgm:t>
        <a:bodyPr/>
        <a:lstStyle/>
        <a:p>
          <a:endParaRPr lang="ru-RU" sz="1800"/>
        </a:p>
      </dgm:t>
    </dgm:pt>
    <dgm:pt modelId="{17B126CC-7266-4472-86FE-7875AC275361}" type="sibTrans" cxnId="{F44DCE40-E120-427B-9626-3F2ABE3EF4D8}">
      <dgm:prSet/>
      <dgm:spPr/>
      <dgm:t>
        <a:bodyPr/>
        <a:lstStyle/>
        <a:p>
          <a:endParaRPr lang="ru-RU" sz="1800"/>
        </a:p>
      </dgm:t>
    </dgm:pt>
    <dgm:pt modelId="{BD080249-ECDF-42FC-AA35-8EEBA3AADB6D}" type="pres">
      <dgm:prSet presAssocID="{EF49C446-0003-4434-A80F-EFFE9587F4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A313AD-F52A-44D5-8642-41773E6D6926}" type="pres">
      <dgm:prSet presAssocID="{E7F09110-1C5C-46AE-91EB-7F71A76C82C3}" presName="parentLin" presStyleCnt="0"/>
      <dgm:spPr/>
      <dgm:t>
        <a:bodyPr/>
        <a:lstStyle/>
        <a:p>
          <a:endParaRPr lang="ru-RU"/>
        </a:p>
      </dgm:t>
    </dgm:pt>
    <dgm:pt modelId="{2699CE0F-3245-4037-A598-5AE6DCA8731B}" type="pres">
      <dgm:prSet presAssocID="{E7F09110-1C5C-46AE-91EB-7F71A76C82C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67F937E-8F1E-469E-A198-8E648BB1B5E1}" type="pres">
      <dgm:prSet presAssocID="{E7F09110-1C5C-46AE-91EB-7F71A76C82C3}" presName="parentText" presStyleLbl="node1" presStyleIdx="0" presStyleCnt="4" custScaleX="1287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F53DF-1D1E-4EDA-BB6F-2286304D9200}" type="pres">
      <dgm:prSet presAssocID="{E7F09110-1C5C-46AE-91EB-7F71A76C82C3}" presName="negativeSpace" presStyleCnt="0"/>
      <dgm:spPr/>
      <dgm:t>
        <a:bodyPr/>
        <a:lstStyle/>
        <a:p>
          <a:endParaRPr lang="ru-RU"/>
        </a:p>
      </dgm:t>
    </dgm:pt>
    <dgm:pt modelId="{DB28BA17-70DC-4E89-BA51-A594B7D9EA2E}" type="pres">
      <dgm:prSet presAssocID="{E7F09110-1C5C-46AE-91EB-7F71A76C82C3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61102-00A0-4354-BD64-39F9DD9FB2A3}" type="pres">
      <dgm:prSet presAssocID="{9F423024-7466-4589-849F-B2B560407DDC}" presName="spaceBetweenRectangles" presStyleCnt="0"/>
      <dgm:spPr/>
      <dgm:t>
        <a:bodyPr/>
        <a:lstStyle/>
        <a:p>
          <a:endParaRPr lang="ru-RU"/>
        </a:p>
      </dgm:t>
    </dgm:pt>
    <dgm:pt modelId="{BAB65B29-E1C4-49D0-97F0-CD28BC604463}" type="pres">
      <dgm:prSet presAssocID="{B1084F03-2276-47B9-93FE-744B22560972}" presName="parentLin" presStyleCnt="0"/>
      <dgm:spPr/>
      <dgm:t>
        <a:bodyPr/>
        <a:lstStyle/>
        <a:p>
          <a:endParaRPr lang="ru-RU"/>
        </a:p>
      </dgm:t>
    </dgm:pt>
    <dgm:pt modelId="{61587781-B961-4F5D-B6BF-7D83BB0F4CB1}" type="pres">
      <dgm:prSet presAssocID="{B1084F03-2276-47B9-93FE-744B2256097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E3450DA-19E3-49FB-BC1D-51D7A8A0AA82}" type="pres">
      <dgm:prSet presAssocID="{B1084F03-2276-47B9-93FE-744B22560972}" presName="parentText" presStyleLbl="node1" presStyleIdx="1" presStyleCnt="4" custScaleX="1293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578CE-1E90-4778-BC64-FA298A453E7D}" type="pres">
      <dgm:prSet presAssocID="{B1084F03-2276-47B9-93FE-744B22560972}" presName="negativeSpace" presStyleCnt="0"/>
      <dgm:spPr/>
      <dgm:t>
        <a:bodyPr/>
        <a:lstStyle/>
        <a:p>
          <a:endParaRPr lang="ru-RU"/>
        </a:p>
      </dgm:t>
    </dgm:pt>
    <dgm:pt modelId="{E3A1BD89-4AAB-4560-934D-3F486B15BBD5}" type="pres">
      <dgm:prSet presAssocID="{B1084F03-2276-47B9-93FE-744B22560972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21756-56BB-4D69-87AD-B49399DE99DB}" type="pres">
      <dgm:prSet presAssocID="{22C54338-C84C-458B-AA37-EDF6163344E1}" presName="spaceBetweenRectangles" presStyleCnt="0"/>
      <dgm:spPr/>
      <dgm:t>
        <a:bodyPr/>
        <a:lstStyle/>
        <a:p>
          <a:endParaRPr lang="ru-RU"/>
        </a:p>
      </dgm:t>
    </dgm:pt>
    <dgm:pt modelId="{37001C61-63FB-426C-B33D-769AC8415DEF}" type="pres">
      <dgm:prSet presAssocID="{C86DE2C9-F9C2-4975-8E88-1449C8D1BE40}" presName="parentLin" presStyleCnt="0"/>
      <dgm:spPr/>
      <dgm:t>
        <a:bodyPr/>
        <a:lstStyle/>
        <a:p>
          <a:endParaRPr lang="ru-RU"/>
        </a:p>
      </dgm:t>
    </dgm:pt>
    <dgm:pt modelId="{2BC76A8E-A158-4216-9F85-8F3B74A34516}" type="pres">
      <dgm:prSet presAssocID="{C86DE2C9-F9C2-4975-8E88-1449C8D1BE4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EEB43F4-2FF0-4898-B454-3C085449B7D5}" type="pres">
      <dgm:prSet presAssocID="{C86DE2C9-F9C2-4975-8E88-1449C8D1BE40}" presName="parentText" presStyleLbl="node1" presStyleIdx="2" presStyleCnt="4" custScaleX="1293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DFB52-EDCC-4375-8293-6715F96E7603}" type="pres">
      <dgm:prSet presAssocID="{C86DE2C9-F9C2-4975-8E88-1449C8D1BE40}" presName="negativeSpace" presStyleCnt="0"/>
      <dgm:spPr/>
      <dgm:t>
        <a:bodyPr/>
        <a:lstStyle/>
        <a:p>
          <a:endParaRPr lang="ru-RU"/>
        </a:p>
      </dgm:t>
    </dgm:pt>
    <dgm:pt modelId="{5F6D5704-1EDD-4D76-B584-5F91423C4671}" type="pres">
      <dgm:prSet presAssocID="{C86DE2C9-F9C2-4975-8E88-1449C8D1BE40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59A3D-DFE5-4E4A-9405-3B31EE83B544}" type="pres">
      <dgm:prSet presAssocID="{17B126CC-7266-4472-86FE-7875AC275361}" presName="spaceBetweenRectangles" presStyleCnt="0"/>
      <dgm:spPr/>
      <dgm:t>
        <a:bodyPr/>
        <a:lstStyle/>
        <a:p>
          <a:endParaRPr lang="ru-RU"/>
        </a:p>
      </dgm:t>
    </dgm:pt>
    <dgm:pt modelId="{1A6201C2-31E8-4B63-8159-92C692054B54}" type="pres">
      <dgm:prSet presAssocID="{ACF63071-47B0-46B6-A928-E73E0120C73C}" presName="parentLin" presStyleCnt="0"/>
      <dgm:spPr/>
      <dgm:t>
        <a:bodyPr/>
        <a:lstStyle/>
        <a:p>
          <a:endParaRPr lang="ru-RU"/>
        </a:p>
      </dgm:t>
    </dgm:pt>
    <dgm:pt modelId="{419DD2C6-A8E3-42BA-BBE0-701B41F4A01F}" type="pres">
      <dgm:prSet presAssocID="{ACF63071-47B0-46B6-A928-E73E0120C73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6928D10-8EB3-476B-9E41-F26E016567FC}" type="pres">
      <dgm:prSet presAssocID="{ACF63071-47B0-46B6-A928-E73E0120C73C}" presName="parentText" presStyleLbl="node1" presStyleIdx="3" presStyleCnt="4" custScaleX="1293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7D723-79EF-459F-A0F7-DDAD3441E5F5}" type="pres">
      <dgm:prSet presAssocID="{ACF63071-47B0-46B6-A928-E73E0120C73C}" presName="negativeSpace" presStyleCnt="0"/>
      <dgm:spPr/>
      <dgm:t>
        <a:bodyPr/>
        <a:lstStyle/>
        <a:p>
          <a:endParaRPr lang="ru-RU"/>
        </a:p>
      </dgm:t>
    </dgm:pt>
    <dgm:pt modelId="{4F807609-D632-45CC-ADBB-93E5A729C63F}" type="pres">
      <dgm:prSet presAssocID="{ACF63071-47B0-46B6-A928-E73E0120C73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A8D17F-4612-4DBD-BF50-6D94C641AEDF}" type="presOf" srcId="{C86DE2C9-F9C2-4975-8E88-1449C8D1BE40}" destId="{2BC76A8E-A158-4216-9F85-8F3B74A34516}" srcOrd="0" destOrd="0" presId="urn:microsoft.com/office/officeart/2005/8/layout/list1"/>
    <dgm:cxn modelId="{FCAF27DC-9C83-4FCB-AF05-E6821AB1CC95}" srcId="{EF49C446-0003-4434-A80F-EFFE9587F48B}" destId="{ACF63071-47B0-46B6-A928-E73E0120C73C}" srcOrd="3" destOrd="0" parTransId="{73A900F1-4866-4564-846C-74874C1D1133}" sibTransId="{FE069A4F-8B7D-40CB-B775-29D81B8C5C63}"/>
    <dgm:cxn modelId="{41EDE856-42B3-42A8-A167-2B6E3EF98357}" srcId="{EF49C446-0003-4434-A80F-EFFE9587F48B}" destId="{E7F09110-1C5C-46AE-91EB-7F71A76C82C3}" srcOrd="0" destOrd="0" parTransId="{2BD6D149-2245-41EA-B9E9-02C5770554A6}" sibTransId="{9F423024-7466-4589-849F-B2B560407DDC}"/>
    <dgm:cxn modelId="{C70148DF-E6D2-419C-BF56-805D764089C6}" type="presOf" srcId="{ACF63071-47B0-46B6-A928-E73E0120C73C}" destId="{76928D10-8EB3-476B-9E41-F26E016567FC}" srcOrd="1" destOrd="0" presId="urn:microsoft.com/office/officeart/2005/8/layout/list1"/>
    <dgm:cxn modelId="{C2441634-FBAB-43AF-A825-B1975A066A5D}" type="presOf" srcId="{EF49C446-0003-4434-A80F-EFFE9587F48B}" destId="{BD080249-ECDF-42FC-AA35-8EEBA3AADB6D}" srcOrd="0" destOrd="0" presId="urn:microsoft.com/office/officeart/2005/8/layout/list1"/>
    <dgm:cxn modelId="{7A008C3D-C5B0-4A92-8E0E-2BDB8B28C8DD}" type="presOf" srcId="{E7F09110-1C5C-46AE-91EB-7F71A76C82C3}" destId="{2699CE0F-3245-4037-A598-5AE6DCA8731B}" srcOrd="0" destOrd="0" presId="urn:microsoft.com/office/officeart/2005/8/layout/list1"/>
    <dgm:cxn modelId="{C3D34711-4CAA-4E0A-BF71-2D87FC068748}" type="presOf" srcId="{ACF63071-47B0-46B6-A928-E73E0120C73C}" destId="{419DD2C6-A8E3-42BA-BBE0-701B41F4A01F}" srcOrd="0" destOrd="0" presId="urn:microsoft.com/office/officeart/2005/8/layout/list1"/>
    <dgm:cxn modelId="{E00B3961-A191-42A9-A9BE-2A463491A79E}" type="presOf" srcId="{E7F09110-1C5C-46AE-91EB-7F71A76C82C3}" destId="{067F937E-8F1E-469E-A198-8E648BB1B5E1}" srcOrd="1" destOrd="0" presId="urn:microsoft.com/office/officeart/2005/8/layout/list1"/>
    <dgm:cxn modelId="{B471D4FA-70D7-4C2B-8B39-16F808B28DC4}" srcId="{EF49C446-0003-4434-A80F-EFFE9587F48B}" destId="{B1084F03-2276-47B9-93FE-744B22560972}" srcOrd="1" destOrd="0" parTransId="{DD77ED18-8672-4FCB-8DB0-BAC8588C7622}" sibTransId="{22C54338-C84C-458B-AA37-EDF6163344E1}"/>
    <dgm:cxn modelId="{F44DCE40-E120-427B-9626-3F2ABE3EF4D8}" srcId="{EF49C446-0003-4434-A80F-EFFE9587F48B}" destId="{C86DE2C9-F9C2-4975-8E88-1449C8D1BE40}" srcOrd="2" destOrd="0" parTransId="{F6D714E0-9EC6-40F3-8880-4E2944040F7F}" sibTransId="{17B126CC-7266-4472-86FE-7875AC275361}"/>
    <dgm:cxn modelId="{026325E8-B667-402E-ACF5-C3243EBA17CD}" type="presOf" srcId="{B1084F03-2276-47B9-93FE-744B22560972}" destId="{61587781-B961-4F5D-B6BF-7D83BB0F4CB1}" srcOrd="0" destOrd="0" presId="urn:microsoft.com/office/officeart/2005/8/layout/list1"/>
    <dgm:cxn modelId="{B027F323-8A1B-4DD0-9F6C-9E3286B44F4A}" type="presOf" srcId="{C86DE2C9-F9C2-4975-8E88-1449C8D1BE40}" destId="{AEEB43F4-2FF0-4898-B454-3C085449B7D5}" srcOrd="1" destOrd="0" presId="urn:microsoft.com/office/officeart/2005/8/layout/list1"/>
    <dgm:cxn modelId="{2532A79E-08CC-48F8-A038-580E9CEE25C4}" type="presOf" srcId="{B1084F03-2276-47B9-93FE-744B22560972}" destId="{5E3450DA-19E3-49FB-BC1D-51D7A8A0AA82}" srcOrd="1" destOrd="0" presId="urn:microsoft.com/office/officeart/2005/8/layout/list1"/>
    <dgm:cxn modelId="{D3E00765-0FA7-40DF-AFC7-721939D8CDF2}" type="presParOf" srcId="{BD080249-ECDF-42FC-AA35-8EEBA3AADB6D}" destId="{12A313AD-F52A-44D5-8642-41773E6D6926}" srcOrd="0" destOrd="0" presId="urn:microsoft.com/office/officeart/2005/8/layout/list1"/>
    <dgm:cxn modelId="{CD0412F8-030A-4122-B4C0-4337265B9FDB}" type="presParOf" srcId="{12A313AD-F52A-44D5-8642-41773E6D6926}" destId="{2699CE0F-3245-4037-A598-5AE6DCA8731B}" srcOrd="0" destOrd="0" presId="urn:microsoft.com/office/officeart/2005/8/layout/list1"/>
    <dgm:cxn modelId="{9DF69C5F-BCB7-4387-9621-8228867F6A98}" type="presParOf" srcId="{12A313AD-F52A-44D5-8642-41773E6D6926}" destId="{067F937E-8F1E-469E-A198-8E648BB1B5E1}" srcOrd="1" destOrd="0" presId="urn:microsoft.com/office/officeart/2005/8/layout/list1"/>
    <dgm:cxn modelId="{62E340B6-1128-4615-9782-8F2CC1E5FE12}" type="presParOf" srcId="{BD080249-ECDF-42FC-AA35-8EEBA3AADB6D}" destId="{679F53DF-1D1E-4EDA-BB6F-2286304D9200}" srcOrd="1" destOrd="0" presId="urn:microsoft.com/office/officeart/2005/8/layout/list1"/>
    <dgm:cxn modelId="{629E1024-D774-4528-BF4A-05CEF273B9D5}" type="presParOf" srcId="{BD080249-ECDF-42FC-AA35-8EEBA3AADB6D}" destId="{DB28BA17-70DC-4E89-BA51-A594B7D9EA2E}" srcOrd="2" destOrd="0" presId="urn:microsoft.com/office/officeart/2005/8/layout/list1"/>
    <dgm:cxn modelId="{0D49F5ED-482E-452C-BB2E-AC40CC034AC7}" type="presParOf" srcId="{BD080249-ECDF-42FC-AA35-8EEBA3AADB6D}" destId="{10661102-00A0-4354-BD64-39F9DD9FB2A3}" srcOrd="3" destOrd="0" presId="urn:microsoft.com/office/officeart/2005/8/layout/list1"/>
    <dgm:cxn modelId="{84BD90ED-FE91-4797-BB9C-974489CB859C}" type="presParOf" srcId="{BD080249-ECDF-42FC-AA35-8EEBA3AADB6D}" destId="{BAB65B29-E1C4-49D0-97F0-CD28BC604463}" srcOrd="4" destOrd="0" presId="urn:microsoft.com/office/officeart/2005/8/layout/list1"/>
    <dgm:cxn modelId="{D8751B1A-FFAF-4338-A1D0-5225F9BA1A4F}" type="presParOf" srcId="{BAB65B29-E1C4-49D0-97F0-CD28BC604463}" destId="{61587781-B961-4F5D-B6BF-7D83BB0F4CB1}" srcOrd="0" destOrd="0" presId="urn:microsoft.com/office/officeart/2005/8/layout/list1"/>
    <dgm:cxn modelId="{CC918286-B103-4E99-8C78-0FFA7ADBB990}" type="presParOf" srcId="{BAB65B29-E1C4-49D0-97F0-CD28BC604463}" destId="{5E3450DA-19E3-49FB-BC1D-51D7A8A0AA82}" srcOrd="1" destOrd="0" presId="urn:microsoft.com/office/officeart/2005/8/layout/list1"/>
    <dgm:cxn modelId="{0027FF05-2B10-4BDC-8CB7-9EE0BB0CC002}" type="presParOf" srcId="{BD080249-ECDF-42FC-AA35-8EEBA3AADB6D}" destId="{45F578CE-1E90-4778-BC64-FA298A453E7D}" srcOrd="5" destOrd="0" presId="urn:microsoft.com/office/officeart/2005/8/layout/list1"/>
    <dgm:cxn modelId="{E0CC8833-F6EB-49B5-B346-C24A2399F93E}" type="presParOf" srcId="{BD080249-ECDF-42FC-AA35-8EEBA3AADB6D}" destId="{E3A1BD89-4AAB-4560-934D-3F486B15BBD5}" srcOrd="6" destOrd="0" presId="urn:microsoft.com/office/officeart/2005/8/layout/list1"/>
    <dgm:cxn modelId="{77C3CB39-2FEE-49EB-8E0A-25ACD7CC52C6}" type="presParOf" srcId="{BD080249-ECDF-42FC-AA35-8EEBA3AADB6D}" destId="{8DE21756-56BB-4D69-87AD-B49399DE99DB}" srcOrd="7" destOrd="0" presId="urn:microsoft.com/office/officeart/2005/8/layout/list1"/>
    <dgm:cxn modelId="{57F8653A-8EDE-495E-971C-4AC614A3F30A}" type="presParOf" srcId="{BD080249-ECDF-42FC-AA35-8EEBA3AADB6D}" destId="{37001C61-63FB-426C-B33D-769AC8415DEF}" srcOrd="8" destOrd="0" presId="urn:microsoft.com/office/officeart/2005/8/layout/list1"/>
    <dgm:cxn modelId="{6BFDC8EA-0F16-45EF-B8B1-485833A43BF0}" type="presParOf" srcId="{37001C61-63FB-426C-B33D-769AC8415DEF}" destId="{2BC76A8E-A158-4216-9F85-8F3B74A34516}" srcOrd="0" destOrd="0" presId="urn:microsoft.com/office/officeart/2005/8/layout/list1"/>
    <dgm:cxn modelId="{FEBC08D9-455C-41E1-AA05-4F115856DA04}" type="presParOf" srcId="{37001C61-63FB-426C-B33D-769AC8415DEF}" destId="{AEEB43F4-2FF0-4898-B454-3C085449B7D5}" srcOrd="1" destOrd="0" presId="urn:microsoft.com/office/officeart/2005/8/layout/list1"/>
    <dgm:cxn modelId="{2CBFCF26-15FB-4041-A739-7DF0D95FA6F3}" type="presParOf" srcId="{BD080249-ECDF-42FC-AA35-8EEBA3AADB6D}" destId="{EA4DFB52-EDCC-4375-8293-6715F96E7603}" srcOrd="9" destOrd="0" presId="urn:microsoft.com/office/officeart/2005/8/layout/list1"/>
    <dgm:cxn modelId="{A52D4FCA-4495-4D79-98DF-83D845353931}" type="presParOf" srcId="{BD080249-ECDF-42FC-AA35-8EEBA3AADB6D}" destId="{5F6D5704-1EDD-4D76-B584-5F91423C4671}" srcOrd="10" destOrd="0" presId="urn:microsoft.com/office/officeart/2005/8/layout/list1"/>
    <dgm:cxn modelId="{2D06DF4D-A926-4F3B-BB11-FA3F40E2FF29}" type="presParOf" srcId="{BD080249-ECDF-42FC-AA35-8EEBA3AADB6D}" destId="{D8E59A3D-DFE5-4E4A-9405-3B31EE83B544}" srcOrd="11" destOrd="0" presId="urn:microsoft.com/office/officeart/2005/8/layout/list1"/>
    <dgm:cxn modelId="{02A91350-DF34-4217-B7CB-4A0B0F5CFBAE}" type="presParOf" srcId="{BD080249-ECDF-42FC-AA35-8EEBA3AADB6D}" destId="{1A6201C2-31E8-4B63-8159-92C692054B54}" srcOrd="12" destOrd="0" presId="urn:microsoft.com/office/officeart/2005/8/layout/list1"/>
    <dgm:cxn modelId="{E2940613-2F6E-4161-BC42-5A3549C9BF3E}" type="presParOf" srcId="{1A6201C2-31E8-4B63-8159-92C692054B54}" destId="{419DD2C6-A8E3-42BA-BBE0-701B41F4A01F}" srcOrd="0" destOrd="0" presId="urn:microsoft.com/office/officeart/2005/8/layout/list1"/>
    <dgm:cxn modelId="{F4FB21FD-E1B5-4A71-9196-8ED2799E772D}" type="presParOf" srcId="{1A6201C2-31E8-4B63-8159-92C692054B54}" destId="{76928D10-8EB3-476B-9E41-F26E016567FC}" srcOrd="1" destOrd="0" presId="urn:microsoft.com/office/officeart/2005/8/layout/list1"/>
    <dgm:cxn modelId="{7F45DFE4-595E-494E-A847-312B6DABAEF1}" type="presParOf" srcId="{BD080249-ECDF-42FC-AA35-8EEBA3AADB6D}" destId="{C437D723-79EF-459F-A0F7-DDAD3441E5F5}" srcOrd="13" destOrd="0" presId="urn:microsoft.com/office/officeart/2005/8/layout/list1"/>
    <dgm:cxn modelId="{9A92F391-0142-4451-A4E3-099122BE587F}" type="presParOf" srcId="{BD080249-ECDF-42FC-AA35-8EEBA3AADB6D}" destId="{4F807609-D632-45CC-ADBB-93E5A729C63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268995-5CD9-4272-B053-08FBDE52256A}">
      <dsp:nvSpPr>
        <dsp:cNvPr id="0" name=""/>
        <dsp:cNvSpPr/>
      </dsp:nvSpPr>
      <dsp:spPr>
        <a:xfrm>
          <a:off x="0" y="0"/>
          <a:ext cx="4507417" cy="27678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rPr>
            <a:t> 2015 год</a:t>
          </a:r>
          <a:endParaRPr lang="ru-RU" sz="2400" kern="1200" dirty="0"/>
        </a:p>
      </dsp:txBody>
      <dsp:txXfrm>
        <a:off x="0" y="0"/>
        <a:ext cx="4507417" cy="830356"/>
      </dsp:txXfrm>
    </dsp:sp>
    <dsp:sp modelId="{9E8E4DFF-E72A-457F-8654-7F21F64E0E1A}">
      <dsp:nvSpPr>
        <dsp:cNvPr id="0" name=""/>
        <dsp:cNvSpPr/>
      </dsp:nvSpPr>
      <dsp:spPr>
        <a:xfrm>
          <a:off x="452944" y="830356"/>
          <a:ext cx="3605934" cy="17991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1" kern="1200" dirty="0" smtClean="0">
              <a:latin typeface="Calibri" pitchFamily="34" charset="0"/>
              <a:cs typeface="Times New Roman" pitchFamily="18" charset="0"/>
            </a:rPr>
            <a:t>Подушевой норматив финансирования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1" kern="1200" dirty="0" smtClean="0">
              <a:latin typeface="Calibri" pitchFamily="34" charset="0"/>
              <a:cs typeface="Times New Roman" pitchFamily="18" charset="0"/>
            </a:rPr>
            <a:t>на одно застрахованное лицо</a:t>
          </a:r>
          <a:endParaRPr lang="en-US" altLang="ru-RU" sz="2000" b="1" kern="1200" dirty="0" smtClean="0">
            <a:latin typeface="Calibri" pitchFamily="34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altLang="ru-RU" sz="2000" b="1" kern="1200" dirty="0" smtClean="0">
            <a:latin typeface="Calibri" pitchFamily="34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rPr>
            <a:t>9 011,51 </a:t>
          </a:r>
          <a:r>
            <a:rPr lang="ru-RU" sz="3600" kern="1200" dirty="0" smtClean="0">
              <a:ln w="11430"/>
              <a:latin typeface="Calibri" pitchFamily="34" charset="0"/>
            </a:rPr>
            <a:t>руб.</a:t>
          </a:r>
          <a:endParaRPr lang="ru-RU" sz="3600" kern="1200" dirty="0"/>
        </a:p>
      </dsp:txBody>
      <dsp:txXfrm>
        <a:off x="452944" y="830356"/>
        <a:ext cx="3605934" cy="17991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268995-5CD9-4272-B053-08FBDE52256A}">
      <dsp:nvSpPr>
        <dsp:cNvPr id="0" name=""/>
        <dsp:cNvSpPr/>
      </dsp:nvSpPr>
      <dsp:spPr>
        <a:xfrm>
          <a:off x="4371" y="0"/>
          <a:ext cx="4471956" cy="269584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rPr>
            <a:t>201</a:t>
          </a:r>
          <a:r>
            <a:rPr lang="en-US" alt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rPr>
            <a:t>6</a:t>
          </a:r>
          <a:r>
            <a:rPr lang="ru-RU" alt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rPr>
            <a:t> год</a:t>
          </a:r>
          <a:endParaRPr lang="ru-RU" sz="2400" kern="1200" dirty="0"/>
        </a:p>
      </dsp:txBody>
      <dsp:txXfrm>
        <a:off x="4371" y="0"/>
        <a:ext cx="4471956" cy="808754"/>
      </dsp:txXfrm>
    </dsp:sp>
    <dsp:sp modelId="{9E8E4DFF-E72A-457F-8654-7F21F64E0E1A}">
      <dsp:nvSpPr>
        <dsp:cNvPr id="0" name=""/>
        <dsp:cNvSpPr/>
      </dsp:nvSpPr>
      <dsp:spPr>
        <a:xfrm>
          <a:off x="449381" y="808754"/>
          <a:ext cx="3577565" cy="17523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1" kern="1200" dirty="0" smtClean="0">
              <a:latin typeface="Calibri" pitchFamily="34" charset="0"/>
              <a:cs typeface="Times New Roman" pitchFamily="18" charset="0"/>
            </a:rPr>
            <a:t>Подушевой норматив финансирования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1" kern="1200" dirty="0" smtClean="0">
              <a:latin typeface="Calibri" pitchFamily="34" charset="0"/>
              <a:cs typeface="Times New Roman" pitchFamily="18" charset="0"/>
            </a:rPr>
            <a:t>на одно застрахованное лицо</a:t>
          </a:r>
          <a:endParaRPr lang="en-US" altLang="ru-RU" sz="2000" b="1" kern="1200" dirty="0" smtClean="0">
            <a:latin typeface="Calibri" pitchFamily="34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altLang="ru-RU" sz="2000" b="1" kern="1200" dirty="0" smtClean="0">
            <a:latin typeface="Calibri" pitchFamily="34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rPr>
            <a:t>9 427,42 </a:t>
          </a:r>
          <a:r>
            <a:rPr lang="ru-RU" sz="3600" kern="1200" dirty="0" smtClean="0">
              <a:ln w="11430"/>
              <a:latin typeface="Calibri" pitchFamily="34" charset="0"/>
            </a:rPr>
            <a:t>руб.</a:t>
          </a:r>
          <a:endParaRPr lang="en-US" sz="3600" b="1" kern="1200" dirty="0" smtClean="0">
            <a:latin typeface="Calibri" pitchFamily="34" charset="0"/>
            <a:cs typeface="Times New Roman" pitchFamily="18" charset="0"/>
          </a:endParaRPr>
        </a:p>
      </dsp:txBody>
      <dsp:txXfrm>
        <a:off x="449381" y="808754"/>
        <a:ext cx="3577565" cy="17523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28BA17-70DC-4E89-BA51-A594B7D9EA2E}">
      <dsp:nvSpPr>
        <dsp:cNvPr id="0" name=""/>
        <dsp:cNvSpPr/>
      </dsp:nvSpPr>
      <dsp:spPr>
        <a:xfrm>
          <a:off x="0" y="467748"/>
          <a:ext cx="8856983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7F937E-8F1E-469E-A198-8E648BB1B5E1}">
      <dsp:nvSpPr>
        <dsp:cNvPr id="0" name=""/>
        <dsp:cNvSpPr/>
      </dsp:nvSpPr>
      <dsp:spPr>
        <a:xfrm>
          <a:off x="442849" y="39708"/>
          <a:ext cx="7979566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libri" pitchFamily="34" charset="0"/>
              <a:cs typeface="Times New Roman" pitchFamily="18" charset="0"/>
            </a:rPr>
            <a:t>Основные показатели бюджета ТФОМС Челябинской области выполнены в полном объеме.</a:t>
          </a:r>
          <a:endParaRPr lang="ru-RU" sz="1800" kern="1200" dirty="0"/>
        </a:p>
      </dsp:txBody>
      <dsp:txXfrm>
        <a:off x="442849" y="39708"/>
        <a:ext cx="7979566" cy="856080"/>
      </dsp:txXfrm>
    </dsp:sp>
    <dsp:sp modelId="{E3A1BD89-4AAB-4560-934D-3F486B15BBD5}">
      <dsp:nvSpPr>
        <dsp:cNvPr id="0" name=""/>
        <dsp:cNvSpPr/>
      </dsp:nvSpPr>
      <dsp:spPr>
        <a:xfrm>
          <a:off x="0" y="1783188"/>
          <a:ext cx="8856983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3450DA-19E3-49FB-BC1D-51D7A8A0AA82}">
      <dsp:nvSpPr>
        <dsp:cNvPr id="0" name=""/>
        <dsp:cNvSpPr/>
      </dsp:nvSpPr>
      <dsp:spPr>
        <a:xfrm>
          <a:off x="442849" y="1355148"/>
          <a:ext cx="8020982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libri" pitchFamily="34" charset="0"/>
              <a:cs typeface="Times New Roman" pitchFamily="18" charset="0"/>
            </a:rPr>
            <a:t>Финансирование Территориальной программы ОМС осуществлялось стабильно, что позволило:</a:t>
          </a:r>
          <a:endParaRPr lang="ru-RU" sz="1800" kern="1200" dirty="0"/>
        </a:p>
      </dsp:txBody>
      <dsp:txXfrm>
        <a:off x="442849" y="1355148"/>
        <a:ext cx="8020982" cy="856080"/>
      </dsp:txXfrm>
    </dsp:sp>
    <dsp:sp modelId="{5F6D5704-1EDD-4D76-B584-5F91423C4671}">
      <dsp:nvSpPr>
        <dsp:cNvPr id="0" name=""/>
        <dsp:cNvSpPr/>
      </dsp:nvSpPr>
      <dsp:spPr>
        <a:xfrm>
          <a:off x="0" y="3098628"/>
          <a:ext cx="8856983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EB43F4-2FF0-4898-B454-3C085449B7D5}">
      <dsp:nvSpPr>
        <dsp:cNvPr id="0" name=""/>
        <dsp:cNvSpPr/>
      </dsp:nvSpPr>
      <dsp:spPr>
        <a:xfrm>
          <a:off x="442849" y="2670588"/>
          <a:ext cx="8020920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libri" pitchFamily="34" charset="0"/>
            </a:rPr>
            <a:t>1) Увеличить </a:t>
          </a:r>
          <a:r>
            <a:rPr lang="ru-RU" sz="1800" b="1" kern="1200" dirty="0" err="1" smtClean="0">
              <a:latin typeface="Calibri" pitchFamily="34" charset="0"/>
            </a:rPr>
            <a:t>подушевой</a:t>
          </a:r>
          <a:r>
            <a:rPr lang="ru-RU" sz="1800" b="1" kern="1200" dirty="0" smtClean="0">
              <a:latin typeface="Calibri" pitchFamily="34" charset="0"/>
            </a:rPr>
            <a:t> норматив финансирования по сравнению с показателем 2015 года на 4,6%;</a:t>
          </a:r>
          <a:endParaRPr lang="ru-RU" sz="1800" b="1" kern="1200" dirty="0">
            <a:latin typeface="Calibri" pitchFamily="34" charset="0"/>
          </a:endParaRPr>
        </a:p>
      </dsp:txBody>
      <dsp:txXfrm>
        <a:off x="442849" y="2670588"/>
        <a:ext cx="8020920" cy="856080"/>
      </dsp:txXfrm>
    </dsp:sp>
    <dsp:sp modelId="{4F807609-D632-45CC-ADBB-93E5A729C63F}">
      <dsp:nvSpPr>
        <dsp:cNvPr id="0" name=""/>
        <dsp:cNvSpPr/>
      </dsp:nvSpPr>
      <dsp:spPr>
        <a:xfrm>
          <a:off x="0" y="4414067"/>
          <a:ext cx="8856983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928D10-8EB3-476B-9E41-F26E016567FC}">
      <dsp:nvSpPr>
        <dsp:cNvPr id="0" name=""/>
        <dsp:cNvSpPr/>
      </dsp:nvSpPr>
      <dsp:spPr>
        <a:xfrm>
          <a:off x="442849" y="3986027"/>
          <a:ext cx="8020920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libri" pitchFamily="34" charset="0"/>
            </a:rPr>
            <a:t>2) Достигнуть индикативных показателей по заработной плате всех категорий медицинских работников.</a:t>
          </a:r>
          <a:endParaRPr lang="ru-RU" sz="1800" b="1" kern="1200" dirty="0">
            <a:latin typeface="Calibri" pitchFamily="34" charset="0"/>
          </a:endParaRPr>
        </a:p>
      </dsp:txBody>
      <dsp:txXfrm>
        <a:off x="442849" y="3986027"/>
        <a:ext cx="8020920" cy="85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0.20674</cdr:x>
      <cdr:y>0</cdr:y>
    </cdr:from>
    <cdr:to>
      <cdr:x>0.33457</cdr:x>
      <cdr:y>0.09455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712" y="0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0.13248</cdr:x>
      <cdr:y>0.29942</cdr:y>
    </cdr:from>
    <cdr:to>
      <cdr:x>0.26783</cdr:x>
      <cdr:y>0.51529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87624" y="1368152"/>
          <a:ext cx="1213344" cy="986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1800" b="1" dirty="0"/>
        </a:p>
      </cdr:txBody>
    </cdr:sp>
  </cdr:relSizeAnchor>
  <cdr:relSizeAnchor xmlns:cdr="http://schemas.openxmlformats.org/drawingml/2006/chartDrawing">
    <cdr:from>
      <cdr:x>0.40976</cdr:x>
      <cdr:y>0.78794</cdr:y>
    </cdr:from>
    <cdr:to>
      <cdr:x>0.50525</cdr:x>
      <cdr:y>0.98806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923928" y="3600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0.28764</cdr:x>
      <cdr:y>0.01389</cdr:y>
    </cdr:from>
    <cdr:to>
      <cdr:x>0.76258</cdr:x>
      <cdr:y>0.19026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6344" y="72008"/>
          <a:ext cx="511256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0.24138</cdr:x>
      <cdr:y>0.18072</cdr:y>
    </cdr:from>
    <cdr:to>
      <cdr:x>0.39222</cdr:x>
      <cdr:y>0.23628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12168" y="1080120"/>
          <a:ext cx="944967" cy="332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Calibri" pitchFamily="34" charset="0"/>
              <a:cs typeface="Times New Roman" pitchFamily="18" charset="0"/>
            </a:rPr>
            <a:t>34 </a:t>
          </a:r>
          <a:r>
            <a:rPr lang="ru-RU" sz="1800" b="1" dirty="0" smtClean="0">
              <a:latin typeface="Calibri" pitchFamily="34" charset="0"/>
              <a:cs typeface="Times New Roman" pitchFamily="18" charset="0"/>
            </a:rPr>
            <a:t>872,3</a:t>
          </a:r>
          <a:endParaRPr lang="ru-RU" sz="1800" b="1" dirty="0">
            <a:latin typeface="Calibri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0.50575</cdr:x>
      <cdr:y>0.18072</cdr:y>
    </cdr:from>
    <cdr:to>
      <cdr:x>0.64736</cdr:x>
      <cdr:y>0.25016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080120"/>
          <a:ext cx="887144" cy="415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Calibri" pitchFamily="34" charset="0"/>
              <a:cs typeface="Times New Roman" pitchFamily="18" charset="0"/>
            </a:rPr>
            <a:t>34 </a:t>
          </a:r>
          <a:r>
            <a:rPr lang="ru-RU" sz="1800" b="1" dirty="0" smtClean="0">
              <a:latin typeface="Calibri" pitchFamily="34" charset="0"/>
              <a:cs typeface="Times New Roman" pitchFamily="18" charset="0"/>
            </a:rPr>
            <a:t>772</a:t>
          </a:r>
          <a:r>
            <a:rPr lang="ru-RU" sz="1800" b="1" dirty="0" smtClean="0">
              <a:latin typeface="Calibri" pitchFamily="34" charset="0"/>
              <a:cs typeface="Times New Roman" pitchFamily="18" charset="0"/>
            </a:rPr>
            <a:t>,9</a:t>
          </a:r>
          <a:endParaRPr lang="ru-RU" sz="1800" b="1" dirty="0">
            <a:latin typeface="Calibri" pitchFamily="34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3EA86-5ED5-4DF8-8E95-4AE0BB4E15E5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D61C7-0DC0-46BD-9EA0-B54802DB3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7351C1-B88D-4AB3-AC32-0840495F6DFE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122"/>
            <a:ext cx="5438775" cy="4468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01CAED-FC05-47FF-BB5D-CA1EF493D8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B6C78D-9DFF-4DD9-8649-2FA8EA6151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74FC2D-2F4E-48C0-8FD2-7C6AEE7B1E5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CB34F-9EAE-4983-B742-9D2C6690106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82815-8390-449B-8FB6-8CA70F197AD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3C42B-78F1-4E80-A992-9F7B6E0AC204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F53C-A5FE-450A-BCCD-09E31DE107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653C-02B0-40A8-B53E-C8AE3ACFC8D0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C37-C8C5-479B-A574-EC563A58DC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7385-AE73-496F-B2F1-0CBD96141DA3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2E736-AF32-4B11-A6D7-219ED17A34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926E5-49BC-4206-A5D9-FE51E4F608F0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256A-5396-4887-8004-FF40004AC3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CDFF-D103-4357-9CDE-518FB845AB3D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647D-2D9B-4863-9070-1D6661FE7E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DDA3-892E-4E19-967F-A6F54BB9FBB8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B6D-3F19-44D3-82D1-B143082E44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F65C-7F9C-4A56-92F2-AD82AA8F3F71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11F7-945D-405F-86CD-EF658AAE6A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520C5-3714-46F8-897C-748418B1146A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8BC63-9AEA-4C50-AFAE-6DA5E3D6B0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02F97-3436-407D-8935-A7A609500071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78737-66DA-485A-92D6-4BA92EE789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D48B-3E25-415E-8D05-FE881BD9EB74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F023-3F33-4767-832D-00E856D54A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C589-892A-4AA9-86D6-B82240CEDD29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F20A-7F90-40CB-BA1E-4EC8E600B4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0369A1-106E-466A-AAF0-8196CC6C1F18}" type="datetimeFigureOut">
              <a:rPr lang="ru-RU"/>
              <a:pPr>
                <a:defRPr/>
              </a:pPr>
              <a:t>21.02.2017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B26D1B-2EE4-44AF-8208-B139862CFB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923928" y="2204864"/>
            <a:ext cx="5220072" cy="29523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140200" y="2133600"/>
            <a:ext cx="50038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411301"/>
                </a:solidFill>
                <a:latin typeface="Verdana" pitchFamily="34" charset="0"/>
              </a:rPr>
              <a:t>Показатели деятельности</a:t>
            </a:r>
            <a:r>
              <a:rPr lang="ru-RU" sz="2400" b="1" dirty="0" smtClean="0">
                <a:solidFill>
                  <a:srgbClr val="411301"/>
                </a:solidFill>
                <a:latin typeface="Verdana" pitchFamily="34" charset="0"/>
              </a:rPr>
              <a:t> </a:t>
            </a:r>
            <a:r>
              <a:rPr lang="ru-RU" sz="2400" b="1" dirty="0">
                <a:solidFill>
                  <a:srgbClr val="411301"/>
                </a:solidFill>
                <a:latin typeface="Verdana" pitchFamily="34" charset="0"/>
              </a:rPr>
              <a:t>Территориального фонда обязательного медицинского страхования Челябинской области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411301"/>
                </a:solidFill>
                <a:latin typeface="Verdana" pitchFamily="34" charset="0"/>
              </a:rPr>
              <a:t>за </a:t>
            </a:r>
            <a:r>
              <a:rPr lang="ru-RU" sz="2400" b="1" dirty="0" smtClean="0">
                <a:solidFill>
                  <a:srgbClr val="411301"/>
                </a:solidFill>
                <a:latin typeface="Verdana" pitchFamily="34" charset="0"/>
              </a:rPr>
              <a:t>2016 год </a:t>
            </a:r>
            <a:endParaRPr lang="en-US" sz="2400" b="1" dirty="0">
              <a:solidFill>
                <a:srgbClr val="411301"/>
              </a:solidFill>
              <a:latin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2055" name="Прямоугольник 15"/>
          <p:cNvSpPr>
            <a:spLocks noChangeArrowheads="1"/>
          </p:cNvSpPr>
          <p:nvPr/>
        </p:nvSpPr>
        <p:spPr bwMode="auto">
          <a:xfrm>
            <a:off x="1008112" y="153988"/>
            <a:ext cx="824440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Территориальный фонд обязательного медицинского страхования</a:t>
            </a:r>
            <a:r>
              <a:rPr lang="en-US" sz="1500" b="1" dirty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1500" b="1" dirty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" name="Picture 2" descr="http://saratov-segodnya.ru/files/pages/18464/1449057152general_pages_02_December_2015_i18464_prinyat_budjet_saratovskoi_oblasti_na_2016_go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04864"/>
            <a:ext cx="4139679" cy="29523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99392"/>
            <a:ext cx="8229600" cy="1700808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rgbClr val="143818"/>
                </a:solidFill>
                <a:latin typeface="Verdana" pitchFamily="34" charset="0"/>
              </a:rPr>
              <a:t>Доходы бюджета ТФОМС Челябинской области</a:t>
            </a:r>
            <a:endParaRPr lang="ru-RU" sz="1800" i="1" dirty="0">
              <a:solidFill>
                <a:srgbClr val="143818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53640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39752" y="14847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34 226</a:t>
            </a:r>
            <a:r>
              <a:rPr lang="ru-RU" b="1" dirty="0" smtClean="0">
                <a:latin typeface="Calibri" pitchFamily="34" charset="0"/>
              </a:rPr>
              <a:t>,2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4847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34 891</a:t>
            </a:r>
            <a:r>
              <a:rPr lang="ru-RU" b="1" dirty="0" smtClean="0">
                <a:latin typeface="Calibri" pitchFamily="34" charset="0"/>
              </a:rPr>
              <a:t>,</a:t>
            </a:r>
            <a:r>
              <a:rPr lang="en-US" b="1" dirty="0" smtClean="0">
                <a:latin typeface="Calibri" pitchFamily="34" charset="0"/>
              </a:rPr>
              <a:t>1</a:t>
            </a:r>
            <a:endParaRPr lang="ru-RU" b="1" dirty="0">
              <a:latin typeface="Calibri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795338" y="409575"/>
            <a:ext cx="8035925" cy="111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187624" y="116632"/>
            <a:ext cx="76328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Показатели деятельности ТФОМС </a:t>
            </a: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Челябинской области за 2016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50800"/>
              <a:solidFill>
                <a:srgbClr val="411301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7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9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0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1" name="Пятиугольник 30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8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32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3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34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35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pic>
          <p:nvPicPr>
            <p:cNvPr id="36" name="Рисунок 35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707904" y="980728"/>
          <a:ext cx="5436096" cy="55030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296"/>
                <a:gridCol w="1008112"/>
                <a:gridCol w="1117912"/>
                <a:gridCol w="645776"/>
              </a:tblGrid>
              <a:tr h="549274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Доходы</a:t>
                      </a:r>
                      <a:r>
                        <a:rPr lang="ru-RU" sz="1400" b="1" baseline="0" dirty="0" smtClean="0">
                          <a:latin typeface="Calibri" pitchFamily="34" charset="0"/>
                        </a:rPr>
                        <a:t> Фонда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Calibri" pitchFamily="34" charset="0"/>
                        </a:rPr>
                        <a:t>2016 год 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latin typeface="Calibri" pitchFamily="34" charset="0"/>
                        </a:rPr>
                        <a:t>млн. руб.</a:t>
                      </a:r>
                      <a:endParaRPr lang="ru-RU" sz="1400" b="1" i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Изменение по отношению к 2015г.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62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zh-CN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rPr>
                        <a:t>млн. руб.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8174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Межбюджетные трансферты ФОМС, в т.ч.:</a:t>
                      </a:r>
                    </a:p>
                    <a:p>
                      <a:pPr algn="ctr"/>
                      <a:endParaRPr lang="ru-RU" sz="1400" b="1" i="0" dirty="0">
                        <a:latin typeface="Calibri" pitchFamily="34" charset="0"/>
                      </a:endParaRP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b="0" i="1" dirty="0" smtClean="0">
                          <a:latin typeface="Calibri" pitchFamily="34" charset="0"/>
                        </a:rPr>
                        <a:t>платежи на неработающее население</a:t>
                      </a:r>
                    </a:p>
                    <a:p>
                      <a:pPr algn="ctr">
                        <a:buFontTx/>
                        <a:buChar char="-"/>
                      </a:pPr>
                      <a:endParaRPr lang="ru-RU" sz="1400" b="0" i="1" dirty="0"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 smtClean="0">
                          <a:latin typeface="Calibri" pitchFamily="34" charset="0"/>
                        </a:rPr>
                        <a:t>- платежи на работающее население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33 550,5</a:t>
                      </a:r>
                    </a:p>
                    <a:p>
                      <a:pPr algn="ctr"/>
                      <a:endParaRPr lang="ru-RU" sz="1400" b="1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533,4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18 017,1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+ 641,4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314,8</a:t>
                      </a:r>
                    </a:p>
                    <a:p>
                      <a:pPr algn="ctr">
                        <a:buFontTx/>
                        <a:buChar char="-"/>
                      </a:pPr>
                      <a:endParaRPr lang="ru-RU" sz="1400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buFontTx/>
                        <a:buChar char="-"/>
                      </a:pPr>
                      <a:endParaRPr lang="ru-RU" sz="14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+956,2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101,4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98,0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105,6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395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Субсидии на строительство перинатального центра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- 936,8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Средства областного бюджета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289,6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-418,5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40,9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Расчеты за лечение граждан других субъектов РФ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278,7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+18,8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107,2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Единовременные выплаты медицинским работникам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56,4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+10,9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123,9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Прочие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51,0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+19,3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160,9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effectLst/>
                          <a:latin typeface="Calibri" pitchFamily="34" charset="0"/>
                        </a:rPr>
                        <a:t>ИТОГО</a:t>
                      </a:r>
                      <a:endParaRPr lang="ru-RU" sz="1400" b="1" i="0" dirty="0">
                        <a:effectLst/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Calibri" pitchFamily="34" charset="0"/>
                        </a:rPr>
                        <a:t>34 226,2</a:t>
                      </a:r>
                      <a:endParaRPr lang="ru-RU" sz="1400" b="1" dirty="0">
                        <a:effectLst/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- 664,9</a:t>
                      </a:r>
                      <a:endParaRPr lang="ru-RU" sz="1400" b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98,1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3563888" y="2564904"/>
            <a:ext cx="216024" cy="2160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63888" y="3789040"/>
            <a:ext cx="216024" cy="2160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63888" y="4293096"/>
            <a:ext cx="216024" cy="21602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63888" y="4725144"/>
            <a:ext cx="216024" cy="2160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63888" y="5229200"/>
            <a:ext cx="216024" cy="2160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63888" y="5733256"/>
            <a:ext cx="216024" cy="21602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авая фигурная скобка 39"/>
          <p:cNvSpPr/>
          <p:nvPr/>
        </p:nvSpPr>
        <p:spPr>
          <a:xfrm>
            <a:off x="3180904" y="1772816"/>
            <a:ext cx="527000" cy="3888432"/>
          </a:xfrm>
          <a:prstGeom prst="rightBrace">
            <a:avLst>
              <a:gd name="adj1" fmla="val 41002"/>
              <a:gd name="adj2" fmla="val 50000"/>
            </a:avLst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51520" y="11967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Млн. руб.</a:t>
            </a:r>
            <a:endParaRPr lang="ru-RU" sz="1400" dirty="0">
              <a:latin typeface="Calibri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339752" y="3645024"/>
            <a:ext cx="648072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2987824" y="3501008"/>
            <a:ext cx="216024" cy="144016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83568" y="3717032"/>
            <a:ext cx="648072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1331640" y="3573016"/>
            <a:ext cx="216024" cy="144016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2123728" y="2780928"/>
            <a:ext cx="1224136" cy="43204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15</a:t>
            </a: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 533,4</a:t>
            </a:r>
            <a:endParaRPr lang="ru-RU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67544" y="4077072"/>
            <a:ext cx="1224136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17 060,9</a:t>
            </a:r>
            <a:endParaRPr lang="ru-RU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2123728" y="4077072"/>
            <a:ext cx="1224136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18 017,1</a:t>
            </a:r>
            <a:endParaRPr lang="ru-RU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467544" y="2780928"/>
            <a:ext cx="1224136" cy="43204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15</a:t>
            </a: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848</a:t>
            </a: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,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  <a:endParaRPr lang="ru-RU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563888" y="3212976"/>
            <a:ext cx="216024" cy="2160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 bwMode="auto">
          <a:xfrm flipV="1">
            <a:off x="755576" y="404664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6" name="Диаграмма 15"/>
          <p:cNvGraphicFramePr/>
          <p:nvPr/>
        </p:nvGraphicFramePr>
        <p:xfrm>
          <a:off x="0" y="1700808"/>
          <a:ext cx="7380312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-828600" y="188640"/>
          <a:ext cx="626469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8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pic>
          <p:nvPicPr>
            <p:cNvPr id="24" name="Рисунок 23" descr="Логотип_ТФОМС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31" name="Прямоугольник 30"/>
          <p:cNvSpPr/>
          <p:nvPr/>
        </p:nvSpPr>
        <p:spPr>
          <a:xfrm>
            <a:off x="1187624" y="116632"/>
            <a:ext cx="76328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Показатели деятельности ТФОМС </a:t>
            </a: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Челябинской области за 2016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50800"/>
              <a:solidFill>
                <a:srgbClr val="411301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3707904" y="980728"/>
          <a:ext cx="5436096" cy="5026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8312"/>
                <a:gridCol w="936104"/>
                <a:gridCol w="1008112"/>
                <a:gridCol w="683568"/>
              </a:tblGrid>
              <a:tr h="5022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Calibri" pitchFamily="34" charset="0"/>
                        </a:rPr>
                        <a:t>Расходы Фонда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Calibri" pitchFamily="34" charset="0"/>
                        </a:rPr>
                        <a:t>2016 год 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latin typeface="Calibri" pitchFamily="34" charset="0"/>
                        </a:rPr>
                        <a:t>млн. руб.</a:t>
                      </a:r>
                      <a:endParaRPr lang="ru-RU" sz="1400" b="1" i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Изменение по отношению к 2015г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417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zh-CN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rPr>
                        <a:t>млн. руб.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6171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Финансирование</a:t>
                      </a:r>
                      <a:r>
                        <a:rPr lang="ru-RU" sz="1400" b="1" i="0" baseline="0" dirty="0" smtClean="0">
                          <a:latin typeface="Calibri" pitchFamily="34" charset="0"/>
                        </a:rPr>
                        <a:t> Территориальной программы ОМС, в т.ч.:</a:t>
                      </a:r>
                    </a:p>
                    <a:p>
                      <a:pPr algn="ctr"/>
                      <a:endParaRPr lang="ru-RU" sz="1400" b="1" i="0" baseline="0" dirty="0" smtClean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1400" b="0" i="1" baseline="0" dirty="0" smtClean="0">
                          <a:latin typeface="Calibri" pitchFamily="34" charset="0"/>
                        </a:rPr>
                        <a:t>расходы на лечение жителей Челябинской области за пределами региона</a:t>
                      </a:r>
                      <a:endParaRPr lang="ru-RU" sz="1400" b="0" i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34 124,6</a:t>
                      </a:r>
                      <a:endParaRPr lang="ru-RU" sz="1400" b="1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617,9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+ 475,2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+74,9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101,4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113,8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221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Финансирование строительства перинатального центра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- 936,8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221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Расходы на лечение граждан других субъектов РФ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294,8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</a:t>
                      </a:r>
                      <a:r>
                        <a:rPr lang="ru-RU" sz="1400" b="1" baseline="0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 54,2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122,5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221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Единовременные выплаты медицинским работникам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56,4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+10,9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123,9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00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Calibri" pitchFamily="34" charset="0"/>
                        </a:rPr>
                        <a:t>Финансовое</a:t>
                      </a:r>
                      <a:r>
                        <a:rPr lang="ru-RU" sz="1400" b="1" i="0" baseline="0" dirty="0" smtClean="0">
                          <a:latin typeface="Calibri" pitchFamily="34" charset="0"/>
                        </a:rPr>
                        <a:t> обеспечение мероприятий за счет средств НСЗ</a:t>
                      </a:r>
                      <a:endParaRPr lang="ru-RU" sz="1400" b="1" i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27,5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+27,5</a:t>
                      </a:r>
                      <a:endParaRPr lang="ru-RU" sz="14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effectLst/>
                          <a:latin typeface="Calibri" pitchFamily="34" charset="0"/>
                        </a:rPr>
                        <a:t>ИТОГО</a:t>
                      </a:r>
                      <a:endParaRPr lang="ru-RU" sz="1400" b="1" i="0" dirty="0">
                        <a:effectLst/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Calibri" pitchFamily="34" charset="0"/>
                        </a:rPr>
                        <a:t>34 503,3</a:t>
                      </a:r>
                      <a:endParaRPr lang="ru-RU" sz="1400" b="1" dirty="0">
                        <a:effectLst/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- 99,4</a:t>
                      </a:r>
                      <a:endParaRPr lang="ru-RU" sz="1400" b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99,7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914400" y="-171400"/>
            <a:ext cx="822960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43818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Расходы бюджета ТФОМС Челябинской области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rgbClr val="143818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63888" y="2636912"/>
            <a:ext cx="216024" cy="2160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63888" y="3573016"/>
            <a:ext cx="216024" cy="2160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63888" y="4077072"/>
            <a:ext cx="216024" cy="2160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563888" y="4581128"/>
            <a:ext cx="216024" cy="2160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63888" y="5157192"/>
            <a:ext cx="216024" cy="21602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авая фигурная скобка 33"/>
          <p:cNvSpPr/>
          <p:nvPr/>
        </p:nvSpPr>
        <p:spPr>
          <a:xfrm>
            <a:off x="3131840" y="1412776"/>
            <a:ext cx="527000" cy="4752528"/>
          </a:xfrm>
          <a:prstGeom prst="rightBrace">
            <a:avLst>
              <a:gd name="adj1" fmla="val 41002"/>
              <a:gd name="adj2" fmla="val 50000"/>
            </a:avLst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79512" y="105273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Млн. руб.</a:t>
            </a:r>
            <a:endParaRPr lang="ru-RU" sz="1400" dirty="0">
              <a:latin typeface="Calibri" pitchFamily="34" charset="0"/>
            </a:endParaRPr>
          </a:p>
        </p:txBody>
      </p:sp>
      <p:grpSp>
        <p:nvGrpSpPr>
          <p:cNvPr id="36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37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9" name="Пятиугольник 38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40" name="Скругленный прямоугольник 39"/>
          <p:cNvSpPr/>
          <p:nvPr/>
        </p:nvSpPr>
        <p:spPr>
          <a:xfrm>
            <a:off x="755576" y="3140968"/>
            <a:ext cx="576064" cy="36004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543,0</a:t>
            </a:r>
            <a:endParaRPr lang="ru-RU" sz="1200" b="1" dirty="0">
              <a:latin typeface="Calibri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411760" y="3140968"/>
            <a:ext cx="576064" cy="36004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alibri" pitchFamily="34" charset="0"/>
              </a:rPr>
              <a:t>617,9</a:t>
            </a:r>
            <a:endParaRPr lang="ru-RU" sz="12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Диаграмма 42"/>
          <p:cNvGraphicFramePr>
            <a:graphicFrameLocks/>
          </p:cNvGraphicFramePr>
          <p:nvPr/>
        </p:nvGraphicFramePr>
        <p:xfrm>
          <a:off x="-468560" y="908720"/>
          <a:ext cx="4608512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0" y="171450"/>
            <a:ext cx="798513" cy="522288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6125" y="892334"/>
              <a:ext cx="72990" cy="98459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5610" y="892334"/>
              <a:ext cx="65691" cy="98459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10929" y="1173127"/>
              <a:ext cx="65691" cy="9846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5" name="Прямая соединительная линия 14"/>
          <p:cNvCxnSpPr>
            <a:stCxn id="28" idx="0"/>
          </p:cNvCxnSpPr>
          <p:nvPr/>
        </p:nvCxnSpPr>
        <p:spPr>
          <a:xfrm flipV="1">
            <a:off x="796925" y="427038"/>
            <a:ext cx="8035925" cy="1111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6" name="Прямоугольник 18"/>
          <p:cNvSpPr>
            <a:spLocks noChangeArrowheads="1"/>
          </p:cNvSpPr>
          <p:nvPr/>
        </p:nvSpPr>
        <p:spPr bwMode="auto">
          <a:xfrm>
            <a:off x="611188" y="260648"/>
            <a:ext cx="8316912" cy="81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zh-CN" i="1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  <a:p>
            <a:pPr algn="ctr"/>
            <a:r>
              <a:rPr lang="ru-RU" altLang="zh-CN" i="1" dirty="0" smtClean="0">
                <a:solidFill>
                  <a:srgbClr val="196127"/>
                </a:solidFill>
                <a:latin typeface="Verdana" pitchFamily="34" charset="0"/>
                <a:cs typeface="Arial" charset="0"/>
              </a:rPr>
              <a:t>Оплата медицинской помощи</a:t>
            </a:r>
            <a:endParaRPr lang="en-US" altLang="zh-CN" i="1" dirty="0">
              <a:solidFill>
                <a:srgbClr val="196127"/>
              </a:solidFill>
              <a:latin typeface="Verdana" pitchFamily="34" charset="0"/>
              <a:ea typeface="宋体" charset="-122"/>
              <a:cs typeface="Arial" charset="0"/>
            </a:endParaRPr>
          </a:p>
          <a:p>
            <a:pPr>
              <a:lnSpc>
                <a:spcPts val="1300"/>
              </a:lnSpc>
            </a:pPr>
            <a:endParaRPr lang="en-US" altLang="zh-CN" sz="1600" b="1" dirty="0">
              <a:solidFill>
                <a:srgbClr val="7A1600"/>
              </a:solidFill>
              <a:latin typeface="Calibri" pitchFamily="34" charset="0"/>
              <a:ea typeface="宋体" charset="-122"/>
              <a:cs typeface="Arial" charset="0"/>
            </a:endParaRPr>
          </a:p>
        </p:txBody>
      </p: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0" y="188913"/>
            <a:ext cx="798513" cy="522287"/>
            <a:chOff x="0" y="71831"/>
            <a:chExt cx="1835696" cy="1199757"/>
          </a:xfrm>
        </p:grpSpPr>
        <p:sp>
          <p:nvSpPr>
            <p:cNvPr id="34" name="Freeform 3"/>
            <p:cNvSpPr/>
            <p:nvPr/>
          </p:nvSpPr>
          <p:spPr>
            <a:xfrm>
              <a:off x="186125" y="892333"/>
              <a:ext cx="72990" cy="98462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" name="Freeform 3"/>
            <p:cNvSpPr/>
            <p:nvPr/>
          </p:nvSpPr>
          <p:spPr>
            <a:xfrm>
              <a:off x="295610" y="892333"/>
              <a:ext cx="65691" cy="98462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Freeform 3"/>
            <p:cNvSpPr/>
            <p:nvPr/>
          </p:nvSpPr>
          <p:spPr>
            <a:xfrm>
              <a:off x="510929" y="1173129"/>
              <a:ext cx="65691" cy="98459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4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45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46" name="Рисунок 45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3707904" y="1052736"/>
          <a:ext cx="5436096" cy="5539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200"/>
                <a:gridCol w="1584176"/>
                <a:gridCol w="1405944"/>
                <a:gridCol w="645776"/>
              </a:tblGrid>
              <a:tr h="549274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Вид медицинской помощи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Calibri" pitchFamily="34" charset="0"/>
                        </a:rPr>
                        <a:t>Оплата медицинской помощи за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400" b="1" dirty="0" smtClean="0">
                          <a:latin typeface="Calibri" pitchFamily="34" charset="0"/>
                        </a:rPr>
                        <a:t>201</a:t>
                      </a:r>
                      <a:r>
                        <a:rPr lang="en-US" sz="1400" b="1" dirty="0" smtClean="0">
                          <a:latin typeface="Calibri" pitchFamily="34" charset="0"/>
                        </a:rPr>
                        <a:t>6</a:t>
                      </a:r>
                      <a:r>
                        <a:rPr lang="ru-RU" sz="1400" b="1" dirty="0" smtClean="0">
                          <a:latin typeface="Calibri" pitchFamily="34" charset="0"/>
                        </a:rPr>
                        <a:t> г.,</a:t>
                      </a:r>
                      <a:r>
                        <a:rPr lang="ru-RU" sz="14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altLang="zh-CN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rPr>
                        <a:t>млн. руб.</a:t>
                      </a:r>
                      <a:endParaRPr lang="ru-RU" sz="1400" b="1" i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alibri" pitchFamily="34" charset="0"/>
                        </a:rPr>
                        <a:t>Изменения по отношению к 201</a:t>
                      </a:r>
                      <a:r>
                        <a:rPr lang="en-US" sz="1400" b="1" dirty="0" smtClean="0">
                          <a:latin typeface="Calibri" pitchFamily="34" charset="0"/>
                        </a:rPr>
                        <a:t>5</a:t>
                      </a:r>
                      <a:r>
                        <a:rPr lang="ru-RU" sz="1400" b="1" dirty="0" smtClean="0">
                          <a:latin typeface="Calibri" pitchFamily="34" charset="0"/>
                        </a:rPr>
                        <a:t> г.</a:t>
                      </a:r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626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zh-CN" sz="1400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rPr>
                        <a:t>млн. руб.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75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</a:rPr>
                        <a:t>Круглосуточный</a:t>
                      </a:r>
                      <a:r>
                        <a:rPr lang="ru-RU" sz="1500" baseline="0" dirty="0" smtClean="0">
                          <a:latin typeface="Calibri" pitchFamily="34" charset="0"/>
                        </a:rPr>
                        <a:t> стационар, </a:t>
                      </a:r>
                      <a:r>
                        <a:rPr lang="ru-RU" sz="1200" baseline="0" dirty="0" smtClean="0">
                          <a:latin typeface="Calibri" pitchFamily="34" charset="0"/>
                        </a:rPr>
                        <a:t>в том числе: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1</a:t>
                      </a:r>
                      <a:r>
                        <a:rPr lang="en-US" sz="1800" b="1" dirty="0" smtClean="0">
                          <a:latin typeface="Calibri" pitchFamily="34" charset="0"/>
                        </a:rPr>
                        <a:t>6</a:t>
                      </a:r>
                      <a:r>
                        <a:rPr lang="en-US" sz="1800" b="1" baseline="0" dirty="0" smtClean="0">
                          <a:latin typeface="Calibri" pitchFamily="34" charset="0"/>
                        </a:rPr>
                        <a:t> 456</a:t>
                      </a:r>
                      <a:r>
                        <a:rPr lang="ru-RU" sz="1800" b="1" baseline="0" dirty="0" smtClean="0">
                          <a:latin typeface="Calibri" pitchFamily="34" charset="0"/>
                        </a:rPr>
                        <a:t>,33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+1</a:t>
                      </a:r>
                      <a:r>
                        <a:rPr lang="ru-RU" sz="1800" b="1" baseline="0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 116,11 </a:t>
                      </a:r>
                      <a:endParaRPr lang="ru-RU" sz="18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7</a:t>
                      </a:r>
                      <a:r>
                        <a:rPr lang="ru-RU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,3</a:t>
                      </a:r>
                      <a:endParaRPr lang="ru-RU" sz="18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3308">
                <a:tc>
                  <a:txBody>
                    <a:bodyPr/>
                    <a:lstStyle/>
                    <a:p>
                      <a:pPr algn="ctr"/>
                      <a:r>
                        <a:rPr lang="ru-RU" sz="1300" i="1" dirty="0" smtClean="0">
                          <a:latin typeface="Calibri" pitchFamily="34" charset="0"/>
                        </a:rPr>
                        <a:t>Высокотехнологичная</a:t>
                      </a:r>
                      <a:r>
                        <a:rPr lang="ru-RU" sz="1300" i="1" baseline="0" dirty="0" smtClean="0">
                          <a:latin typeface="Calibri" pitchFamily="34" charset="0"/>
                        </a:rPr>
                        <a:t> медицинская помощь</a:t>
                      </a:r>
                      <a:endParaRPr lang="ru-RU" sz="1300" i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Calibri" pitchFamily="34" charset="0"/>
                        </a:rPr>
                        <a:t>1</a:t>
                      </a:r>
                      <a:r>
                        <a:rPr lang="ru-RU" sz="1800" b="1" i="1" baseline="0" dirty="0" smtClean="0">
                          <a:latin typeface="Calibri" pitchFamily="34" charset="0"/>
                        </a:rPr>
                        <a:t> 728,16</a:t>
                      </a:r>
                      <a:endParaRPr lang="ru-RU" sz="1800" b="1" i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+ 754,09 </a:t>
                      </a:r>
                      <a:endParaRPr lang="ru-RU" sz="1800" b="1" i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77,4</a:t>
                      </a:r>
                      <a:endParaRPr lang="ru-RU" sz="1800" b="1" i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62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</a:rPr>
                        <a:t>Амбулаторно-поликлиническая помощь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12</a:t>
                      </a:r>
                      <a:r>
                        <a:rPr lang="ru-RU" sz="1800" b="1" baseline="0" dirty="0" smtClean="0">
                          <a:latin typeface="Calibri" pitchFamily="34" charset="0"/>
                        </a:rPr>
                        <a:t> 273,74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+546,95</a:t>
                      </a:r>
                      <a:r>
                        <a:rPr lang="ru-RU" sz="1800" b="1" baseline="0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18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4,7</a:t>
                      </a:r>
                      <a:endParaRPr lang="ru-RU" sz="18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064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</a:rPr>
                        <a:t>Дневные</a:t>
                      </a:r>
                      <a:r>
                        <a:rPr lang="ru-RU" sz="15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500" dirty="0" smtClean="0">
                          <a:latin typeface="Calibri" pitchFamily="34" charset="0"/>
                        </a:rPr>
                        <a:t>стационары 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2</a:t>
                      </a:r>
                      <a:r>
                        <a:rPr lang="ru-RU" sz="1800" b="1" baseline="0" dirty="0" smtClean="0">
                          <a:latin typeface="Calibri" pitchFamily="34" charset="0"/>
                        </a:rPr>
                        <a:t> 662,51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-275,63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- 9,4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109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Calibri" pitchFamily="34" charset="0"/>
                        </a:rPr>
                        <a:t>Скорая медицинская помощь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alibri" pitchFamily="34" charset="0"/>
                        </a:rPr>
                        <a:t>2</a:t>
                      </a:r>
                      <a:r>
                        <a:rPr lang="ru-RU" sz="1800" b="1" baseline="0" dirty="0" smtClean="0">
                          <a:latin typeface="Calibri" pitchFamily="34" charset="0"/>
                        </a:rPr>
                        <a:t> 005,59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+125,98</a:t>
                      </a:r>
                      <a:r>
                        <a:rPr lang="ru-RU" sz="1800" b="1" baseline="0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18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6,7</a:t>
                      </a:r>
                      <a:endParaRPr lang="ru-RU" sz="1800" b="1" dirty="0">
                        <a:solidFill>
                          <a:srgbClr val="19612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1221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effectLst/>
                          <a:latin typeface="Calibri" pitchFamily="34" charset="0"/>
                        </a:rPr>
                        <a:t>ИТОГО</a:t>
                      </a:r>
                      <a:endParaRPr lang="ru-RU" sz="1500" b="0" dirty="0">
                        <a:effectLst/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Calibri" pitchFamily="34" charset="0"/>
                        </a:rPr>
                        <a:t>33</a:t>
                      </a:r>
                      <a:r>
                        <a:rPr lang="ru-RU" sz="1800" b="1" baseline="0" dirty="0" smtClean="0">
                          <a:effectLst/>
                          <a:latin typeface="Calibri" pitchFamily="34" charset="0"/>
                        </a:rPr>
                        <a:t> 398,17</a:t>
                      </a:r>
                      <a:endParaRPr lang="ru-RU" sz="1800" b="1" dirty="0">
                        <a:effectLst/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+1</a:t>
                      </a:r>
                      <a:r>
                        <a:rPr lang="ru-RU" sz="1800" b="1" baseline="0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 513,41</a:t>
                      </a:r>
                      <a:r>
                        <a:rPr lang="ru-RU" sz="1800" b="1" dirty="0" smtClean="0">
                          <a:solidFill>
                            <a:srgbClr val="196127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endParaRPr lang="ru-RU" sz="1800" b="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196127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4,7</a:t>
                      </a:r>
                      <a:endParaRPr lang="ru-RU" sz="1800" b="1" kern="1200" dirty="0">
                        <a:solidFill>
                          <a:srgbClr val="196127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109" name="Прямоугольник 18"/>
          <p:cNvSpPr>
            <a:spLocks noChangeArrowheads="1"/>
          </p:cNvSpPr>
          <p:nvPr/>
        </p:nvSpPr>
        <p:spPr bwMode="auto">
          <a:xfrm>
            <a:off x="755576" y="116632"/>
            <a:ext cx="76692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Показатели деятельности ТФОМС </a:t>
            </a: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Челябинской области за 2016 год</a:t>
            </a:r>
            <a:endParaRPr lang="ru-RU" sz="1600" b="1" dirty="0">
              <a:solidFill>
                <a:srgbClr val="41130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8" name="Правая фигурная скобка 37"/>
          <p:cNvSpPr/>
          <p:nvPr/>
        </p:nvSpPr>
        <p:spPr>
          <a:xfrm>
            <a:off x="3131840" y="1700808"/>
            <a:ext cx="527000" cy="4176464"/>
          </a:xfrm>
          <a:prstGeom prst="rightBrace">
            <a:avLst>
              <a:gd name="adj1" fmla="val 41002"/>
              <a:gd name="adj2" fmla="val 50000"/>
            </a:avLst>
          </a:prstGeom>
          <a:noFill/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23528" y="1484784"/>
            <a:ext cx="136815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  <a:latin typeface="Calibri" pitchFamily="34" charset="0"/>
              </a:rPr>
              <a:t>31 884</a:t>
            </a:r>
            <a:r>
              <a:rPr lang="ru-RU" b="1" dirty="0" smtClean="0">
                <a:solidFill>
                  <a:sysClr val="windowText" lastClr="000000"/>
                </a:solidFill>
                <a:latin typeface="Calibri" pitchFamily="34" charset="0"/>
              </a:rPr>
              <a:t>,76</a:t>
            </a:r>
            <a:endParaRPr lang="ru-RU" b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51720" y="1340768"/>
            <a:ext cx="136815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Calibri" pitchFamily="34" charset="0"/>
              </a:rPr>
              <a:t>33 398,17</a:t>
            </a:r>
            <a:endParaRPr lang="ru-RU" b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563888" y="2204864"/>
            <a:ext cx="216024" cy="2160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563888" y="3573016"/>
            <a:ext cx="216024" cy="21602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563888" y="4437112"/>
            <a:ext cx="216024" cy="2160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563888" y="5085184"/>
            <a:ext cx="216024" cy="2160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563888" y="2924944"/>
            <a:ext cx="216024" cy="2160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07504" y="9807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Млн. руб.</a:t>
            </a:r>
            <a:endParaRPr lang="ru-RU" sz="1400" dirty="0">
              <a:latin typeface="Calibri" pitchFamily="34" charset="0"/>
            </a:endParaRPr>
          </a:p>
        </p:txBody>
      </p:sp>
      <p:grpSp>
        <p:nvGrpSpPr>
          <p:cNvPr id="52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5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5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5" name="Пятиугольник 5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01" name="Picture 33" descr="http://contfin.ru/uploads/posts/2014-11/1416343598_soluciones-informtic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412776"/>
            <a:ext cx="2754834" cy="2066126"/>
          </a:xfrm>
          <a:prstGeom prst="rect">
            <a:avLst/>
          </a:prstGeom>
          <a:noFill/>
        </p:spPr>
      </p:pic>
      <p:cxnSp>
        <p:nvCxnSpPr>
          <p:cNvPr id="31" name="Прямая соединительная линия 30"/>
          <p:cNvCxnSpPr>
            <a:stCxn id="28" idx="0"/>
          </p:cNvCxnSpPr>
          <p:nvPr/>
        </p:nvCxnSpPr>
        <p:spPr>
          <a:xfrm flipV="1">
            <a:off x="795338" y="409575"/>
            <a:ext cx="8035925" cy="111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558752" y="1342727"/>
            <a:ext cx="17891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 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4,6 </a:t>
            </a: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%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40" name="Схема 39"/>
          <p:cNvGraphicFramePr/>
          <p:nvPr/>
        </p:nvGraphicFramePr>
        <p:xfrm>
          <a:off x="107504" y="3717032"/>
          <a:ext cx="4511824" cy="276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1" name="Схема 40"/>
          <p:cNvGraphicFramePr/>
          <p:nvPr/>
        </p:nvGraphicFramePr>
        <p:xfrm>
          <a:off x="4560168" y="548680"/>
          <a:ext cx="4476328" cy="269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19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0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1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2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3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4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33" name="Прямоугольник 32"/>
          <p:cNvSpPr/>
          <p:nvPr/>
        </p:nvSpPr>
        <p:spPr>
          <a:xfrm>
            <a:off x="1187624" y="116632"/>
            <a:ext cx="76328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Показатели деятельности ТФОМС </a:t>
            </a: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Челябинской области за 2016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50800"/>
              <a:solidFill>
                <a:srgbClr val="411301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25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6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7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8" name="Пятиугольник 27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706438" y="2416175"/>
            <a:ext cx="1825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lnSpc>
                <a:spcPts val="1700"/>
              </a:lnSpc>
            </a:pPr>
            <a:r>
              <a:rPr lang="ru-RU" altLang="zh-CN" sz="28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1</a:t>
            </a:r>
            <a:endParaRPr lang="en-US" altLang="zh-CN" sz="2800" b="1" dirty="0">
              <a:solidFill>
                <a:schemeClr val="bg1"/>
              </a:solidFill>
              <a:latin typeface="Calibri" pitchFamily="34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696913" y="3313113"/>
            <a:ext cx="1825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>
            <a:spAutoFit/>
          </a:bodyPr>
          <a:lstStyle/>
          <a:p>
            <a:pPr>
              <a:lnSpc>
                <a:spcPts val="1700"/>
              </a:lnSpc>
            </a:pPr>
            <a:r>
              <a:rPr lang="ru-RU" altLang="zh-CN" sz="28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en-US" altLang="zh-CN" sz="2800" b="1" dirty="0">
              <a:solidFill>
                <a:schemeClr val="bg1"/>
              </a:solidFill>
              <a:latin typeface="Calibri" pitchFamily="34" charset="0"/>
              <a:ea typeface="宋体" charset="-122"/>
              <a:cs typeface="Times New Roman" pitchFamily="18" charset="0"/>
            </a:endParaRPr>
          </a:p>
        </p:txBody>
      </p:sp>
      <p:sp>
        <p:nvSpPr>
          <p:cNvPr id="11268" name="Прямоугольник 36"/>
          <p:cNvSpPr>
            <a:spLocks noChangeArrowheads="1"/>
          </p:cNvSpPr>
          <p:nvPr/>
        </p:nvSpPr>
        <p:spPr bwMode="auto">
          <a:xfrm>
            <a:off x="1979613" y="2997200"/>
            <a:ext cx="860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24151,1</a:t>
            </a:r>
            <a:endParaRPr lang="ru-RU" alt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69" name="Прямоугольник 37"/>
          <p:cNvSpPr>
            <a:spLocks noChangeArrowheads="1"/>
          </p:cNvSpPr>
          <p:nvPr/>
        </p:nvSpPr>
        <p:spPr bwMode="auto">
          <a:xfrm>
            <a:off x="3924300" y="2205038"/>
            <a:ext cx="860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31147,5</a:t>
            </a: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0" y="171450"/>
            <a:ext cx="8832850" cy="1023938"/>
            <a:chOff x="0" y="171450"/>
            <a:chExt cx="8832850" cy="1023654"/>
          </a:xfrm>
        </p:grpSpPr>
        <p:grpSp>
          <p:nvGrpSpPr>
            <p:cNvPr id="3" name="Группа 23"/>
            <p:cNvGrpSpPr>
              <a:grpSpLocks/>
            </p:cNvGrpSpPr>
            <p:nvPr/>
          </p:nvGrpSpPr>
          <p:grpSpPr bwMode="auto">
            <a:xfrm>
              <a:off x="0" y="171450"/>
              <a:ext cx="798513" cy="522288"/>
              <a:chOff x="0" y="71831"/>
              <a:chExt cx="1835696" cy="1199757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2106"/>
                <a:ext cx="72990" cy="98432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2106"/>
                <a:ext cx="65691" cy="98432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2821"/>
                <a:ext cx="65691" cy="98434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28" name="Freeform 3"/>
              <p:cNvSpPr>
                <a:spLocks noChangeAspect="1"/>
              </p:cNvSpPr>
              <p:nvPr/>
            </p:nvSpPr>
            <p:spPr>
              <a:xfrm>
                <a:off x="0" y="683568"/>
                <a:ext cx="1829165" cy="440625"/>
              </a:xfrm>
              <a:custGeom>
                <a:avLst/>
                <a:gdLst>
                  <a:gd name="connsiteX0" fmla="*/ 1800225 w 1800225"/>
                  <a:gd name="connsiteY0" fmla="*/ 0 h 358775"/>
                  <a:gd name="connsiteX1" fmla="*/ 1643888 w 1800225"/>
                  <a:gd name="connsiteY1" fmla="*/ 358775 h 358775"/>
                  <a:gd name="connsiteX2" fmla="*/ 0 w 1800225"/>
                  <a:gd name="connsiteY2" fmla="*/ 358775 h 358775"/>
                  <a:gd name="connsiteX3" fmla="*/ 0 w 1800225"/>
                  <a:gd name="connsiteY3" fmla="*/ 0 h 358775"/>
                  <a:gd name="connsiteX4" fmla="*/ 1800225 w 1800225"/>
                  <a:gd name="connsiteY4" fmla="*/ 0 h 358775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</a:cxnLst>
                <a:rect l="l" t="t" r="r" b="b"/>
                <a:pathLst>
                  <a:path w="1800225" h="358775">
                    <a:moveTo>
                      <a:pt x="1800225" y="0"/>
                    </a:moveTo>
                    <a:lnTo>
                      <a:pt x="1643888" y="358775"/>
                    </a:lnTo>
                    <a:lnTo>
                      <a:pt x="0" y="358775"/>
                    </a:lnTo>
                    <a:lnTo>
                      <a:pt x="0" y="0"/>
                    </a:lnTo>
                    <a:lnTo>
                      <a:pt x="1800225" y="0"/>
                    </a:lnTo>
                  </a:path>
                </a:pathLst>
              </a:custGeom>
              <a:solidFill>
                <a:srgbClr val="095729"/>
              </a:solidFill>
              <a:ln w="12700">
                <a:solidFill>
                  <a:schemeClr val="bg1">
                    <a:alpha val="0"/>
                  </a:scheme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b="1" dirty="0">
                    <a:ln w="50800">
                      <a:solidFill>
                        <a:schemeClr val="bg1"/>
                      </a:solidFill>
                    </a:ln>
                    <a:solidFill>
                      <a:schemeClr val="bg1">
                        <a:shade val="50000"/>
                      </a:schemeClr>
                    </a:solidFill>
                    <a:latin typeface="Calibri" pitchFamily="34" charset="0"/>
                  </a:rPr>
                  <a:t>     </a:t>
                </a:r>
                <a:endParaRPr lang="zh-CN" altLang="en-US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9" name="Freeform 3"/>
              <p:cNvSpPr>
                <a:spLocks noChangeAspect="1"/>
              </p:cNvSpPr>
              <p:nvPr/>
            </p:nvSpPr>
            <p:spPr>
              <a:xfrm flipV="1">
                <a:off x="0" y="185329"/>
                <a:ext cx="1835696" cy="446098"/>
              </a:xfrm>
              <a:custGeom>
                <a:avLst/>
                <a:gdLst>
                  <a:gd name="connsiteX0" fmla="*/ 1800225 w 1800225"/>
                  <a:gd name="connsiteY0" fmla="*/ 0 h 358775"/>
                  <a:gd name="connsiteX1" fmla="*/ 1643888 w 1800225"/>
                  <a:gd name="connsiteY1" fmla="*/ 358775 h 358775"/>
                  <a:gd name="connsiteX2" fmla="*/ 0 w 1800225"/>
                  <a:gd name="connsiteY2" fmla="*/ 358775 h 358775"/>
                  <a:gd name="connsiteX3" fmla="*/ 0 w 1800225"/>
                  <a:gd name="connsiteY3" fmla="*/ 0 h 358775"/>
                  <a:gd name="connsiteX4" fmla="*/ 1800225 w 1800225"/>
                  <a:gd name="connsiteY4" fmla="*/ 0 h 358775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</a:cxnLst>
                <a:rect l="l" t="t" r="r" b="b"/>
                <a:pathLst>
                  <a:path w="1800225" h="358775">
                    <a:moveTo>
                      <a:pt x="1800225" y="0"/>
                    </a:moveTo>
                    <a:lnTo>
                      <a:pt x="1643888" y="358775"/>
                    </a:lnTo>
                    <a:lnTo>
                      <a:pt x="0" y="358775"/>
                    </a:lnTo>
                    <a:lnTo>
                      <a:pt x="0" y="0"/>
                    </a:lnTo>
                    <a:lnTo>
                      <a:pt x="1800225" y="0"/>
                    </a:lnTo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solidFill>
                  <a:schemeClr val="bg1">
                    <a:alpha val="0"/>
                  </a:scheme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altLang="zh-CN" b="1" dirty="0">
                    <a:ln w="50800">
                      <a:solidFill>
                        <a:schemeClr val="bg1"/>
                      </a:solidFill>
                    </a:ln>
                    <a:solidFill>
                      <a:schemeClr val="bg1">
                        <a:shade val="50000"/>
                      </a:schemeClr>
                    </a:solidFill>
                    <a:latin typeface="Calibri" pitchFamily="34" charset="0"/>
                  </a:rPr>
                  <a:t>     </a:t>
                </a:r>
                <a:endParaRPr lang="zh-CN" altLang="en-US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endParaRPr>
              </a:p>
            </p:txBody>
          </p:sp>
          <p:pic>
            <p:nvPicPr>
              <p:cNvPr id="30" name="Рисунок 29" descr="Логотип_ТФОМС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3272" y="71831"/>
                <a:ext cx="1239797" cy="1171996"/>
              </a:xfrm>
              <a:prstGeom prst="ellipse">
                <a:avLst/>
              </a:prstGeom>
            </p:spPr>
          </p:pic>
        </p:grpSp>
        <p:cxnSp>
          <p:nvCxnSpPr>
            <p:cNvPr id="15" name="Прямая соединительная линия 14"/>
            <p:cNvCxnSpPr>
              <a:stCxn id="28" idx="0"/>
            </p:cNvCxnSpPr>
            <p:nvPr/>
          </p:nvCxnSpPr>
          <p:spPr>
            <a:xfrm flipV="1">
              <a:off x="796925" y="426967"/>
              <a:ext cx="8035925" cy="1110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287" name="TextBox 38"/>
            <p:cNvSpPr txBox="1">
              <a:spLocks noChangeArrowheads="1"/>
            </p:cNvSpPr>
            <p:nvPr/>
          </p:nvSpPr>
          <p:spPr bwMode="auto">
            <a:xfrm>
              <a:off x="827584" y="548773"/>
              <a:ext cx="79660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i="1" dirty="0">
                  <a:solidFill>
                    <a:srgbClr val="143818"/>
                  </a:solidFill>
                  <a:latin typeface="Verdana" pitchFamily="34" charset="0"/>
                  <a:cs typeface="Times New Roman" pitchFamily="18" charset="0"/>
                </a:rPr>
                <a:t>Количество медицинских организаций, финансируемых </a:t>
              </a:r>
            </a:p>
            <a:p>
              <a:pPr algn="ctr"/>
              <a:r>
                <a:rPr lang="ru-RU" i="1" dirty="0">
                  <a:solidFill>
                    <a:srgbClr val="143818"/>
                  </a:solidFill>
                  <a:latin typeface="Verdana" pitchFamily="34" charset="0"/>
                  <a:cs typeface="Times New Roman" pitchFamily="18" charset="0"/>
                </a:rPr>
                <a:t>из средств </a:t>
              </a:r>
              <a:r>
                <a:rPr lang="ru-RU" i="1" dirty="0" smtClean="0">
                  <a:solidFill>
                    <a:srgbClr val="143818"/>
                  </a:solidFill>
                  <a:latin typeface="Verdana" pitchFamily="34" charset="0"/>
                  <a:cs typeface="Times New Roman" pitchFamily="18" charset="0"/>
                </a:rPr>
                <a:t>ОМС</a:t>
              </a:r>
              <a:endParaRPr lang="ru-RU" i="1" dirty="0">
                <a:solidFill>
                  <a:srgbClr val="143818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1273" name="Прямоугольник 36"/>
          <p:cNvSpPr>
            <a:spLocks noChangeArrowheads="1"/>
          </p:cNvSpPr>
          <p:nvPr/>
        </p:nvSpPr>
        <p:spPr bwMode="auto">
          <a:xfrm>
            <a:off x="1187450" y="115888"/>
            <a:ext cx="7632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Показатели деятельности ТФОМС </a:t>
            </a:r>
            <a:r>
              <a:rPr lang="ru-RU" sz="1600" b="1" dirty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Челябинской области </a:t>
            </a: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за 2016 год</a:t>
            </a:r>
            <a:endParaRPr lang="ru-RU" sz="1600" b="1" dirty="0">
              <a:solidFill>
                <a:srgbClr val="411301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1274" name="Picture 27" descr="healthcare, hospital, medical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5089525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29" descr="hospital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6988" y="5018088"/>
            <a:ext cx="4270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31" descr="ambulance, building, clinic, hospital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32300" y="5018088"/>
            <a:ext cx="4270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33" descr="hospital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5013325"/>
            <a:ext cx="4270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3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7" name="Пятиугольник 36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atin typeface="Calibri" pitchFamily="34" charset="0"/>
                  <a:cs typeface="Times New Roman" pitchFamily="18" charset="0"/>
                </a:rPr>
                <a:t>6</a:t>
              </a:r>
              <a:endParaRPr lang="ru-RU" sz="1600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  <p:graphicFrame>
        <p:nvGraphicFramePr>
          <p:cNvPr id="34" name="Диаграмма 33"/>
          <p:cNvGraphicFramePr/>
          <p:nvPr/>
        </p:nvGraphicFramePr>
        <p:xfrm>
          <a:off x="107504" y="980728"/>
          <a:ext cx="90364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763688" y="69269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143818"/>
                </a:solidFill>
                <a:latin typeface="Verdana" pitchFamily="34" charset="0"/>
              </a:rPr>
              <a:t>Выводы</a:t>
            </a:r>
            <a:endParaRPr lang="ru-RU" i="1" dirty="0">
              <a:solidFill>
                <a:srgbClr val="143818"/>
              </a:solidFill>
              <a:latin typeface="Verdana" pitchFamily="34" charset="0"/>
            </a:endParaRPr>
          </a:p>
        </p:txBody>
      </p:sp>
      <p:graphicFrame>
        <p:nvGraphicFramePr>
          <p:cNvPr id="29" name="Схема 28"/>
          <p:cNvGraphicFramePr/>
          <p:nvPr/>
        </p:nvGraphicFramePr>
        <p:xfrm>
          <a:off x="107504" y="1196752"/>
          <a:ext cx="885698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 bwMode="auto">
          <a:xfrm flipV="1">
            <a:off x="796925" y="444500"/>
            <a:ext cx="8035925" cy="1111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8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1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2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24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Calibri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itchFamily="34" charset="0"/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31" name="Прямоугольник 30"/>
          <p:cNvSpPr/>
          <p:nvPr/>
        </p:nvSpPr>
        <p:spPr>
          <a:xfrm>
            <a:off x="1187624" y="116632"/>
            <a:ext cx="76328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Показатели деятельности </a:t>
            </a:r>
            <a:r>
              <a:rPr lang="ru-RU" sz="1600" b="1" dirty="0" smtClean="0">
                <a:solidFill>
                  <a:srgbClr val="411301"/>
                </a:solidFill>
                <a:latin typeface="Calibri" pitchFamily="34" charset="0"/>
                <a:cs typeface="Arial" charset="0"/>
              </a:rPr>
              <a:t>ТФОМС Челябинской области за 2016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50800"/>
              <a:solidFill>
                <a:srgbClr val="411301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17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3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4" name="Пятиугольник 3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atin typeface="Calibri" pitchFamily="34" charset="0"/>
                  <a:cs typeface="Times New Roman" pitchFamily="18" charset="0"/>
                </a:rPr>
                <a:t>7</a:t>
              </a:r>
              <a:endParaRPr lang="ru-RU" sz="1600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Другая 1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543</Template>
  <TotalTime>5804</TotalTime>
  <Words>557</Words>
  <Application>Microsoft Office PowerPoint</Application>
  <PresentationFormat>Экран (4:3)</PresentationFormat>
  <Paragraphs>224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Доходы бюджета ТФОМС Челябинской области</vt:lpstr>
      <vt:lpstr>Слайд 3</vt:lpstr>
      <vt:lpstr>Слайд 4</vt:lpstr>
      <vt:lpstr>Слайд 5</vt:lpstr>
      <vt:lpstr>Слайд 6</vt:lpstr>
      <vt:lpstr>Слайд 7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amsorokina</dc:creator>
  <cp:lastModifiedBy>КравченкоДА</cp:lastModifiedBy>
  <cp:revision>777</cp:revision>
  <dcterms:created xsi:type="dcterms:W3CDTF">2015-05-25T10:52:16Z</dcterms:created>
  <dcterms:modified xsi:type="dcterms:W3CDTF">2017-02-21T08:16:49Z</dcterms:modified>
</cp:coreProperties>
</file>