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5" r:id="rId1"/>
  </p:sldMasterIdLst>
  <p:notesMasterIdLst>
    <p:notesMasterId r:id="rId13"/>
  </p:notesMasterIdLst>
  <p:handoutMasterIdLst>
    <p:handoutMasterId r:id="rId14"/>
  </p:handoutMasterIdLst>
  <p:sldIdLst>
    <p:sldId id="384" r:id="rId2"/>
    <p:sldId id="375" r:id="rId3"/>
    <p:sldId id="385" r:id="rId4"/>
    <p:sldId id="376" r:id="rId5"/>
    <p:sldId id="380" r:id="rId6"/>
    <p:sldId id="378" r:id="rId7"/>
    <p:sldId id="379" r:id="rId8"/>
    <p:sldId id="386" r:id="rId9"/>
    <p:sldId id="381" r:id="rId10"/>
    <p:sldId id="382" r:id="rId11"/>
    <p:sldId id="383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66"/>
    <a:srgbClr val="990000"/>
    <a:srgbClr val="CC0000"/>
    <a:srgbClr val="000000"/>
    <a:srgbClr val="FFFF00"/>
    <a:srgbClr val="FF0000"/>
    <a:srgbClr val="9933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878" autoAdjust="0"/>
  </p:normalViewPr>
  <p:slideViewPr>
    <p:cSldViewPr snapToGrid="0">
      <p:cViewPr>
        <p:scale>
          <a:sx n="77" d="100"/>
          <a:sy n="77" d="100"/>
        </p:scale>
        <p:origin x="-870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7AD2A-BDD1-4538-B6AD-D0C92BF1AB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62403B-6D02-469B-B4A5-F406168599F8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spcAft>
              <a:spcPts val="0"/>
            </a:spcAft>
          </a:pPr>
          <a:r>
            <a:rPr lang="ru-RU" sz="15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Территориальная программа государственных гарантий бесплатного оказания гражданам медицинской помощи в Челябинской области – документ, который устанавливает перечень видов, форм и условий оказания медицинской помощи, перечень заболеваний и состояний, оказание медицинской помощи при которых осуществляется бесплатно. Он размещен на сайте ТФОМС Челябинской области. </a:t>
          </a:r>
          <a:endParaRPr lang="en-US" sz="1500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algn="ctr">
            <a:spcAft>
              <a:spcPts val="0"/>
            </a:spcAft>
          </a:pPr>
          <a:endParaRPr lang="en-US" sz="1500" b="1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algn="ctr">
            <a:spcAft>
              <a:spcPts val="0"/>
            </a:spcAft>
          </a:pPr>
          <a:r>
            <a:rPr lang="ru-RU" sz="1500" b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Населению Челябинской области в рамках Территориальной программы ОМС бесплатно предоставляется:</a:t>
          </a:r>
          <a:endParaRPr lang="ru-RU" sz="15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5182B919-44B8-4140-B8D1-966179010631}" type="parTrans" cxnId="{7169C931-2F65-4D0C-817E-544AA6DCD36E}">
      <dgm:prSet/>
      <dgm:spPr/>
      <dgm:t>
        <a:bodyPr/>
        <a:lstStyle/>
        <a:p>
          <a:endParaRPr lang="ru-RU"/>
        </a:p>
      </dgm:t>
    </dgm:pt>
    <dgm:pt modelId="{91833F59-B72B-4CB0-A98B-948D60650F1F}" type="sibTrans" cxnId="{7169C931-2F65-4D0C-817E-544AA6DCD36E}">
      <dgm:prSet/>
      <dgm:spPr/>
      <dgm:t>
        <a:bodyPr/>
        <a:lstStyle/>
        <a:p>
          <a:endParaRPr lang="ru-RU"/>
        </a:p>
      </dgm:t>
    </dgm:pt>
    <dgm:pt modelId="{01BC1CB0-29E4-46F8-94AF-F3556D9B08AD}">
      <dgm:prSet phldrT="[Текст]"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pPr algn="ctr">
            <a:tabLst>
              <a:tab pos="2595563" algn="l"/>
            </a:tabLst>
          </a:pPr>
          <a:r>
            <a:rPr lang="ru-RU" sz="13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Первичная медико-санитарная помощь, в том числе первичная доврачебная, первичная врачебная и первичная специализированная</a:t>
          </a:r>
          <a:endParaRPr lang="ru-RU" sz="13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EBA8A6FB-F660-4FEA-9BE2-18B07764F1AF}" type="parTrans" cxnId="{41F7FB7F-61F1-4686-A536-B435746F428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1F889F6-E4F6-41EF-8647-EB504D413F6C}" type="sibTrans" cxnId="{41F7FB7F-61F1-4686-A536-B435746F4280}">
      <dgm:prSet/>
      <dgm:spPr/>
      <dgm:t>
        <a:bodyPr/>
        <a:lstStyle/>
        <a:p>
          <a:endParaRPr lang="ru-RU"/>
        </a:p>
      </dgm:t>
    </dgm:pt>
    <dgm:pt modelId="{BE513DC6-FDAE-4526-86E4-0898EBF1A426}">
      <dgm:prSet phldrT="[Текст]" custT="1"/>
      <dgm:spPr>
        <a:solidFill>
          <a:srgbClr val="FF99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r>
            <a:rPr lang="ru-RU" sz="14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Паллиативная медицинская помощь, оказываемая медицинскими организациями</a:t>
          </a:r>
          <a:endParaRPr lang="ru-RU" sz="14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02DA681-756A-4EDF-9F81-95DB852CEC33}" type="parTrans" cxnId="{5E15A805-9DD8-48BF-BA22-C5A08455495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E972D69-000E-423B-B1B0-5E7C31E855D3}" type="sibTrans" cxnId="{5E15A805-9DD8-48BF-BA22-C5A084554952}">
      <dgm:prSet/>
      <dgm:spPr/>
      <dgm:t>
        <a:bodyPr/>
        <a:lstStyle/>
        <a:p>
          <a:endParaRPr lang="ru-RU"/>
        </a:p>
      </dgm:t>
    </dgm:pt>
    <dgm:pt modelId="{BF0BC4A1-8338-42F7-AFAA-2B5568B52724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pPr algn="ctr"/>
          <a:r>
            <a:rPr lang="ru-RU" sz="1300" b="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Специализированная, в том числе высокотехнологичная медицинская помощь</a:t>
          </a:r>
          <a:endParaRPr lang="ru-RU" sz="1300" b="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DFF5D8A7-0D41-4982-A5C3-47395BD98D35}" type="parTrans" cxnId="{6C3E1220-01A9-4286-B7CC-FC2375CE685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C3D754D-5F24-45B0-AF6C-90A1C142242E}" type="sibTrans" cxnId="{6C3E1220-01A9-4286-B7CC-FC2375CE6857}">
      <dgm:prSet/>
      <dgm:spPr/>
      <dgm:t>
        <a:bodyPr/>
        <a:lstStyle/>
        <a:p>
          <a:endParaRPr lang="ru-RU"/>
        </a:p>
      </dgm:t>
    </dgm:pt>
    <dgm:pt modelId="{8DB7EFC9-719B-4AEF-AE72-D572C7903D38}">
      <dgm:prSet phldrT="[Текст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r>
            <a:rPr lang="ru-RU" sz="14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Скорая, в том числе скорая специализированная медицинская помощь</a:t>
          </a:r>
          <a:endParaRPr lang="ru-RU" sz="14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6FE8C60C-C19E-47B2-B43D-162C14718D65}" type="parTrans" cxnId="{0238D2F7-5860-41D7-93CE-E2593185FA8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C4755CD-0BF7-4C2F-BD6D-D752450EED0E}" type="sibTrans" cxnId="{0238D2F7-5860-41D7-93CE-E2593185FA86}">
      <dgm:prSet/>
      <dgm:spPr/>
      <dgm:t>
        <a:bodyPr/>
        <a:lstStyle/>
        <a:p>
          <a:endParaRPr lang="ru-RU"/>
        </a:p>
      </dgm:t>
    </dgm:pt>
    <dgm:pt modelId="{8FD1E102-22B7-43F2-B227-0BD24D062161}" type="pres">
      <dgm:prSet presAssocID="{C497AD2A-BDD1-4538-B6AD-D0C92BF1AB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927F5-83D9-4B28-BF7F-89028CDCE3C6}" type="pres">
      <dgm:prSet presAssocID="{5962403B-6D02-469B-B4A5-F406168599F8}" presName="root1" presStyleCnt="0"/>
      <dgm:spPr/>
    </dgm:pt>
    <dgm:pt modelId="{1681DA96-4291-4A7C-9157-47A9978D78AD}" type="pres">
      <dgm:prSet presAssocID="{5962403B-6D02-469B-B4A5-F406168599F8}" presName="LevelOneTextNode" presStyleLbl="node0" presStyleIdx="0" presStyleCnt="1" custScaleX="194873" custScaleY="356366" custLinFactNeighborX="-4" custLinFactNeighborY="51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047684-61AC-4D1A-BC43-BAC34DF7F9F7}" type="pres">
      <dgm:prSet presAssocID="{5962403B-6D02-469B-B4A5-F406168599F8}" presName="level2hierChild" presStyleCnt="0"/>
      <dgm:spPr/>
    </dgm:pt>
    <dgm:pt modelId="{5F275CA3-06F1-4A83-BC31-C6DDD627807B}" type="pres">
      <dgm:prSet presAssocID="{EBA8A6FB-F660-4FEA-9BE2-18B07764F1A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B5445B8-D2A6-417D-AAFF-2AFD69592B94}" type="pres">
      <dgm:prSet presAssocID="{EBA8A6FB-F660-4FEA-9BE2-18B07764F1A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78F10C4-EB98-4848-BF9C-421A560608A1}" type="pres">
      <dgm:prSet presAssocID="{01BC1CB0-29E4-46F8-94AF-F3556D9B08AD}" presName="root2" presStyleCnt="0"/>
      <dgm:spPr/>
    </dgm:pt>
    <dgm:pt modelId="{532BF11E-2E66-4A3B-AA93-2DE667601DCC}" type="pres">
      <dgm:prSet presAssocID="{01BC1CB0-29E4-46F8-94AF-F3556D9B08AD}" presName="LevelTwoTextNode" presStyleLbl="node2" presStyleIdx="0" presStyleCnt="4" custScaleX="181654" custScaleY="128657" custLinFactNeighborX="0" custLinFactNeighborY="7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6A6A76-EB8A-48C4-B0FD-8B99ABDEF4E7}" type="pres">
      <dgm:prSet presAssocID="{01BC1CB0-29E4-46F8-94AF-F3556D9B08AD}" presName="level3hierChild" presStyleCnt="0"/>
      <dgm:spPr/>
    </dgm:pt>
    <dgm:pt modelId="{2AD8DC25-942F-4C28-927A-2730BE38E389}" type="pres">
      <dgm:prSet presAssocID="{DFF5D8A7-0D41-4982-A5C3-47395BD98D35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0A0247A1-7EC5-4130-9C3E-F26D6E7AFFEB}" type="pres">
      <dgm:prSet presAssocID="{DFF5D8A7-0D41-4982-A5C3-47395BD98D3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1AEC130-FA5E-4527-B2B4-CEA25E85946A}" type="pres">
      <dgm:prSet presAssocID="{BF0BC4A1-8338-42F7-AFAA-2B5568B52724}" presName="root2" presStyleCnt="0"/>
      <dgm:spPr/>
    </dgm:pt>
    <dgm:pt modelId="{D3D4E6E6-A6FD-43F5-85AE-A10CBE821B90}" type="pres">
      <dgm:prSet presAssocID="{BF0BC4A1-8338-42F7-AFAA-2B5568B52724}" presName="LevelTwoTextNode" presStyleLbl="node2" presStyleIdx="1" presStyleCnt="4" custScaleX="183909" custScaleY="122840" custLinFactNeighborX="608" custLinFactNeighborY="-2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F46EF6-7A78-48F9-8022-45625D37CD1A}" type="pres">
      <dgm:prSet presAssocID="{BF0BC4A1-8338-42F7-AFAA-2B5568B52724}" presName="level3hierChild" presStyleCnt="0"/>
      <dgm:spPr/>
    </dgm:pt>
    <dgm:pt modelId="{8DE82402-EEFB-424E-97BA-24D3612ADD6F}" type="pres">
      <dgm:prSet presAssocID="{6FE8C60C-C19E-47B2-B43D-162C14718D6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23E229C-A2BE-4153-AAD5-DE6609959CE7}" type="pres">
      <dgm:prSet presAssocID="{6FE8C60C-C19E-47B2-B43D-162C14718D6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AA12B72-ABA4-4BDE-B1BF-F992FDE5E336}" type="pres">
      <dgm:prSet presAssocID="{8DB7EFC9-719B-4AEF-AE72-D572C7903D38}" presName="root2" presStyleCnt="0"/>
      <dgm:spPr/>
    </dgm:pt>
    <dgm:pt modelId="{E7704DB4-17DD-4328-9B89-560BEF90600B}" type="pres">
      <dgm:prSet presAssocID="{8DB7EFC9-719B-4AEF-AE72-D572C7903D38}" presName="LevelTwoTextNode" presStyleLbl="node2" presStyleIdx="2" presStyleCnt="4" custScaleX="184398" custScaleY="122655" custLinFactNeighborY="-121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ADB83-F926-43A5-915F-D1BB1240B7EF}" type="pres">
      <dgm:prSet presAssocID="{8DB7EFC9-719B-4AEF-AE72-D572C7903D38}" presName="level3hierChild" presStyleCnt="0"/>
      <dgm:spPr/>
    </dgm:pt>
    <dgm:pt modelId="{4AEE8043-5F4F-4F6A-9824-9CC29EAE7DEC}" type="pres">
      <dgm:prSet presAssocID="{C02DA681-756A-4EDF-9F81-95DB852CEC3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F131284-06F8-4B71-9087-865D4EEA824F}" type="pres">
      <dgm:prSet presAssocID="{C02DA681-756A-4EDF-9F81-95DB852CEC3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7D27F79-C088-432E-A419-5E3D46AEEA42}" type="pres">
      <dgm:prSet presAssocID="{BE513DC6-FDAE-4526-86E4-0898EBF1A426}" presName="root2" presStyleCnt="0"/>
      <dgm:spPr/>
    </dgm:pt>
    <dgm:pt modelId="{2FE78137-FDCC-40A3-AA17-6913CD521331}" type="pres">
      <dgm:prSet presAssocID="{BE513DC6-FDAE-4526-86E4-0898EBF1A426}" presName="LevelTwoTextNode" presStyleLbl="node2" presStyleIdx="3" presStyleCnt="4" custScaleX="184547" custScaleY="125125" custLinFactNeighborX="611" custLinFactNeighborY="-206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FCD559-6090-461D-BAF6-7A0D46867B33}" type="pres">
      <dgm:prSet presAssocID="{BE513DC6-FDAE-4526-86E4-0898EBF1A426}" presName="level3hierChild" presStyleCnt="0"/>
      <dgm:spPr/>
    </dgm:pt>
  </dgm:ptLst>
  <dgm:cxnLst>
    <dgm:cxn modelId="{6AB23D6B-36B3-465E-A1D7-B34201614CC0}" type="presOf" srcId="{01BC1CB0-29E4-46F8-94AF-F3556D9B08AD}" destId="{532BF11E-2E66-4A3B-AA93-2DE667601DCC}" srcOrd="0" destOrd="0" presId="urn:microsoft.com/office/officeart/2005/8/layout/hierarchy2"/>
    <dgm:cxn modelId="{5E15A805-9DD8-48BF-BA22-C5A084554952}" srcId="{5962403B-6D02-469B-B4A5-F406168599F8}" destId="{BE513DC6-FDAE-4526-86E4-0898EBF1A426}" srcOrd="3" destOrd="0" parTransId="{C02DA681-756A-4EDF-9F81-95DB852CEC33}" sibTransId="{1E972D69-000E-423B-B1B0-5E7C31E855D3}"/>
    <dgm:cxn modelId="{41F7FB7F-61F1-4686-A536-B435746F4280}" srcId="{5962403B-6D02-469B-B4A5-F406168599F8}" destId="{01BC1CB0-29E4-46F8-94AF-F3556D9B08AD}" srcOrd="0" destOrd="0" parTransId="{EBA8A6FB-F660-4FEA-9BE2-18B07764F1AF}" sibTransId="{D1F889F6-E4F6-41EF-8647-EB504D413F6C}"/>
    <dgm:cxn modelId="{49F7A57A-1ACC-44B4-8E2E-33117924A6C3}" type="presOf" srcId="{BF0BC4A1-8338-42F7-AFAA-2B5568B52724}" destId="{D3D4E6E6-A6FD-43F5-85AE-A10CBE821B90}" srcOrd="0" destOrd="0" presId="urn:microsoft.com/office/officeart/2005/8/layout/hierarchy2"/>
    <dgm:cxn modelId="{41E9146D-17F9-4440-B27F-07396D5C6576}" type="presOf" srcId="{5962403B-6D02-469B-B4A5-F406168599F8}" destId="{1681DA96-4291-4A7C-9157-47A9978D78AD}" srcOrd="0" destOrd="0" presId="urn:microsoft.com/office/officeart/2005/8/layout/hierarchy2"/>
    <dgm:cxn modelId="{F354D13F-923E-41AF-8941-6A98A72266E1}" type="presOf" srcId="{C02DA681-756A-4EDF-9F81-95DB852CEC33}" destId="{4AEE8043-5F4F-4F6A-9824-9CC29EAE7DEC}" srcOrd="0" destOrd="0" presId="urn:microsoft.com/office/officeart/2005/8/layout/hierarchy2"/>
    <dgm:cxn modelId="{B7B88358-D4D1-44E0-B2E1-8DA449A061E2}" type="presOf" srcId="{6FE8C60C-C19E-47B2-B43D-162C14718D65}" destId="{A23E229C-A2BE-4153-AAD5-DE6609959CE7}" srcOrd="1" destOrd="0" presId="urn:microsoft.com/office/officeart/2005/8/layout/hierarchy2"/>
    <dgm:cxn modelId="{19BD2543-3EE2-4050-8FDA-B2EE10479CFF}" type="presOf" srcId="{BE513DC6-FDAE-4526-86E4-0898EBF1A426}" destId="{2FE78137-FDCC-40A3-AA17-6913CD521331}" srcOrd="0" destOrd="0" presId="urn:microsoft.com/office/officeart/2005/8/layout/hierarchy2"/>
    <dgm:cxn modelId="{7169C931-2F65-4D0C-817E-544AA6DCD36E}" srcId="{C497AD2A-BDD1-4538-B6AD-D0C92BF1AB54}" destId="{5962403B-6D02-469B-B4A5-F406168599F8}" srcOrd="0" destOrd="0" parTransId="{5182B919-44B8-4140-B8D1-966179010631}" sibTransId="{91833F59-B72B-4CB0-A98B-948D60650F1F}"/>
    <dgm:cxn modelId="{461F857E-6A77-4D49-AE0C-8B5D3B6D777A}" type="presOf" srcId="{8DB7EFC9-719B-4AEF-AE72-D572C7903D38}" destId="{E7704DB4-17DD-4328-9B89-560BEF90600B}" srcOrd="0" destOrd="0" presId="urn:microsoft.com/office/officeart/2005/8/layout/hierarchy2"/>
    <dgm:cxn modelId="{1E8DEEC7-E90F-4848-82AC-EDFB7F6467C2}" type="presOf" srcId="{DFF5D8A7-0D41-4982-A5C3-47395BD98D35}" destId="{2AD8DC25-942F-4C28-927A-2730BE38E389}" srcOrd="0" destOrd="0" presId="urn:microsoft.com/office/officeart/2005/8/layout/hierarchy2"/>
    <dgm:cxn modelId="{6C3E1220-01A9-4286-B7CC-FC2375CE6857}" srcId="{5962403B-6D02-469B-B4A5-F406168599F8}" destId="{BF0BC4A1-8338-42F7-AFAA-2B5568B52724}" srcOrd="1" destOrd="0" parTransId="{DFF5D8A7-0D41-4982-A5C3-47395BD98D35}" sibTransId="{5C3D754D-5F24-45B0-AF6C-90A1C142242E}"/>
    <dgm:cxn modelId="{B88B31C4-2501-421E-9761-0974034C4A63}" type="presOf" srcId="{DFF5D8A7-0D41-4982-A5C3-47395BD98D35}" destId="{0A0247A1-7EC5-4130-9C3E-F26D6E7AFFEB}" srcOrd="1" destOrd="0" presId="urn:microsoft.com/office/officeart/2005/8/layout/hierarchy2"/>
    <dgm:cxn modelId="{CD43863C-D78B-4637-AB36-ABA1CD288854}" type="presOf" srcId="{C02DA681-756A-4EDF-9F81-95DB852CEC33}" destId="{7F131284-06F8-4B71-9087-865D4EEA824F}" srcOrd="1" destOrd="0" presId="urn:microsoft.com/office/officeart/2005/8/layout/hierarchy2"/>
    <dgm:cxn modelId="{0238D2F7-5860-41D7-93CE-E2593185FA86}" srcId="{5962403B-6D02-469B-B4A5-F406168599F8}" destId="{8DB7EFC9-719B-4AEF-AE72-D572C7903D38}" srcOrd="2" destOrd="0" parTransId="{6FE8C60C-C19E-47B2-B43D-162C14718D65}" sibTransId="{DC4755CD-0BF7-4C2F-BD6D-D752450EED0E}"/>
    <dgm:cxn modelId="{14167E8E-6824-4F75-B18D-F12BE7AE9CEF}" type="presOf" srcId="{EBA8A6FB-F660-4FEA-9BE2-18B07764F1AF}" destId="{5F275CA3-06F1-4A83-BC31-C6DDD627807B}" srcOrd="0" destOrd="0" presId="urn:microsoft.com/office/officeart/2005/8/layout/hierarchy2"/>
    <dgm:cxn modelId="{BB7D0C7A-51F9-44BD-B74D-BEF6C923B7D4}" type="presOf" srcId="{C497AD2A-BDD1-4538-B6AD-D0C92BF1AB54}" destId="{8FD1E102-22B7-43F2-B227-0BD24D062161}" srcOrd="0" destOrd="0" presId="urn:microsoft.com/office/officeart/2005/8/layout/hierarchy2"/>
    <dgm:cxn modelId="{10CD578B-6FC7-4B2D-94CE-F9E7F3262B80}" type="presOf" srcId="{EBA8A6FB-F660-4FEA-9BE2-18B07764F1AF}" destId="{AB5445B8-D2A6-417D-AAFF-2AFD69592B94}" srcOrd="1" destOrd="0" presId="urn:microsoft.com/office/officeart/2005/8/layout/hierarchy2"/>
    <dgm:cxn modelId="{FC6828AB-9916-4819-A334-EBAFE6379114}" type="presOf" srcId="{6FE8C60C-C19E-47B2-B43D-162C14718D65}" destId="{8DE82402-EEFB-424E-97BA-24D3612ADD6F}" srcOrd="0" destOrd="0" presId="urn:microsoft.com/office/officeart/2005/8/layout/hierarchy2"/>
    <dgm:cxn modelId="{470199BD-10EE-405D-91A0-C4FE8271900B}" type="presParOf" srcId="{8FD1E102-22B7-43F2-B227-0BD24D062161}" destId="{4F3927F5-83D9-4B28-BF7F-89028CDCE3C6}" srcOrd="0" destOrd="0" presId="urn:microsoft.com/office/officeart/2005/8/layout/hierarchy2"/>
    <dgm:cxn modelId="{86585F41-576F-449E-9850-C965D309BA04}" type="presParOf" srcId="{4F3927F5-83D9-4B28-BF7F-89028CDCE3C6}" destId="{1681DA96-4291-4A7C-9157-47A9978D78AD}" srcOrd="0" destOrd="0" presId="urn:microsoft.com/office/officeart/2005/8/layout/hierarchy2"/>
    <dgm:cxn modelId="{5BE14658-2DD7-4ADA-B95A-A511811107E4}" type="presParOf" srcId="{4F3927F5-83D9-4B28-BF7F-89028CDCE3C6}" destId="{8E047684-61AC-4D1A-BC43-BAC34DF7F9F7}" srcOrd="1" destOrd="0" presId="urn:microsoft.com/office/officeart/2005/8/layout/hierarchy2"/>
    <dgm:cxn modelId="{76E660F1-7F88-44D5-A44A-27D502AA3EB1}" type="presParOf" srcId="{8E047684-61AC-4D1A-BC43-BAC34DF7F9F7}" destId="{5F275CA3-06F1-4A83-BC31-C6DDD627807B}" srcOrd="0" destOrd="0" presId="urn:microsoft.com/office/officeart/2005/8/layout/hierarchy2"/>
    <dgm:cxn modelId="{308C1E9A-3117-4727-95A1-54FB92EEE660}" type="presParOf" srcId="{5F275CA3-06F1-4A83-BC31-C6DDD627807B}" destId="{AB5445B8-D2A6-417D-AAFF-2AFD69592B94}" srcOrd="0" destOrd="0" presId="urn:microsoft.com/office/officeart/2005/8/layout/hierarchy2"/>
    <dgm:cxn modelId="{12733946-5E18-461E-8516-F4729EDDCDF5}" type="presParOf" srcId="{8E047684-61AC-4D1A-BC43-BAC34DF7F9F7}" destId="{478F10C4-EB98-4848-BF9C-421A560608A1}" srcOrd="1" destOrd="0" presId="urn:microsoft.com/office/officeart/2005/8/layout/hierarchy2"/>
    <dgm:cxn modelId="{E49412F3-026C-46E2-90FF-E14BE9C3E1D1}" type="presParOf" srcId="{478F10C4-EB98-4848-BF9C-421A560608A1}" destId="{532BF11E-2E66-4A3B-AA93-2DE667601DCC}" srcOrd="0" destOrd="0" presId="urn:microsoft.com/office/officeart/2005/8/layout/hierarchy2"/>
    <dgm:cxn modelId="{557CB153-C688-444A-B597-A75AC4DC8332}" type="presParOf" srcId="{478F10C4-EB98-4848-BF9C-421A560608A1}" destId="{0B6A6A76-EB8A-48C4-B0FD-8B99ABDEF4E7}" srcOrd="1" destOrd="0" presId="urn:microsoft.com/office/officeart/2005/8/layout/hierarchy2"/>
    <dgm:cxn modelId="{BF940D23-69C0-4465-ACA6-56469CA079AE}" type="presParOf" srcId="{8E047684-61AC-4D1A-BC43-BAC34DF7F9F7}" destId="{2AD8DC25-942F-4C28-927A-2730BE38E389}" srcOrd="2" destOrd="0" presId="urn:microsoft.com/office/officeart/2005/8/layout/hierarchy2"/>
    <dgm:cxn modelId="{44CA58D6-CF89-4C72-B752-711F86DF59A6}" type="presParOf" srcId="{2AD8DC25-942F-4C28-927A-2730BE38E389}" destId="{0A0247A1-7EC5-4130-9C3E-F26D6E7AFFEB}" srcOrd="0" destOrd="0" presId="urn:microsoft.com/office/officeart/2005/8/layout/hierarchy2"/>
    <dgm:cxn modelId="{A75E778B-9D9A-4D8B-BB8D-31BCBC1EC97F}" type="presParOf" srcId="{8E047684-61AC-4D1A-BC43-BAC34DF7F9F7}" destId="{C1AEC130-FA5E-4527-B2B4-CEA25E85946A}" srcOrd="3" destOrd="0" presId="urn:microsoft.com/office/officeart/2005/8/layout/hierarchy2"/>
    <dgm:cxn modelId="{91B06827-564C-4453-AE3B-CB7F573194D8}" type="presParOf" srcId="{C1AEC130-FA5E-4527-B2B4-CEA25E85946A}" destId="{D3D4E6E6-A6FD-43F5-85AE-A10CBE821B90}" srcOrd="0" destOrd="0" presId="urn:microsoft.com/office/officeart/2005/8/layout/hierarchy2"/>
    <dgm:cxn modelId="{D64F63D2-F386-4EE4-A767-EEA4B28F56A9}" type="presParOf" srcId="{C1AEC130-FA5E-4527-B2B4-CEA25E85946A}" destId="{A3F46EF6-7A78-48F9-8022-45625D37CD1A}" srcOrd="1" destOrd="0" presId="urn:microsoft.com/office/officeart/2005/8/layout/hierarchy2"/>
    <dgm:cxn modelId="{824EF4A9-7F2B-4566-816F-167E71483D0D}" type="presParOf" srcId="{8E047684-61AC-4D1A-BC43-BAC34DF7F9F7}" destId="{8DE82402-EEFB-424E-97BA-24D3612ADD6F}" srcOrd="4" destOrd="0" presId="urn:microsoft.com/office/officeart/2005/8/layout/hierarchy2"/>
    <dgm:cxn modelId="{B073F954-2DD6-4789-851B-4FBE5BA56C80}" type="presParOf" srcId="{8DE82402-EEFB-424E-97BA-24D3612ADD6F}" destId="{A23E229C-A2BE-4153-AAD5-DE6609959CE7}" srcOrd="0" destOrd="0" presId="urn:microsoft.com/office/officeart/2005/8/layout/hierarchy2"/>
    <dgm:cxn modelId="{AE5EBA77-948E-474A-9915-9BA3A60D33EA}" type="presParOf" srcId="{8E047684-61AC-4D1A-BC43-BAC34DF7F9F7}" destId="{8AA12B72-ABA4-4BDE-B1BF-F992FDE5E336}" srcOrd="5" destOrd="0" presId="urn:microsoft.com/office/officeart/2005/8/layout/hierarchy2"/>
    <dgm:cxn modelId="{0F69C7D6-6A2E-45DD-85B5-16A68337AB05}" type="presParOf" srcId="{8AA12B72-ABA4-4BDE-B1BF-F992FDE5E336}" destId="{E7704DB4-17DD-4328-9B89-560BEF90600B}" srcOrd="0" destOrd="0" presId="urn:microsoft.com/office/officeart/2005/8/layout/hierarchy2"/>
    <dgm:cxn modelId="{82F1EA62-97CD-4639-9F41-105AD3F8E5FB}" type="presParOf" srcId="{8AA12B72-ABA4-4BDE-B1BF-F992FDE5E336}" destId="{CC1ADB83-F926-43A5-915F-D1BB1240B7EF}" srcOrd="1" destOrd="0" presId="urn:microsoft.com/office/officeart/2005/8/layout/hierarchy2"/>
    <dgm:cxn modelId="{DD7810EF-2C44-461A-92FB-D033DCD151AD}" type="presParOf" srcId="{8E047684-61AC-4D1A-BC43-BAC34DF7F9F7}" destId="{4AEE8043-5F4F-4F6A-9824-9CC29EAE7DEC}" srcOrd="6" destOrd="0" presId="urn:microsoft.com/office/officeart/2005/8/layout/hierarchy2"/>
    <dgm:cxn modelId="{ACE1AA11-D66C-42E6-83B6-FE937166FBAE}" type="presParOf" srcId="{4AEE8043-5F4F-4F6A-9824-9CC29EAE7DEC}" destId="{7F131284-06F8-4B71-9087-865D4EEA824F}" srcOrd="0" destOrd="0" presId="urn:microsoft.com/office/officeart/2005/8/layout/hierarchy2"/>
    <dgm:cxn modelId="{37226D6C-E766-4843-87C1-FEB746AA0EBE}" type="presParOf" srcId="{8E047684-61AC-4D1A-BC43-BAC34DF7F9F7}" destId="{17D27F79-C088-432E-A419-5E3D46AEEA42}" srcOrd="7" destOrd="0" presId="urn:microsoft.com/office/officeart/2005/8/layout/hierarchy2"/>
    <dgm:cxn modelId="{2855AD1D-2E63-4BC6-B3F3-0C2FAE2C3438}" type="presParOf" srcId="{17D27F79-C088-432E-A419-5E3D46AEEA42}" destId="{2FE78137-FDCC-40A3-AA17-6913CD521331}" srcOrd="0" destOrd="0" presId="urn:microsoft.com/office/officeart/2005/8/layout/hierarchy2"/>
    <dgm:cxn modelId="{FDAEA13B-0187-44D7-8ACE-C647BEA6380F}" type="presParOf" srcId="{17D27F79-C088-432E-A419-5E3D46AEEA42}" destId="{B4FCD559-6090-461D-BAF6-7A0D46867B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81DA96-4291-4A7C-9157-47A9978D78AD}">
      <dsp:nvSpPr>
        <dsp:cNvPr id="0" name=""/>
        <dsp:cNvSpPr/>
      </dsp:nvSpPr>
      <dsp:spPr>
        <a:xfrm>
          <a:off x="73808" y="1458457"/>
          <a:ext cx="3904289" cy="35699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Территориальная программа государственных гарантий бесплатного оказания гражданам медицинской помощи в Челябинской области – документ, который устанавливает перечень видов, форм и условий оказания медицинской помощи, перечень заболеваний и состояний, оказание медицинской помощи при которых осуществляется бесплатно. Он размещен на сайте ТФОМС Челябинской области. </a:t>
          </a:r>
          <a:endParaRPr lang="en-US" sz="1500" kern="1200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sz="1500" b="1" kern="1200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Населению Челябинской области в рамках Территориальной программы ОМС бесплатно предоставляется:</a:t>
          </a:r>
          <a:endParaRPr lang="ru-RU" sz="15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73808" y="1458457"/>
        <a:ext cx="3904289" cy="3569904"/>
      </dsp:txXfrm>
    </dsp:sp>
    <dsp:sp modelId="{5F275CA3-06F1-4A83-BC31-C6DDD627807B}">
      <dsp:nvSpPr>
        <dsp:cNvPr id="0" name=""/>
        <dsp:cNvSpPr/>
      </dsp:nvSpPr>
      <dsp:spPr>
        <a:xfrm rot="17258102">
          <a:off x="3056054" y="1966282"/>
          <a:ext cx="2645566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2645566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7258102">
        <a:off x="4312699" y="1916650"/>
        <a:ext cx="132278" cy="132278"/>
      </dsp:txXfrm>
    </dsp:sp>
    <dsp:sp modelId="{532BF11E-2E66-4A3B-AA93-2DE667601DCC}">
      <dsp:nvSpPr>
        <dsp:cNvPr id="0" name=""/>
        <dsp:cNvSpPr/>
      </dsp:nvSpPr>
      <dsp:spPr>
        <a:xfrm>
          <a:off x="4779579" y="77757"/>
          <a:ext cx="3639445" cy="128882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151200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595563" algn="l"/>
            </a:tabLst>
          </a:pPr>
          <a:r>
            <a:rPr lang="ru-RU" sz="13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Первичная медико-санитарная помощь, в том числе первичная доврачебная, первичная врачебная и первичная специализированная</a:t>
          </a:r>
          <a:endParaRPr lang="ru-RU" sz="13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79579" y="77757"/>
        <a:ext cx="3639445" cy="1288824"/>
      </dsp:txXfrm>
    </dsp:sp>
    <dsp:sp modelId="{2AD8DC25-942F-4C28-927A-2730BE38E389}">
      <dsp:nvSpPr>
        <dsp:cNvPr id="0" name=""/>
        <dsp:cNvSpPr/>
      </dsp:nvSpPr>
      <dsp:spPr>
        <a:xfrm rot="18236828">
          <a:off x="3656398" y="2622547"/>
          <a:ext cx="1457060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457060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36828">
        <a:off x="4348502" y="2602628"/>
        <a:ext cx="72853" cy="72853"/>
      </dsp:txXfrm>
    </dsp:sp>
    <dsp:sp modelId="{D3D4E6E6-A6FD-43F5-85AE-A10CBE821B90}">
      <dsp:nvSpPr>
        <dsp:cNvPr id="0" name=""/>
        <dsp:cNvSpPr/>
      </dsp:nvSpPr>
      <dsp:spPr>
        <a:xfrm>
          <a:off x="4791760" y="1419424"/>
          <a:ext cx="3684624" cy="123055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151200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Специализированная, в том числе высокотехнологичная медицинская помощь</a:t>
          </a:r>
          <a:endParaRPr lang="ru-RU" sz="1300" b="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91760" y="1419424"/>
        <a:ext cx="3684624" cy="1230552"/>
      </dsp:txXfrm>
    </dsp:sp>
    <dsp:sp modelId="{8DE82402-EEFB-424E-97BA-24D3612ADD6F}">
      <dsp:nvSpPr>
        <dsp:cNvPr id="0" name=""/>
        <dsp:cNvSpPr/>
      </dsp:nvSpPr>
      <dsp:spPr>
        <a:xfrm rot="315396">
          <a:off x="3976404" y="3263771"/>
          <a:ext cx="804866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804866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15396">
        <a:off x="4358716" y="3260157"/>
        <a:ext cx="40243" cy="40243"/>
      </dsp:txXfrm>
    </dsp:sp>
    <dsp:sp modelId="{E7704DB4-17DD-4328-9B89-560BEF90600B}">
      <dsp:nvSpPr>
        <dsp:cNvPr id="0" name=""/>
        <dsp:cNvSpPr/>
      </dsp:nvSpPr>
      <dsp:spPr>
        <a:xfrm>
          <a:off x="4779579" y="2702798"/>
          <a:ext cx="3694421" cy="122869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151200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Скорая, в том числе скорая специализированная медицинская помощь</a:t>
          </a:r>
          <a:endParaRPr lang="ru-RU" sz="14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79579" y="2702798"/>
        <a:ext cx="3694421" cy="1228699"/>
      </dsp:txXfrm>
    </dsp:sp>
    <dsp:sp modelId="{4AEE8043-5F4F-4F6A-9824-9CC29EAE7DEC}">
      <dsp:nvSpPr>
        <dsp:cNvPr id="0" name=""/>
        <dsp:cNvSpPr/>
      </dsp:nvSpPr>
      <dsp:spPr>
        <a:xfrm rot="3568263">
          <a:off x="3584008" y="3916818"/>
          <a:ext cx="1601900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601900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568263">
        <a:off x="4344911" y="3893278"/>
        <a:ext cx="80095" cy="80095"/>
      </dsp:txXfrm>
    </dsp:sp>
    <dsp:sp modelId="{2FE78137-FDCC-40A3-AA17-6913CD521331}">
      <dsp:nvSpPr>
        <dsp:cNvPr id="0" name=""/>
        <dsp:cNvSpPr/>
      </dsp:nvSpPr>
      <dsp:spPr>
        <a:xfrm>
          <a:off x="4791820" y="3996521"/>
          <a:ext cx="3697407" cy="1253442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151200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Паллиативная медицинская помощь, оказываемая медицинскими организациями</a:t>
          </a:r>
          <a:endParaRPr lang="ru-RU" sz="14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91820" y="3996521"/>
        <a:ext cx="3697407" cy="1253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03491EC25EE07339CF50897A604FB94443F4850A5E02DB3877D3361E66D401FF4570F689FD7F468u3w2I" TargetMode="External"/><Relationship Id="rId7" Type="http://schemas.openxmlformats.org/officeDocument/2006/relationships/hyperlink" Target="consultantplus://offline/ref=E03491EC25EE07339CF50897A604FB9447374F52A6E72DB3877D3361E66D401FF4570F689FD6F16Eu3w3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consultantplus://offline/ref=E03491EC25EE07339CF50897A604FB94443E4952A1EA2DB3877D3361E66D401FF4570F689FD7F26Fu3w5I" TargetMode="External"/><Relationship Id="rId5" Type="http://schemas.openxmlformats.org/officeDocument/2006/relationships/hyperlink" Target="consultantplus://offline/ref=E03491EC25EE07339CF50897A604FB94443E4153A6E62DB3877D3361E66D401FF4570F689FD7F069u3w0I" TargetMode="External"/><Relationship Id="rId4" Type="http://schemas.openxmlformats.org/officeDocument/2006/relationships/hyperlink" Target="consultantplus://offline/ref=E03491EC25EE07339CF50897A604FB94473C4D51A9E52DB3877D3361E66D401FF4570F689FD7F16Cu3wF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03491EC25EE07339CF50897A604FB94443E4952A1EA2DB3877D3361E66D401FF4570F689FD7F26Fu3w3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consultantplus://offline/ref=E03491EC25EE07339CF50897A604FB94443E4952A1EA2DB3877D3361E66D401FF4570F689FD6F06Au3w4I" TargetMode="External"/><Relationship Id="rId5" Type="http://schemas.openxmlformats.org/officeDocument/2006/relationships/hyperlink" Target="consultantplus://offline/ref=E03491EC25EE07339CF50897A604FB9447374052A5E52DB3877D3361E66D401FF4570F689FD5F76Cu3w6I" TargetMode="External"/><Relationship Id="rId4" Type="http://schemas.openxmlformats.org/officeDocument/2006/relationships/hyperlink" Target="consultantplus://offline/ref=E03491EC25EE07339CF50897A604FB9447374F52A6E72DB3877D3361E66D401FF4570F689FD6F16Eu3w0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BF1ACB4AE142CFB0BDA99D4A885AED21E240972BF95F6CF73140F14AA7CF53958056C0BBDD03486YAxF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consultantplus://offline/ref=1BF1ACB4AE142CFB0BDA99D4A885AED21E230971B491F6CF73140F14AA7CF53958056C0BBDD03583YAx0K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952368"/>
            <a:ext cx="5387546" cy="37564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22175"/>
            <a:ext cx="5375188" cy="37811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Права и обязанности граждан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в сфере обязательного медицинского страхования,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защита прав застрахованных лиц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grpSp>
        <p:nvGrpSpPr>
          <p:cNvPr id="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1" name="Рисунок 10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2" name="Прямоугольник 11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static8.depositphotos.com/1029662/905/v/950/depositphotos_9051106-Doctor-Nurse-Hospital-Clinic-Medical-Surgery-Pati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0345" y="1952369"/>
            <a:ext cx="3760358" cy="376035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foms74.ru/Uploaded/images/page/%D0%B1%D0%B5%D1%81%D0%B5%D0%B4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1544975638"/>
            <a:ext cx="1095375" cy="1095375"/>
          </a:xfrm>
          <a:prstGeom prst="rect">
            <a:avLst/>
          </a:prstGeom>
          <a:noFill/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70701" y="2077036"/>
          <a:ext cx="8365526" cy="4503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450"/>
                <a:gridCol w="4436076"/>
              </a:tblGrid>
              <a:tr h="5417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обращения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417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Сервис обратной связи «Вопрос-ответ»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Для оперативного получения ответов на </a:t>
                      </a:r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вопросы общего характера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, такие как: «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Как получить полис ОМС?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», «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Как выбрать или заменить страховую компанию по ОМС?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», «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Где действует полис ОМС?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» и т.д.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45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Контакт-центр 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ТФОМС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Челябинской области 8-800-300-1-003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7032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Интернет-приемная</a:t>
                      </a:r>
                    </a:p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Если  обращение связано с нарушениями прав пациентов при оказании бесплатной медицинской помощи в рамках обязательного медицинского страхования, в том числе содержит </a:t>
                      </a:r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персональные данные пациента, описание лечения больного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, указание причин </a:t>
                      </a:r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неудовлетворенности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оказанием медицинской помощи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545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Письменное обращение на почтовый адрес 454080, г. Челябинск, ул. Труда, 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156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87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Запись на личный прием в соответствии с графиком приема граждан (размещен в разделе «общие сведения о фонде»)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-160638" y="841970"/>
            <a:ext cx="8674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ТФОМС Челябинской области предусмотрено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несколько каналов обратной связи с населением:</a:t>
            </a:r>
            <a:endParaRPr lang="ru-RU" dirty="0"/>
          </a:p>
        </p:txBody>
      </p:sp>
      <p:pic>
        <p:nvPicPr>
          <p:cNvPr id="3080" name="Picture 8" descr="envelope, mail, messag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6126" y="693308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foms74.ru/Uploaded/images/page/%D0%B1%D0%B5%D1%81%D0%B5%D0%B4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1544975638"/>
            <a:ext cx="1095375" cy="1095375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43697" y="79512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Порядок работы с письменными обращениями граждан,  поступившими в ТФОМС Челябинской области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0638" y="1532239"/>
            <a:ext cx="86991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Письменное обращение, поступившее в ТФОМС  Челябинской    области,     подлежит    обязательной  регистрации в течение трех  дней с момента поступления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(обращение, в котором не указаны фамилия гражданина, направившего обращение, или почтовый адрес, по которому  должен   быть   направлен   ответ,   ответ  по обращению  не   дается)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34290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каждому обращению принимается одно из следующих </a:t>
            </a:r>
          </a:p>
          <a:p>
            <a:pPr indent="-342900" algn="just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принятии обращения к рассмотрению; 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направлении обращения по принадлежности в течение </a:t>
            </a:r>
          </a:p>
          <a:p>
            <a:pPr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 дней с уведомлением гражданина, направившего обращение</a:t>
            </a:r>
          </a:p>
          <a:p>
            <a:pPr algn="just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Письменное обращение рассматривается в следующие сроки: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30 дней со дня регистрации письменного обращения; 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исключительных случаях сроки рассмотрения могут быть продлены не более чем на 30 дней с уведомлением гражданина направившего обращение о продлении срока рассмотрения.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email, inbox, letter, mail, offic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2559" y="3102870"/>
            <a:ext cx="1219200" cy="121920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0" y="5782962"/>
            <a:ext cx="84520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*</a:t>
            </a:r>
            <a:r>
              <a:rPr lang="ru-RU" sz="1400" dirty="0" smtClean="0">
                <a:latin typeface="+mn-lt"/>
              </a:rPr>
              <a:t>Обращаем внимание, что ваше обращение должно соответствовать требованиям, предъявляемым к письменным обращениям ст. 7 Федерального закона РФ от 02.05.2006г. №59-ФЗ «О порядке рассмотрения обращений граждан в российской Федерации»!</a:t>
            </a:r>
            <a:endParaRPr lang="ru-RU" sz="1400" dirty="0"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428" y="5733535"/>
            <a:ext cx="8353167" cy="90204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chat, important, information, message, messeng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40809" y="5679990"/>
            <a:ext cx="885568" cy="885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062683" y="570123"/>
            <a:ext cx="7722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Права граждан в сфере обязательного медицинского страхования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10060" y="1092340"/>
          <a:ext cx="8748585" cy="5334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48585"/>
              </a:tblGrid>
              <a:tr h="4898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Согласно ст. 16 Федерального закона №326-ФЗ от 29.11.2010г. «Об обязательном медицинском страховании в РФ», застрахованные по ОМС лица имеют право на: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6172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1) бесплатное оказание им медицинской помощи медицинскими организациями при наступлении страхового случая:</a:t>
                      </a:r>
                    </a:p>
                    <a:p>
                      <a:pPr algn="just"/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 на всей территории Российской Федерации в объеме, установленном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базовой программой обязательного медицинского страхования;</a:t>
                      </a:r>
                    </a:p>
                    <a:p>
                      <a:pPr algn="just"/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на территории субъекта Российской Федерации, в котором выдан полис обязательного медицинского страхования, в объеме, установленном территориальной программой обязательного медицинского страхования;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118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2) выбор страховой медицинской организации путем подачи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заявления в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порядке, установленном правилами обязательного медицинского страхования;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685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3) замену страховой медицинской организации, в которой ранее был застрахован гражданин, один раз в течение календарного года не позднее 1 ноября либо чаще в случае изменения места жительства или прекращения действия договора о финансовом обеспечении обязательного медицинского страхования в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порядке, установленном правилами обязательного медицинского страхования, путем подачи заявления во вновь выбранную страховую медицинскую организацию;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76655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4) выбор медицинской организации из медицинских организаций, участвующих в реализации территориальной программы обязательного медицинского страхования в соответствии с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законодательством в сфере охраны здоровья;</a:t>
                      </a:r>
                    </a:p>
                    <a:p>
                      <a:pPr algn="just"/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ред. Федерального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закона от 25.11.2013 N 317-ФЗ)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161535" y="718413"/>
            <a:ext cx="7722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Права граждан в сфере обязательного медицинского страхования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60636" y="1203550"/>
          <a:ext cx="8748585" cy="5273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48585"/>
              </a:tblGrid>
              <a:tr h="4898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Согласно ст. 16 Федерального закона №326-ФЗ от 29.11.2010г. «Об обязательном медицинском страховании в РФ», застрахованные по ОМС лица имеют право на: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5816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5) выбор врача путем подачи заявления лично или через своего представителя на имя руководителя медицинской организации в соответствии с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законодательством в сфере охраны здоровья;</a:t>
                      </a:r>
                    </a:p>
                    <a:p>
                      <a:pPr algn="just"/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ред. Федерального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закона от 25.11.2013 N 317-ФЗ)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8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6) получение от территориального фонда, страховой медицинской организации и медицинских организаций достоверной информации о видах, качестве и об условиях предоставления медицинской помощи;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8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7) защиту персональных данных, необходимых для ведения персонифицированного учета в сфере обязательного медицинского страхования;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6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8) возмещение страховой медицинской организацией ущерба, причиненного в связи с неисполнением или ненадлежащим исполнением ею обязанностей по организации предоставления медицинской помощи, в соответствии с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законодательством Российской Федерации;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5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9) возмещение медицинской организацией ущерба, причиненного в связи с неисполнением или ненадлежащим исполнением ею обязанностей по организации и оказанию медицинской помощи, в соответствии с 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законодательством Российской Федерации;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1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10) защиту прав и законных интересов в сфере обязательного медицинского страхования.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21275" y="1228263"/>
          <a:ext cx="8625017" cy="381082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25017"/>
              </a:tblGrid>
              <a:tr h="5436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Согласно ст. 16 Федерального закона №326-ФЗ от 29.11.2010г. «Об обязательном медицинском страховании в РФ», застрахованные по ОМС </a:t>
                      </a:r>
                      <a:r>
                        <a:rPr lang="ru-RU" sz="1600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ОБЯЗАНЫ</a:t>
                      </a:r>
                      <a:r>
                        <a:rPr lang="ru-RU" sz="1600" u="sng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u="sng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628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предъявить полис обязательного медицинского страхования при обращении за медицинской помощью, за исключением случаев оказания экстренной медицинской помощи;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250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подать в страховую медицинскую организацию лично или через своего представителя </a:t>
                      </a:r>
                      <a:r>
                        <a:rPr kumimoji="0" lang="ru-RU" sz="1600" u="none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заявление о выборе страховой медицинской организации в соответствии с </a:t>
                      </a:r>
                      <a:r>
                        <a:rPr kumimoji="0" lang="ru-RU" sz="1600" u="none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правилами обязательного медицинского страхования</a:t>
                      </a: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780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уведомить страховую медицинскую организацию об изменении фамилии, имени, отчества, данных документа, удостоверяющего личность, места жительства в течение одного месяца со дня, когда эти изменения произошли;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547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осуществить выбор страховой медицинской организации по новому месту жительства в течение одного месяца в случае изменения места жительства и отсутствия страховой медицинской организации, в которой ранее был застрахован гражданин.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852610" y="708632"/>
            <a:ext cx="7970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Обязанности граждан в сфере обязательного медицинского страхования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checkmark, list, personal, planning, qualities, require, responsibility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4776" y="5351806"/>
            <a:ext cx="1219200" cy="1219201"/>
          </a:xfrm>
          <a:prstGeom prst="rect">
            <a:avLst/>
          </a:prstGeom>
          <a:noFill/>
        </p:spPr>
      </p:pic>
      <p:pic>
        <p:nvPicPr>
          <p:cNvPr id="8198" name="Picture 6" descr="hospital ring, patient isolation, patients, people, sick men, social circle, user network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5780" y="5438303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Схема 24"/>
          <p:cNvGraphicFramePr/>
          <p:nvPr/>
        </p:nvGraphicFramePr>
        <p:xfrm>
          <a:off x="271847" y="1396314"/>
          <a:ext cx="8550875" cy="546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57200" y="75376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Каждое застрахованное лицо имеет право на получение бесплатной  медицинской помощи при наступлении страхового случая</a:t>
            </a:r>
            <a:endParaRPr lang="ru-RU" b="1" dirty="0"/>
          </a:p>
        </p:txBody>
      </p:sp>
      <p:pic>
        <p:nvPicPr>
          <p:cNvPr id="7170" name="Picture 2" descr="add, done, good, ok, success, tick, yes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0179" y="1484140"/>
            <a:ext cx="1219200" cy="1219201"/>
          </a:xfrm>
          <a:prstGeom prst="rect">
            <a:avLst/>
          </a:prstGeom>
          <a:noFill/>
        </p:spPr>
      </p:pic>
      <p:pic>
        <p:nvPicPr>
          <p:cNvPr id="6146" name="Picture 2" descr="doctor, medical, physician, stethoscope ic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9564" y="1521210"/>
            <a:ext cx="1219200" cy="1219201"/>
          </a:xfrm>
          <a:prstGeom prst="rect">
            <a:avLst/>
          </a:prstGeom>
          <a:noFill/>
        </p:spPr>
      </p:pic>
      <p:pic>
        <p:nvPicPr>
          <p:cNvPr id="6148" name="Picture 4" descr="ambulance, emergency, healthcare, medical ic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9564" y="4116130"/>
            <a:ext cx="1219200" cy="1219201"/>
          </a:xfrm>
          <a:prstGeom prst="rect">
            <a:avLst/>
          </a:prstGeom>
          <a:noFill/>
        </p:spPr>
      </p:pic>
      <p:pic>
        <p:nvPicPr>
          <p:cNvPr id="6150" name="Picture 6" descr="hospital bed, hospital stretcher, patient bed ico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08991" y="5450659"/>
            <a:ext cx="1219200" cy="1219201"/>
          </a:xfrm>
          <a:prstGeom prst="rect">
            <a:avLst/>
          </a:prstGeom>
          <a:noFill/>
        </p:spPr>
      </p:pic>
      <p:pic>
        <p:nvPicPr>
          <p:cNvPr id="6152" name="Picture 8" descr="medical, patient bed ico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70775" y="2921643"/>
            <a:ext cx="1219200" cy="89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262184" y="1000897"/>
            <a:ext cx="2533136" cy="171759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Медицинская помощь оказывается в следующих формах:</a:t>
            </a:r>
            <a:endParaRPr lang="ru-RU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88325" y="2636109"/>
            <a:ext cx="2533136" cy="169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Экстренная медицинская помощь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295135" y="2949146"/>
            <a:ext cx="2533136" cy="169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Неотложная медицинская помощь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363730" y="2706129"/>
            <a:ext cx="2533136" cy="169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Плановая медицинская помощь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4287793"/>
            <a:ext cx="2866768" cy="219950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Медицинская помощь, оказываемая при внезапных острых заболеваниях, состояниях, обострении хронических заболеваний, представляющих угрозу жизни пациента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55091" y="4287796"/>
            <a:ext cx="2887362" cy="221185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Медицинская помощь, оказываемая при внезапных острых заболеваниях, состояниях, обострении хронических заболеваний без явных признаков угрозы жизни пациента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03092" y="4275437"/>
            <a:ext cx="2940908" cy="219950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Медицинская помощь, которая оказывается при проведении профилактических мероприятий, при заболеваниях и состояниях, не сопровождающихся угрозой жизни пациента, не требующих экстренной и неотложной медицинской помощи, отсрочка оказания которой на определенное время не повлечет за собой ухудшение состояния здоровья пациента, угрозу его жизни и здоровью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2780972">
            <a:off x="2669059" y="2001795"/>
            <a:ext cx="457200" cy="704335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8690190">
            <a:off x="5923006" y="2055341"/>
            <a:ext cx="457200" cy="704335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300152" y="2660824"/>
            <a:ext cx="486032" cy="341870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013253" y="642552"/>
            <a:ext cx="71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Формы оказания медицинской помощи</a:t>
            </a:r>
            <a:endParaRPr lang="ru-RU" b="1" dirty="0"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3554" name="Picture 2" descr="ambulance, emergency, healthcare, medical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272" y="1237005"/>
            <a:ext cx="1219200" cy="1219201"/>
          </a:xfrm>
          <a:prstGeom prst="rect">
            <a:avLst/>
          </a:prstGeom>
          <a:noFill/>
        </p:spPr>
      </p:pic>
      <p:pic>
        <p:nvPicPr>
          <p:cNvPr id="23556" name="Picture 4" descr="doctor, drug, healthcare, medical, medicine, notes, stethoscop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0072" y="1249362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264679"/>
            <a:ext cx="8686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Сроки оказания медицинской помощи </a:t>
            </a:r>
          </a:p>
          <a:p>
            <a:pPr marL="44450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 программе обязательного медицинского страхования</a:t>
            </a:r>
            <a:endParaRPr lang="ru-RU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07772" y="2248379"/>
          <a:ext cx="8377881" cy="32308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332508"/>
                <a:gridCol w="5045373"/>
              </a:tblGrid>
              <a:tr h="2723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ожидания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помощи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2 часов с момента обращения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Оказание первичной медико-санитарной помощи в неотложной форме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14 календарных дней с момента обращения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Ожидание приема врачей-специалистов при оказании первичной специализированной медицинской помощи в плановой форме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24 часов с момента обращения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Ожидание приема участковыми врачами (терапевтами, врачами общей практики, педиатрами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14 календарных дней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момента назначения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Ожидание диагностических инструментальных и лабораторных исследований при оказании плановой первичной медико-санитарной помощи (рентгенографические исследования, включая маммографию, функциональная диагностика, УЗИ)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100" name="Picture 4" descr="clock, miscellaneous, time, watch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3469" y="617841"/>
            <a:ext cx="1072249" cy="107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259492" y="634484"/>
            <a:ext cx="8686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Сроки оказания медицинской помощи </a:t>
            </a:r>
          </a:p>
          <a:p>
            <a:pPr marL="44450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 программе обязательного медицинского страхования</a:t>
            </a:r>
            <a:endParaRPr lang="ru-RU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96563" y="1544044"/>
          <a:ext cx="8612660" cy="50038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25898"/>
                <a:gridCol w="5186762"/>
              </a:tblGrid>
              <a:tr h="2723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ожидания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помощи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30 календарных дней со дня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назначения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14 календарных дней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Ожидание проведения компьютерной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томографии (включая однофотонную эмиссионную 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томографию и 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позитронно-эмисионную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томографию),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магнитно-резонансной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томографии и ангиографии при оказании плановой первичной медико-санитарной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помощи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Ожидание диагностических инструментальных (рентгенографические исследования, включая маммографию, функциональная диагностика, УЗИ) и лабораторных исследований.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Безотлагательно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помощь в экстренной форме. 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20 минут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Время </a:t>
                      </a:r>
                      <a:r>
                        <a:rPr kumimoji="0" lang="ru-RU" sz="14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доезда</a:t>
                      </a: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пациента бригад скорой медицинской помощи при оказании скорой медицинской помощи в экстренной форме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30 календарных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дней со дня выдачи направления на госпитализацию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более 14 календарных дней с момента гистологической верификации опухоли или с момента установления диагноза заболевания (состояния).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Ожидание плановой специализированной, за исключением высокотехнологичной, медицинской помощи в стационарных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условиях</a:t>
                      </a:r>
                    </a:p>
                    <a:p>
                      <a:endParaRPr lang="ru-RU" sz="14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пациентов с онкологическими заболеваниями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100" name="Picture 4" descr="clock, miscellaneous, time, watch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3469" y="395415"/>
            <a:ext cx="1072249" cy="107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568410"/>
            <a:ext cx="764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обращения граждан в случае затруднений при получении медицинской помощи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778" y="1136821"/>
            <a:ext cx="8711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Times New Roman" pitchFamily="18" charset="0"/>
              </a:rPr>
              <a:t>При возникновении вопросов, связанных с получением медицинской помощи по программе ОМС (при необходимости консультации, в случае нарушения прав пациентов при получении бесплатной медицинской помощи, отказа в оказании медицинской помощи и т.п.), каждый гражданин имеет право </a:t>
            </a:r>
            <a:r>
              <a:rPr lang="ru-RU" sz="1400" b="1" u="sng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Times New Roman" pitchFamily="18" charset="0"/>
              </a:rPr>
              <a:t>обратиться за защитой своих прав и законных интересов</a:t>
            </a:r>
            <a:r>
              <a:rPr lang="ru-RU" sz="1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Times New Roman" pitchFamily="18" charset="0"/>
              </a:rPr>
              <a:t>:</a:t>
            </a:r>
            <a:endParaRPr lang="ru-RU" sz="1400" b="1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708" y="2124991"/>
            <a:ext cx="75623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К руководству медицинской организации</a:t>
            </a:r>
            <a:r>
              <a:rPr lang="ru-RU" sz="1400" dirty="0" smtClean="0">
                <a:latin typeface="+mn-lt"/>
                <a:cs typeface="Times New Roman" pitchFamily="18" charset="0"/>
              </a:rPr>
              <a:t>, в которой были нарушены права пациента </a:t>
            </a:r>
            <a:endParaRPr lang="ru-RU" sz="1400" dirty="0" smtClean="0">
              <a:latin typeface="+mn-lt"/>
            </a:endParaRPr>
          </a:p>
          <a:p>
            <a:pPr lvl="0" algn="just"/>
            <a:r>
              <a:rPr lang="ru-RU" sz="1400" i="1" dirty="0" smtClean="0">
                <a:latin typeface="+mn-lt"/>
                <a:cs typeface="Times New Roman" pitchFamily="18" charset="0"/>
              </a:rPr>
              <a:t>Большинство спорных ситуаций можно решить на уровне медицинского учреждения, обратившись к главному врачу, заместителю главного врача, заведующему отделения.</a:t>
            </a:r>
          </a:p>
          <a:p>
            <a:pPr lvl="0" algn="just"/>
            <a:endParaRPr lang="ru-RU" sz="1400" i="1" dirty="0" smtClean="0">
              <a:latin typeface="+mn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органы управления здравоохранением</a:t>
            </a:r>
            <a:r>
              <a:rPr lang="ru-RU" sz="1400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1400" i="1" dirty="0" smtClean="0">
                <a:latin typeface="+mn-lt"/>
                <a:cs typeface="Times New Roman" pitchFamily="18" charset="0"/>
              </a:rPr>
              <a:t>По вопросам, связанным с организацией медицинской помощи ( отсутствие талонов, очереди, график работы медицинских учреждений, и т.д.), следует обращаться в органы управления здравоохранением: городские управления здравоохранения, в случае их отсутствия – заместители глав муниципальных образований по социальным вопросам, или в Министерство здравоохранения Челябинской области.</a:t>
            </a:r>
          </a:p>
          <a:p>
            <a:pPr lvl="0" algn="just"/>
            <a:endParaRPr lang="ru-RU" sz="1400" i="1" dirty="0" smtClean="0">
              <a:latin typeface="+mn-lt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страховую медицинскую организацию</a:t>
            </a:r>
            <a:r>
              <a:rPr lang="ru-RU" sz="1400" dirty="0" smtClean="0">
                <a:latin typeface="+mn-lt"/>
                <a:cs typeface="Times New Roman" pitchFamily="18" charset="0"/>
              </a:rPr>
              <a:t>, в которой застрахован гражданин ( контакты компании, в том числе номер телефона «горячей» линии указаны в полисе ОМС)</a:t>
            </a:r>
          </a:p>
          <a:p>
            <a:pPr lvl="0" algn="just"/>
            <a:r>
              <a:rPr lang="ru-RU" sz="1400" i="1" dirty="0" smtClean="0">
                <a:latin typeface="+mn-lt"/>
                <a:cs typeface="Times New Roman" pitchFamily="18" charset="0"/>
              </a:rPr>
              <a:t>Страховая медицинская организация является главным защитником, «адвокатом» пациентов в сфере ОМС. Её основными функциями является защита прав застрахованных граждан и контроль качества оказанной пациентам медицинской помощи</a:t>
            </a:r>
          </a:p>
          <a:p>
            <a:pPr lvl="0" algn="just"/>
            <a:r>
              <a:rPr lang="ru-RU" sz="1400" i="1" dirty="0" smtClean="0">
                <a:latin typeface="+mn-lt"/>
                <a:cs typeface="Times New Roman" pitchFamily="18" charset="0"/>
              </a:rPr>
              <a:t> </a:t>
            </a:r>
            <a:endParaRPr lang="ru-RU" sz="1400" dirty="0" smtClean="0">
              <a:latin typeface="+mn-lt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ТФОМС Челябинской области</a:t>
            </a:r>
          </a:p>
          <a:p>
            <a:pPr lvl="0" algn="just">
              <a:buFont typeface="Wingdings" pitchFamily="2" charset="2"/>
              <a:buChar char="ü"/>
            </a:pPr>
            <a:endParaRPr lang="ru-RU" sz="1400" u="sng" dirty="0" smtClean="0">
              <a:latin typeface="+mn-lt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органы прокуратуры, следственные и судебные органы</a:t>
            </a:r>
            <a:endParaRPr lang="ru-RU" sz="1400" u="sng" dirty="0" smtClean="0">
              <a:solidFill>
                <a:srgbClr val="FF9999"/>
              </a:solidFill>
              <a:latin typeface="+mn-lt"/>
            </a:endParaRPr>
          </a:p>
          <a:p>
            <a:endParaRPr lang="ru-RU" dirty="0"/>
          </a:p>
        </p:txBody>
      </p:sp>
      <p:pic>
        <p:nvPicPr>
          <p:cNvPr id="4100" name="Picture 4" descr="complaint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7337" y="2361475"/>
            <a:ext cx="1219200" cy="1219201"/>
          </a:xfrm>
          <a:prstGeom prst="rect">
            <a:avLst/>
          </a:prstGeom>
          <a:noFill/>
        </p:spPr>
      </p:pic>
      <p:pic>
        <p:nvPicPr>
          <p:cNvPr id="4102" name="Picture 6" descr="complianc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0658" y="4906967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38274</TotalTime>
  <Words>1636</Words>
  <Application>Microsoft Office PowerPoint</Application>
  <PresentationFormat>Экран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Права и обязанности граждан  в сфере обязательного медицинского страхования, защита прав застрахованных лиц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697</cp:revision>
  <dcterms:created xsi:type="dcterms:W3CDTF">2007-10-29T08:56:51Z</dcterms:created>
  <dcterms:modified xsi:type="dcterms:W3CDTF">2018-01-17T11:18:51Z</dcterms:modified>
</cp:coreProperties>
</file>