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notesSlides/notesSlide6.xml" ContentType="application/vnd.openxmlformats-officedocument.presentationml.notesSlid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321" r:id="rId2"/>
    <p:sldId id="322" r:id="rId3"/>
    <p:sldId id="317" r:id="rId4"/>
    <p:sldId id="305" r:id="rId5"/>
    <p:sldId id="263" r:id="rId6"/>
    <p:sldId id="330" r:id="rId7"/>
    <p:sldId id="318" r:id="rId8"/>
    <p:sldId id="319" r:id="rId9"/>
    <p:sldId id="267" r:id="rId10"/>
    <p:sldId id="308" r:id="rId11"/>
    <p:sldId id="309" r:id="rId12"/>
    <p:sldId id="304" r:id="rId13"/>
    <p:sldId id="327" r:id="rId14"/>
    <p:sldId id="278" r:id="rId15"/>
    <p:sldId id="280" r:id="rId16"/>
    <p:sldId id="287" r:id="rId17"/>
    <p:sldId id="315" r:id="rId18"/>
    <p:sldId id="316" r:id="rId19"/>
    <p:sldId id="276" r:id="rId20"/>
    <p:sldId id="277" r:id="rId21"/>
    <p:sldId id="313" r:id="rId22"/>
    <p:sldId id="328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009900"/>
    <a:srgbClr val="CC9900"/>
    <a:srgbClr val="FF66CC"/>
    <a:srgbClr val="996633"/>
    <a:srgbClr val="99FF33"/>
    <a:srgbClr val="6699FF"/>
    <a:srgbClr val="FFFF00"/>
    <a:srgbClr val="6D6FC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2892" autoAdjust="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33ECE2-2BB0-4E4A-92F2-33C9DFC4728F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F632B5-917C-42D6-89F2-02D2EA4AA4FC}">
      <dgm:prSet phldrT="[Текст]" custT="1"/>
      <dgm:spPr/>
      <dgm:t>
        <a:bodyPr/>
        <a:lstStyle/>
        <a:p>
          <a:r>
            <a:rPr lang="ru-RU" sz="2400" b="1" dirty="0" smtClean="0">
              <a:latin typeface="Verdana" pitchFamily="34" charset="0"/>
            </a:rPr>
            <a:t>В соответствии со ст.2 ч.15 ФЗ-326 «Об обязательном медицинском страховании в РФ»:</a:t>
          </a:r>
          <a:endParaRPr lang="ru-RU" sz="2400" dirty="0">
            <a:latin typeface="Verdana" pitchFamily="34" charset="0"/>
          </a:endParaRPr>
        </a:p>
      </dgm:t>
    </dgm:pt>
    <dgm:pt modelId="{B209A166-6750-48A2-B578-DEAE05388FE7}" type="parTrans" cxnId="{AC725E6B-7CF0-42F1-9D42-6B006F9AB70B}">
      <dgm:prSet/>
      <dgm:spPr/>
      <dgm:t>
        <a:bodyPr/>
        <a:lstStyle/>
        <a:p>
          <a:endParaRPr lang="ru-RU"/>
        </a:p>
      </dgm:t>
    </dgm:pt>
    <dgm:pt modelId="{99DEC72C-CFDA-47A9-AEDD-9C3611146E0C}" type="sibTrans" cxnId="{AC725E6B-7CF0-42F1-9D42-6B006F9AB70B}">
      <dgm:prSet/>
      <dgm:spPr/>
      <dgm:t>
        <a:bodyPr/>
        <a:lstStyle/>
        <a:p>
          <a:endParaRPr lang="ru-RU"/>
        </a:p>
      </dgm:t>
    </dgm:pt>
    <dgm:pt modelId="{BC28F540-88C4-4D23-AD53-15D04954DB21}">
      <dgm:prSet phldrT="[Текст]" custT="1"/>
      <dgm:spPr/>
      <dgm:t>
        <a:bodyPr/>
        <a:lstStyle/>
        <a:p>
          <a:pPr algn="just"/>
          <a:r>
            <a:rPr lang="ru-RU" sz="2400" b="1" dirty="0" smtClean="0">
              <a:latin typeface="Calibri" pitchFamily="34" charset="0"/>
            </a:rPr>
            <a:t>Медицинские</a:t>
          </a:r>
          <a:r>
            <a:rPr lang="en-US" sz="2400" b="1" dirty="0" smtClean="0">
              <a:latin typeface="Calibri" pitchFamily="34" charset="0"/>
            </a:rPr>
            <a:t> </a:t>
          </a:r>
          <a:r>
            <a:rPr lang="ru-RU" sz="2400" b="1" dirty="0" smtClean="0">
              <a:latin typeface="Calibri" pitchFamily="34" charset="0"/>
            </a:rPr>
            <a:t>организации, направившие  в территориальный фонд до 01.09.2017 года уведомление об осуществлении деятельности в сфере обязательного медицинского страхования, включены в реестр медицинских организаций  на 2018 год.</a:t>
          </a:r>
          <a:endParaRPr lang="ru-RU" sz="2400" dirty="0">
            <a:latin typeface="Calibri" pitchFamily="34" charset="0"/>
          </a:endParaRPr>
        </a:p>
      </dgm:t>
    </dgm:pt>
    <dgm:pt modelId="{BFA84DF9-C302-43B8-A5DD-74339701F22C}" type="parTrans" cxnId="{E615111B-392D-49FA-856A-56DEF742D974}">
      <dgm:prSet/>
      <dgm:spPr/>
      <dgm:t>
        <a:bodyPr/>
        <a:lstStyle/>
        <a:p>
          <a:endParaRPr lang="ru-RU"/>
        </a:p>
      </dgm:t>
    </dgm:pt>
    <dgm:pt modelId="{42B4806F-8C81-4CBB-9D64-F0698C7B93DE}" type="sibTrans" cxnId="{E615111B-392D-49FA-856A-56DEF742D974}">
      <dgm:prSet/>
      <dgm:spPr/>
      <dgm:t>
        <a:bodyPr/>
        <a:lstStyle/>
        <a:p>
          <a:endParaRPr lang="ru-RU"/>
        </a:p>
      </dgm:t>
    </dgm:pt>
    <dgm:pt modelId="{F683C31C-C117-4B42-9322-6301AD77C404}">
      <dgm:prSet phldrT="[Текст]" custT="1"/>
      <dgm:spPr/>
      <dgm:t>
        <a:bodyPr/>
        <a:lstStyle/>
        <a:p>
          <a:pPr algn="just"/>
          <a:endParaRPr lang="ru-RU" sz="2000" dirty="0"/>
        </a:p>
      </dgm:t>
    </dgm:pt>
    <dgm:pt modelId="{E1F6A10D-C7FF-4124-A023-5CA6FEABDFA2}" type="parTrans" cxnId="{723AC984-0667-492D-8457-D15B2E7D180F}">
      <dgm:prSet/>
      <dgm:spPr/>
      <dgm:t>
        <a:bodyPr/>
        <a:lstStyle/>
        <a:p>
          <a:endParaRPr lang="ru-RU"/>
        </a:p>
      </dgm:t>
    </dgm:pt>
    <dgm:pt modelId="{A422FED7-85BA-4E90-826B-FE28A46EFEE1}" type="sibTrans" cxnId="{723AC984-0667-492D-8457-D15B2E7D180F}">
      <dgm:prSet/>
      <dgm:spPr/>
      <dgm:t>
        <a:bodyPr/>
        <a:lstStyle/>
        <a:p>
          <a:endParaRPr lang="ru-RU"/>
        </a:p>
      </dgm:t>
    </dgm:pt>
    <dgm:pt modelId="{EB8D614D-ECC9-4255-BD14-A9FC62B8132C}" type="pres">
      <dgm:prSet presAssocID="{9F33ECE2-2BB0-4E4A-92F2-33C9DFC4728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7FE497-3EC9-482C-8E42-0315BDDB0FFB}" type="pres">
      <dgm:prSet presAssocID="{3BF632B5-917C-42D6-89F2-02D2EA4AA4FC}" presName="composite" presStyleCnt="0"/>
      <dgm:spPr/>
    </dgm:pt>
    <dgm:pt modelId="{A0F4B6E4-D118-4B4F-A661-3BC2E49A1E90}" type="pres">
      <dgm:prSet presAssocID="{3BF632B5-917C-42D6-89F2-02D2EA4AA4FC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94EBA8-8D43-4B27-BF66-B7024F93A220}" type="pres">
      <dgm:prSet presAssocID="{3BF632B5-917C-42D6-89F2-02D2EA4AA4FC}" presName="desTx" presStyleLbl="alignAccFollowNode1" presStyleIdx="0" presStyleCnt="1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448D70-12CD-4D3A-9E32-F6F7FF7C4935}" type="presOf" srcId="{9F33ECE2-2BB0-4E4A-92F2-33C9DFC4728F}" destId="{EB8D614D-ECC9-4255-BD14-A9FC62B8132C}" srcOrd="0" destOrd="0" presId="urn:microsoft.com/office/officeart/2005/8/layout/hList1"/>
    <dgm:cxn modelId="{1C14B4FF-1F99-42A8-AC08-30AA8497DDB5}" type="presOf" srcId="{BC28F540-88C4-4D23-AD53-15D04954DB21}" destId="{7994EBA8-8D43-4B27-BF66-B7024F93A220}" srcOrd="0" destOrd="1" presId="urn:microsoft.com/office/officeart/2005/8/layout/hList1"/>
    <dgm:cxn modelId="{AC725E6B-7CF0-42F1-9D42-6B006F9AB70B}" srcId="{9F33ECE2-2BB0-4E4A-92F2-33C9DFC4728F}" destId="{3BF632B5-917C-42D6-89F2-02D2EA4AA4FC}" srcOrd="0" destOrd="0" parTransId="{B209A166-6750-48A2-B578-DEAE05388FE7}" sibTransId="{99DEC72C-CFDA-47A9-AEDD-9C3611146E0C}"/>
    <dgm:cxn modelId="{723AC984-0667-492D-8457-D15B2E7D180F}" srcId="{3BF632B5-917C-42D6-89F2-02D2EA4AA4FC}" destId="{F683C31C-C117-4B42-9322-6301AD77C404}" srcOrd="0" destOrd="0" parTransId="{E1F6A10D-C7FF-4124-A023-5CA6FEABDFA2}" sibTransId="{A422FED7-85BA-4E90-826B-FE28A46EFEE1}"/>
    <dgm:cxn modelId="{4117389F-805E-4873-B41A-DF76421842C7}" type="presOf" srcId="{3BF632B5-917C-42D6-89F2-02D2EA4AA4FC}" destId="{A0F4B6E4-D118-4B4F-A661-3BC2E49A1E90}" srcOrd="0" destOrd="0" presId="urn:microsoft.com/office/officeart/2005/8/layout/hList1"/>
    <dgm:cxn modelId="{E615111B-392D-49FA-856A-56DEF742D974}" srcId="{3BF632B5-917C-42D6-89F2-02D2EA4AA4FC}" destId="{BC28F540-88C4-4D23-AD53-15D04954DB21}" srcOrd="1" destOrd="0" parTransId="{BFA84DF9-C302-43B8-A5DD-74339701F22C}" sibTransId="{42B4806F-8C81-4CBB-9D64-F0698C7B93DE}"/>
    <dgm:cxn modelId="{BFE73495-1768-4DDF-AC0D-7C311125F8AB}" type="presOf" srcId="{F683C31C-C117-4B42-9322-6301AD77C404}" destId="{7994EBA8-8D43-4B27-BF66-B7024F93A220}" srcOrd="0" destOrd="0" presId="urn:microsoft.com/office/officeart/2005/8/layout/hList1"/>
    <dgm:cxn modelId="{8472D8A9-2900-4877-B018-DD3712B0C9D0}" type="presParOf" srcId="{EB8D614D-ECC9-4255-BD14-A9FC62B8132C}" destId="{1F7FE497-3EC9-482C-8E42-0315BDDB0FFB}" srcOrd="0" destOrd="0" presId="urn:microsoft.com/office/officeart/2005/8/layout/hList1"/>
    <dgm:cxn modelId="{96875C49-84BE-4622-86F1-E2930A06BAF7}" type="presParOf" srcId="{1F7FE497-3EC9-482C-8E42-0315BDDB0FFB}" destId="{A0F4B6E4-D118-4B4F-A661-3BC2E49A1E90}" srcOrd="0" destOrd="0" presId="urn:microsoft.com/office/officeart/2005/8/layout/hList1"/>
    <dgm:cxn modelId="{A4F56586-C0C8-429C-8FCB-AFC2637588AF}" type="presParOf" srcId="{1F7FE497-3EC9-482C-8E42-0315BDDB0FFB}" destId="{7994EBA8-8D43-4B27-BF66-B7024F93A22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</a:rPr>
            <a:t>В соответствии с Приказом ФФОМС от 16.04.2012 г. № 73 «Об утверждении положений о контроле за деятельностью СМО и МО в сфере ОМС территориальными фондами ОМС»: </a:t>
          </a:r>
          <a:endParaRPr lang="ru-RU" sz="20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marL="0" indent="0"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Контроль за использованием средств ОМС медицинскими организациями осуществляется ТФОМС в соответствии с Положением о контроле за использованием средств ОМС медицинскими организациями, утвержденным Приказом Федерального фонда обязательного медицинского страхования № 73. </a:t>
          </a:r>
          <a:endParaRPr lang="ru-RU" sz="2000" dirty="0">
            <a:latin typeface="Calibri" pitchFamily="34" charset="0"/>
          </a:endParaRPr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E6CCE618-583A-4943-9127-DA8A50EA1F5F}">
      <dgm:prSet custT="1"/>
      <dgm:spPr/>
      <dgm:t>
        <a:bodyPr/>
        <a:lstStyle/>
        <a:p>
          <a:pPr marL="0" indent="0"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Использование средств ОМС, полученных МО за оказанную медицинскую помощь, осуществляется  в соответствии со структурой тарифа, установленной ч.7 ст.35 ФЗ-326, Территориальной программой государственных гарантий и Тарифным соглашением. </a:t>
          </a:r>
          <a:r>
            <a:rPr lang="ru-RU" sz="2000" b="1" u="sng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Использование средств ОМС не по назначению расценивается как нецелевое.</a:t>
          </a:r>
          <a:endParaRPr lang="ru-RU" sz="2000" dirty="0">
            <a:latin typeface="Calibri" pitchFamily="34" charset="0"/>
          </a:endParaRPr>
        </a:p>
      </dgm:t>
    </dgm:pt>
    <dgm:pt modelId="{796330EB-24C3-4FD0-B791-31EA950E6C10}" type="parTrans" cxnId="{76629A67-D94A-40B8-83FB-C955B53593D4}">
      <dgm:prSet/>
      <dgm:spPr/>
      <dgm:t>
        <a:bodyPr/>
        <a:lstStyle/>
        <a:p>
          <a:endParaRPr lang="ru-RU"/>
        </a:p>
      </dgm:t>
    </dgm:pt>
    <dgm:pt modelId="{C977CD88-CE8D-4BA3-9F00-97BC9226DC58}" type="sibTrans" cxnId="{76629A67-D94A-40B8-83FB-C955B53593D4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AA7908-2040-44BC-B3EE-4980A1D8F736}" type="presOf" srcId="{EBFF8950-55C7-46C6-8A40-A51BC7B3502D}" destId="{A422C9A1-F116-42FC-9AF6-359A79081873}" srcOrd="0" destOrd="0" presId="urn:microsoft.com/office/officeart/2005/8/layout/hList1"/>
    <dgm:cxn modelId="{835F6026-395B-4CA9-B49C-E9FF235B9875}" type="presOf" srcId="{CEDBAFD0-F350-41A1-B1DE-F49B8F4208D0}" destId="{DEB2E235-4720-4A18-B807-CD55DC233A3F}" srcOrd="0" destOrd="0" presId="urn:microsoft.com/office/officeart/2005/8/layout/hList1"/>
    <dgm:cxn modelId="{D26BF0F4-2C78-45DC-A2EE-8CA2256B1DDC}" type="presOf" srcId="{282612CF-CDB0-412D-A3AB-653233AC0A6F}" destId="{59A8F4B8-DF6C-4763-A404-DEABECB3477A}" srcOrd="0" destOrd="0" presId="urn:microsoft.com/office/officeart/2005/8/layout/hList1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76629A67-D94A-40B8-83FB-C955B53593D4}" srcId="{282612CF-CDB0-412D-A3AB-653233AC0A6F}" destId="{E6CCE618-583A-4943-9127-DA8A50EA1F5F}" srcOrd="1" destOrd="0" parTransId="{796330EB-24C3-4FD0-B791-31EA950E6C10}" sibTransId="{C977CD88-CE8D-4BA3-9F00-97BC9226DC58}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EB98D599-CD06-4994-8571-DEEE3899B7F7}" type="presOf" srcId="{E6CCE618-583A-4943-9127-DA8A50EA1F5F}" destId="{DEB2E235-4720-4A18-B807-CD55DC233A3F}" srcOrd="0" destOrd="1" presId="urn:microsoft.com/office/officeart/2005/8/layout/hList1"/>
    <dgm:cxn modelId="{34B34D28-F930-46A0-A855-B67B466EB528}" type="presParOf" srcId="{A422C9A1-F116-42FC-9AF6-359A79081873}" destId="{C86D4601-9CE6-48A9-8780-616031DE4955}" srcOrd="0" destOrd="0" presId="urn:microsoft.com/office/officeart/2005/8/layout/hList1"/>
    <dgm:cxn modelId="{5E34D307-CBF8-48AD-B806-207181A04423}" type="presParOf" srcId="{C86D4601-9CE6-48A9-8780-616031DE4955}" destId="{59A8F4B8-DF6C-4763-A404-DEABECB3477A}" srcOrd="0" destOrd="0" presId="urn:microsoft.com/office/officeart/2005/8/layout/hList1"/>
    <dgm:cxn modelId="{091F98FE-E579-480B-9F57-37D57C49F26D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0FB9AFB-E95C-436F-844A-C9C70FB7B4A1}" type="doc">
      <dgm:prSet loTypeId="urn:microsoft.com/office/officeart/2005/8/layout/v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02C511-B9DD-4480-9985-F5C755901F3E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ФЗ - 326 «Об обязательном медицинском страховании в </a:t>
          </a:r>
        </a:p>
        <a:p>
          <a:pPr rtl="0"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РФ» ч. 9 ст. 39 </a:t>
          </a:r>
          <a:endParaRPr lang="ru-RU" sz="1800" dirty="0">
            <a:latin typeface="Calibri" pitchFamily="34" charset="0"/>
          </a:endParaRPr>
        </a:p>
      </dgm:t>
    </dgm:pt>
    <dgm:pt modelId="{DEE89430-ECB5-45FC-8D3A-FD3F336C7D97}" type="parTrans" cxnId="{1A68C901-6A27-4F4C-B46D-E172505B066F}">
      <dgm:prSet/>
      <dgm:spPr/>
      <dgm:t>
        <a:bodyPr/>
        <a:lstStyle/>
        <a:p>
          <a:endParaRPr lang="ru-RU"/>
        </a:p>
      </dgm:t>
    </dgm:pt>
    <dgm:pt modelId="{B3694110-E503-4E7A-96DD-D49A9210FD51}" type="sibTrans" cxnId="{1A68C901-6A27-4F4C-B46D-E172505B066F}">
      <dgm:prSet/>
      <dgm:spPr/>
      <dgm:t>
        <a:bodyPr/>
        <a:lstStyle/>
        <a:p>
          <a:endParaRPr lang="ru-RU"/>
        </a:p>
      </dgm:t>
    </dgm:pt>
    <dgm:pt modelId="{12F88D18-1CB1-4D98-86C5-EFD17BDE8F71}">
      <dgm:prSet phldrT="[Текст]" custT="1"/>
      <dgm:spPr/>
      <dgm:t>
        <a:bodyPr/>
        <a:lstStyle/>
        <a:p>
          <a:r>
            <a:rPr lang="ru-RU" sz="1300" b="1" dirty="0" smtClean="0">
              <a:latin typeface="Calibri" pitchFamily="34" charset="0"/>
              <a:cs typeface="Times New Roman" pitchFamily="18" charset="0"/>
            </a:rPr>
            <a:t>МО уплачивает в бюджет ТФОМС штраф в размере 10 % от суммы нецелевого использования средств и пени в размере 1/300  ставки рефинансирования ЦБ РФ, действующей на день предъявления санкций, от суммы нецелевого использования указанных средств за каждый день просрочки. Средства, использованные не по целевому назначению, МО возвращает в бюджет ТФОМС в течение 10 рабочих дней со дня предъявления ТФОМС соответствующего требования;</a:t>
          </a:r>
          <a:endParaRPr lang="ru-RU" sz="1300" dirty="0">
            <a:latin typeface="Calibri" pitchFamily="34" charset="0"/>
          </a:endParaRPr>
        </a:p>
      </dgm:t>
    </dgm:pt>
    <dgm:pt modelId="{409DBDD4-082D-4C60-BC7B-0EEB39E9C56B}" type="parTrans" cxnId="{0C53A24E-64F5-465D-93D2-22251F1AA315}">
      <dgm:prSet/>
      <dgm:spPr/>
      <dgm:t>
        <a:bodyPr/>
        <a:lstStyle/>
        <a:p>
          <a:endParaRPr lang="ru-RU"/>
        </a:p>
      </dgm:t>
    </dgm:pt>
    <dgm:pt modelId="{AE1217BB-718E-40BE-AEE7-BF26EA816DA7}" type="sibTrans" cxnId="{0C53A24E-64F5-465D-93D2-22251F1AA315}">
      <dgm:prSet/>
      <dgm:spPr/>
      <dgm:t>
        <a:bodyPr/>
        <a:lstStyle/>
        <a:p>
          <a:endParaRPr lang="ru-RU"/>
        </a:p>
      </dgm:t>
    </dgm:pt>
    <dgm:pt modelId="{BD13384B-DFDF-48D7-99DA-0CA5390CD84D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Кодекс РФ об административных правонарушениях</a:t>
          </a:r>
        </a:p>
        <a:p>
          <a:pPr rtl="0"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ст. 15.14 </a:t>
          </a:r>
          <a:endParaRPr lang="ru-RU" sz="1800" dirty="0">
            <a:latin typeface="Calibri" pitchFamily="34" charset="0"/>
          </a:endParaRPr>
        </a:p>
      </dgm:t>
    </dgm:pt>
    <dgm:pt modelId="{AEA5359D-F79D-4CD5-ABF7-83F4320CCDCB}" type="parTrans" cxnId="{B28ECE6B-7AE3-4C25-B05A-386F9B117659}">
      <dgm:prSet/>
      <dgm:spPr/>
      <dgm:t>
        <a:bodyPr/>
        <a:lstStyle/>
        <a:p>
          <a:endParaRPr lang="ru-RU"/>
        </a:p>
      </dgm:t>
    </dgm:pt>
    <dgm:pt modelId="{03DEE6C9-4236-4091-9849-91787226F6FD}" type="sibTrans" cxnId="{B28ECE6B-7AE3-4C25-B05A-386F9B117659}">
      <dgm:prSet/>
      <dgm:spPr/>
      <dgm:t>
        <a:bodyPr/>
        <a:lstStyle/>
        <a:p>
          <a:endParaRPr lang="ru-RU"/>
        </a:p>
      </dgm:t>
    </dgm:pt>
    <dgm:pt modelId="{4AA11C43-D685-4E7A-81EE-E0216D6E693F}">
      <dgm:prSet phldrT="[Текст]" custT="1"/>
      <dgm:spPr/>
      <dgm:t>
        <a:bodyPr/>
        <a:lstStyle/>
        <a:p>
          <a:r>
            <a:rPr lang="ru-RU" sz="1400" b="1" dirty="0" smtClean="0">
              <a:latin typeface="Calibri" pitchFamily="34" charset="0"/>
            </a:rPr>
            <a:t>привлечение к уголовной ответственности.</a:t>
          </a:r>
          <a:endParaRPr lang="ru-RU" sz="1400" dirty="0">
            <a:latin typeface="Calibri" pitchFamily="34" charset="0"/>
          </a:endParaRPr>
        </a:p>
      </dgm:t>
    </dgm:pt>
    <dgm:pt modelId="{60013B67-5A96-4CE2-A137-79CAF3A08F15}" type="parTrans" cxnId="{41E9712E-BA40-44E2-A284-A1C8B2CC930D}">
      <dgm:prSet/>
      <dgm:spPr/>
      <dgm:t>
        <a:bodyPr/>
        <a:lstStyle/>
        <a:p>
          <a:endParaRPr lang="ru-RU"/>
        </a:p>
      </dgm:t>
    </dgm:pt>
    <dgm:pt modelId="{450F6069-765B-4177-8223-5D09DC4ADE5A}" type="sibTrans" cxnId="{41E9712E-BA40-44E2-A284-A1C8B2CC930D}">
      <dgm:prSet/>
      <dgm:spPr/>
      <dgm:t>
        <a:bodyPr/>
        <a:lstStyle/>
        <a:p>
          <a:endParaRPr lang="ru-RU"/>
        </a:p>
      </dgm:t>
    </dgm:pt>
    <dgm:pt modelId="{16450182-4297-491B-84B2-86543B9C6AEB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Уголовный кодекс  РФ</a:t>
          </a:r>
          <a:endParaRPr lang="ru-RU" sz="1800" dirty="0" smtClean="0">
            <a:latin typeface="Calibri" pitchFamily="34" charset="0"/>
          </a:endParaRPr>
        </a:p>
        <a:p>
          <a:pPr rtl="0"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ст. 285.2. </a:t>
          </a:r>
          <a:endParaRPr lang="ru-RU" sz="1800" dirty="0">
            <a:latin typeface="Calibri" pitchFamily="34" charset="0"/>
          </a:endParaRPr>
        </a:p>
      </dgm:t>
    </dgm:pt>
    <dgm:pt modelId="{197DAD51-88DE-485A-A137-3AFEB9A33AC0}" type="parTrans" cxnId="{CBD8BF7B-4626-4162-A728-6A3C39CC5494}">
      <dgm:prSet/>
      <dgm:spPr/>
      <dgm:t>
        <a:bodyPr/>
        <a:lstStyle/>
        <a:p>
          <a:endParaRPr lang="ru-RU"/>
        </a:p>
      </dgm:t>
    </dgm:pt>
    <dgm:pt modelId="{52654F59-6184-4953-A2A7-CD7E8666817D}" type="sibTrans" cxnId="{CBD8BF7B-4626-4162-A728-6A3C39CC5494}">
      <dgm:prSet/>
      <dgm:spPr/>
      <dgm:t>
        <a:bodyPr/>
        <a:lstStyle/>
        <a:p>
          <a:endParaRPr lang="ru-RU"/>
        </a:p>
      </dgm:t>
    </dgm:pt>
    <dgm:pt modelId="{44250663-BDD7-4489-A7FB-C49557826A74}">
      <dgm:prSet phldrT="[Текст]" custT="1"/>
      <dgm:spPr/>
      <dgm:t>
        <a:bodyPr/>
        <a:lstStyle/>
        <a:p>
          <a:r>
            <a:rPr lang="ru-RU" sz="1400" b="1" dirty="0" smtClean="0">
              <a:latin typeface="Calibri" pitchFamily="34" charset="0"/>
            </a:rPr>
            <a:t>влечет наложение административного штрафа; </a:t>
          </a:r>
          <a:endParaRPr lang="ru-RU" sz="1400" dirty="0">
            <a:latin typeface="Calibri" pitchFamily="34" charset="0"/>
          </a:endParaRPr>
        </a:p>
      </dgm:t>
    </dgm:pt>
    <dgm:pt modelId="{547A9CFB-A0DC-42D7-81DE-9DCDFF6ED996}" type="parTrans" cxnId="{49A9B9E9-2283-469B-9A34-64DDEB14F0B0}">
      <dgm:prSet/>
      <dgm:spPr/>
      <dgm:t>
        <a:bodyPr/>
        <a:lstStyle/>
        <a:p>
          <a:endParaRPr lang="ru-RU"/>
        </a:p>
      </dgm:t>
    </dgm:pt>
    <dgm:pt modelId="{23A478E1-6E0B-4654-823B-12D25B96A027}" type="sibTrans" cxnId="{49A9B9E9-2283-469B-9A34-64DDEB14F0B0}">
      <dgm:prSet/>
      <dgm:spPr/>
      <dgm:t>
        <a:bodyPr/>
        <a:lstStyle/>
        <a:p>
          <a:endParaRPr lang="ru-RU"/>
        </a:p>
      </dgm:t>
    </dgm:pt>
    <dgm:pt modelId="{E2AA0595-8723-4446-9A93-58623679419F}" type="pres">
      <dgm:prSet presAssocID="{90FB9AFB-E95C-436F-844A-C9C70FB7B4A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72C6C94-C2DF-4658-AAAE-207364598F75}" type="pres">
      <dgm:prSet presAssocID="{8B02C511-B9DD-4480-9985-F5C755901F3E}" presName="linNode" presStyleCnt="0"/>
      <dgm:spPr/>
    </dgm:pt>
    <dgm:pt modelId="{6CFF7133-8C2A-4218-BF28-53C78A53A9AE}" type="pres">
      <dgm:prSet presAssocID="{8B02C511-B9DD-4480-9985-F5C755901F3E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68676-1524-45C5-9D3F-906A90A6D7B7}" type="pres">
      <dgm:prSet presAssocID="{8B02C511-B9DD-4480-9985-F5C755901F3E}" presName="childShp" presStyleLbl="bgAccFollowNode1" presStyleIdx="0" presStyleCnt="3" custScaleY="1614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0FEC1A-9CB8-44AE-A985-7964CAD6ADE1}" type="pres">
      <dgm:prSet presAssocID="{B3694110-E503-4E7A-96DD-D49A9210FD51}" presName="spacing" presStyleCnt="0"/>
      <dgm:spPr/>
    </dgm:pt>
    <dgm:pt modelId="{C4010076-EA16-42A2-AB76-BA1A373285F6}" type="pres">
      <dgm:prSet presAssocID="{BD13384B-DFDF-48D7-99DA-0CA5390CD84D}" presName="linNode" presStyleCnt="0"/>
      <dgm:spPr/>
    </dgm:pt>
    <dgm:pt modelId="{06910011-D51F-4733-A1CA-01BC7327B0E1}" type="pres">
      <dgm:prSet presAssocID="{BD13384B-DFDF-48D7-99DA-0CA5390CD84D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B9ACF3-5086-4500-9EC8-620A0BE88E43}" type="pres">
      <dgm:prSet presAssocID="{BD13384B-DFDF-48D7-99DA-0CA5390CD84D}" presName="childShp" presStyleLbl="bgAccFollowNode1" presStyleIdx="1" presStyleCnt="3" custScaleY="315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69675F-E54F-4CD4-B915-860582388FBB}" type="pres">
      <dgm:prSet presAssocID="{03DEE6C9-4236-4091-9849-91787226F6FD}" presName="spacing" presStyleCnt="0"/>
      <dgm:spPr/>
    </dgm:pt>
    <dgm:pt modelId="{297EB2DD-481F-4AD1-99DE-BFF9A9D9AB0F}" type="pres">
      <dgm:prSet presAssocID="{16450182-4297-491B-84B2-86543B9C6AEB}" presName="linNode" presStyleCnt="0"/>
      <dgm:spPr/>
    </dgm:pt>
    <dgm:pt modelId="{EA2C54C6-CC4A-42C5-8573-57ED1DC6CA76}" type="pres">
      <dgm:prSet presAssocID="{16450182-4297-491B-84B2-86543B9C6AEB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190214-819B-47E2-82A7-5E17C9AD6E01}" type="pres">
      <dgm:prSet presAssocID="{16450182-4297-491B-84B2-86543B9C6AEB}" presName="childShp" presStyleLbl="bgAccFollowNode1" presStyleIdx="2" presStyleCnt="3" custScaleY="26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B78395-C6EA-48C3-AB9E-5286E12D9F64}" type="presOf" srcId="{44250663-BDD7-4489-A7FB-C49557826A74}" destId="{BBB9ACF3-5086-4500-9EC8-620A0BE88E43}" srcOrd="0" destOrd="0" presId="urn:microsoft.com/office/officeart/2005/8/layout/vList6"/>
    <dgm:cxn modelId="{B28ECE6B-7AE3-4C25-B05A-386F9B117659}" srcId="{90FB9AFB-E95C-436F-844A-C9C70FB7B4A1}" destId="{BD13384B-DFDF-48D7-99DA-0CA5390CD84D}" srcOrd="1" destOrd="0" parTransId="{AEA5359D-F79D-4CD5-ABF7-83F4320CCDCB}" sibTransId="{03DEE6C9-4236-4091-9849-91787226F6FD}"/>
    <dgm:cxn modelId="{0DF1CA03-2958-403F-9F3C-5B846719EC1F}" type="presOf" srcId="{BD13384B-DFDF-48D7-99DA-0CA5390CD84D}" destId="{06910011-D51F-4733-A1CA-01BC7327B0E1}" srcOrd="0" destOrd="0" presId="urn:microsoft.com/office/officeart/2005/8/layout/vList6"/>
    <dgm:cxn modelId="{0C53A24E-64F5-465D-93D2-22251F1AA315}" srcId="{8B02C511-B9DD-4480-9985-F5C755901F3E}" destId="{12F88D18-1CB1-4D98-86C5-EFD17BDE8F71}" srcOrd="0" destOrd="0" parTransId="{409DBDD4-082D-4C60-BC7B-0EEB39E9C56B}" sibTransId="{AE1217BB-718E-40BE-AEE7-BF26EA816DA7}"/>
    <dgm:cxn modelId="{49A9B9E9-2283-469B-9A34-64DDEB14F0B0}" srcId="{BD13384B-DFDF-48D7-99DA-0CA5390CD84D}" destId="{44250663-BDD7-4489-A7FB-C49557826A74}" srcOrd="0" destOrd="0" parTransId="{547A9CFB-A0DC-42D7-81DE-9DCDFF6ED996}" sibTransId="{23A478E1-6E0B-4654-823B-12D25B96A027}"/>
    <dgm:cxn modelId="{CBD8BF7B-4626-4162-A728-6A3C39CC5494}" srcId="{90FB9AFB-E95C-436F-844A-C9C70FB7B4A1}" destId="{16450182-4297-491B-84B2-86543B9C6AEB}" srcOrd="2" destOrd="0" parTransId="{197DAD51-88DE-485A-A137-3AFEB9A33AC0}" sibTransId="{52654F59-6184-4953-A2A7-CD7E8666817D}"/>
    <dgm:cxn modelId="{44098593-7658-4415-9BF7-F2B107CE86F1}" type="presOf" srcId="{90FB9AFB-E95C-436F-844A-C9C70FB7B4A1}" destId="{E2AA0595-8723-4446-9A93-58623679419F}" srcOrd="0" destOrd="0" presId="urn:microsoft.com/office/officeart/2005/8/layout/vList6"/>
    <dgm:cxn modelId="{36E522C9-6FD6-4799-91FE-EC51B30FF8DE}" type="presOf" srcId="{12F88D18-1CB1-4D98-86C5-EFD17BDE8F71}" destId="{F2268676-1524-45C5-9D3F-906A90A6D7B7}" srcOrd="0" destOrd="0" presId="urn:microsoft.com/office/officeart/2005/8/layout/vList6"/>
    <dgm:cxn modelId="{41E9712E-BA40-44E2-A284-A1C8B2CC930D}" srcId="{16450182-4297-491B-84B2-86543B9C6AEB}" destId="{4AA11C43-D685-4E7A-81EE-E0216D6E693F}" srcOrd="0" destOrd="0" parTransId="{60013B67-5A96-4CE2-A137-79CAF3A08F15}" sibTransId="{450F6069-765B-4177-8223-5D09DC4ADE5A}"/>
    <dgm:cxn modelId="{2AEF20BD-4318-4B12-8B96-C0E996A2CB80}" type="presOf" srcId="{4AA11C43-D685-4E7A-81EE-E0216D6E693F}" destId="{15190214-819B-47E2-82A7-5E17C9AD6E01}" srcOrd="0" destOrd="0" presId="urn:microsoft.com/office/officeart/2005/8/layout/vList6"/>
    <dgm:cxn modelId="{49E9DCB1-6926-45FA-8D10-58D2B960CB09}" type="presOf" srcId="{8B02C511-B9DD-4480-9985-F5C755901F3E}" destId="{6CFF7133-8C2A-4218-BF28-53C78A53A9AE}" srcOrd="0" destOrd="0" presId="urn:microsoft.com/office/officeart/2005/8/layout/vList6"/>
    <dgm:cxn modelId="{1A68C901-6A27-4F4C-B46D-E172505B066F}" srcId="{90FB9AFB-E95C-436F-844A-C9C70FB7B4A1}" destId="{8B02C511-B9DD-4480-9985-F5C755901F3E}" srcOrd="0" destOrd="0" parTransId="{DEE89430-ECB5-45FC-8D3A-FD3F336C7D97}" sibTransId="{B3694110-E503-4E7A-96DD-D49A9210FD51}"/>
    <dgm:cxn modelId="{49B0008F-611E-4167-B58F-3080413A2AE5}" type="presOf" srcId="{16450182-4297-491B-84B2-86543B9C6AEB}" destId="{EA2C54C6-CC4A-42C5-8573-57ED1DC6CA76}" srcOrd="0" destOrd="0" presId="urn:microsoft.com/office/officeart/2005/8/layout/vList6"/>
    <dgm:cxn modelId="{6311DD37-5918-4D73-85C3-DD3D666BD76C}" type="presParOf" srcId="{E2AA0595-8723-4446-9A93-58623679419F}" destId="{972C6C94-C2DF-4658-AAAE-207364598F75}" srcOrd="0" destOrd="0" presId="urn:microsoft.com/office/officeart/2005/8/layout/vList6"/>
    <dgm:cxn modelId="{C33FE358-EE94-4A94-936A-E06E02C2E370}" type="presParOf" srcId="{972C6C94-C2DF-4658-AAAE-207364598F75}" destId="{6CFF7133-8C2A-4218-BF28-53C78A53A9AE}" srcOrd="0" destOrd="0" presId="urn:microsoft.com/office/officeart/2005/8/layout/vList6"/>
    <dgm:cxn modelId="{F9F96F61-6EE1-430C-B2A3-36745B5A3105}" type="presParOf" srcId="{972C6C94-C2DF-4658-AAAE-207364598F75}" destId="{F2268676-1524-45C5-9D3F-906A90A6D7B7}" srcOrd="1" destOrd="0" presId="urn:microsoft.com/office/officeart/2005/8/layout/vList6"/>
    <dgm:cxn modelId="{0CD5AAC9-9140-41BD-9881-A2C9AB823263}" type="presParOf" srcId="{E2AA0595-8723-4446-9A93-58623679419F}" destId="{D60FEC1A-9CB8-44AE-A985-7964CAD6ADE1}" srcOrd="1" destOrd="0" presId="urn:microsoft.com/office/officeart/2005/8/layout/vList6"/>
    <dgm:cxn modelId="{9BA4FE4E-9A2F-483D-84B0-8A39B25D73C7}" type="presParOf" srcId="{E2AA0595-8723-4446-9A93-58623679419F}" destId="{C4010076-EA16-42A2-AB76-BA1A373285F6}" srcOrd="2" destOrd="0" presId="urn:microsoft.com/office/officeart/2005/8/layout/vList6"/>
    <dgm:cxn modelId="{6D73A648-004B-4A19-B775-A612433F14B6}" type="presParOf" srcId="{C4010076-EA16-42A2-AB76-BA1A373285F6}" destId="{06910011-D51F-4733-A1CA-01BC7327B0E1}" srcOrd="0" destOrd="0" presId="urn:microsoft.com/office/officeart/2005/8/layout/vList6"/>
    <dgm:cxn modelId="{EE6F5087-ABBC-4F1B-AE46-2E400D190CBF}" type="presParOf" srcId="{C4010076-EA16-42A2-AB76-BA1A373285F6}" destId="{BBB9ACF3-5086-4500-9EC8-620A0BE88E43}" srcOrd="1" destOrd="0" presId="urn:microsoft.com/office/officeart/2005/8/layout/vList6"/>
    <dgm:cxn modelId="{2157A438-6A8F-474F-A7DC-530215D4115D}" type="presParOf" srcId="{E2AA0595-8723-4446-9A93-58623679419F}" destId="{1F69675F-E54F-4CD4-B915-860582388FBB}" srcOrd="3" destOrd="0" presId="urn:microsoft.com/office/officeart/2005/8/layout/vList6"/>
    <dgm:cxn modelId="{2172302F-4D5E-4AC6-A3C5-8B3DFEF5E9FA}" type="presParOf" srcId="{E2AA0595-8723-4446-9A93-58623679419F}" destId="{297EB2DD-481F-4AD1-99DE-BFF9A9D9AB0F}" srcOrd="4" destOrd="0" presId="urn:microsoft.com/office/officeart/2005/8/layout/vList6"/>
    <dgm:cxn modelId="{38E3E076-08B2-419D-A9B9-E94B84488D76}" type="presParOf" srcId="{297EB2DD-481F-4AD1-99DE-BFF9A9D9AB0F}" destId="{EA2C54C6-CC4A-42C5-8573-57ED1DC6CA76}" srcOrd="0" destOrd="0" presId="urn:microsoft.com/office/officeart/2005/8/layout/vList6"/>
    <dgm:cxn modelId="{2A3615EB-34AC-4582-AFC3-276BF7E0FBDF}" type="presParOf" srcId="{297EB2DD-481F-4AD1-99DE-BFF9A9D9AB0F}" destId="{15190214-819B-47E2-82A7-5E17C9AD6E0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l"/>
          <a:r>
            <a:rPr lang="ru-RU" sz="2000" b="1" dirty="0" smtClean="0">
              <a:latin typeface="Verdana" pitchFamily="34" charset="0"/>
            </a:rPr>
            <a:t>1. ФЗ-326 «Об обязательном медицинском страховании в РФ»;</a:t>
          </a:r>
          <a:br>
            <a:rPr lang="ru-RU" sz="2000" b="1" dirty="0" smtClean="0">
              <a:latin typeface="Verdana" pitchFamily="34" charset="0"/>
            </a:rPr>
          </a:br>
          <a:r>
            <a:rPr lang="ru-RU" sz="2000" b="1" dirty="0" smtClean="0">
              <a:latin typeface="Verdana" pitchFamily="34" charset="0"/>
            </a:rPr>
            <a:t/>
          </a:r>
          <a:br>
            <a:rPr lang="ru-RU" sz="2000" b="1" dirty="0" smtClean="0">
              <a:latin typeface="Verdana" pitchFamily="34" charset="0"/>
            </a:rPr>
          </a:br>
          <a:r>
            <a:rPr lang="ru-RU" sz="2000" b="1" dirty="0" smtClean="0">
              <a:latin typeface="Verdana" pitchFamily="34" charset="0"/>
            </a:rPr>
            <a:t>2. Приказ МЗ РФ от 24.12. 2012 г. № 1355н «Об утверждении формы типового договора на оказание и оплату медицинской помощи по обязательному медицинскому страхованию»:</a:t>
          </a:r>
          <a:endParaRPr lang="ru-RU" sz="2000" dirty="0"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/>
      <dgm:spPr/>
      <dgm:t>
        <a:bodyPr/>
        <a:lstStyle/>
        <a:p>
          <a:r>
            <a:rPr lang="ru-RU" b="1" dirty="0" smtClean="0">
              <a:latin typeface="Calibri" pitchFamily="34" charset="0"/>
            </a:rPr>
            <a:t>Медицинские  организации, осуществляющие деятельность в сфере ОМС,   заключают   договоры  со   всеми  СМО, осуществляющими деятельность в сфере ОМС Челябинской области.</a:t>
          </a:r>
          <a:endParaRPr lang="ru-RU" dirty="0"/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65E64F17-7886-45B7-87FB-FEDF0FBA09AF}" type="presOf" srcId="{282612CF-CDB0-412D-A3AB-653233AC0A6F}" destId="{59A8F4B8-DF6C-4763-A404-DEABECB3477A}" srcOrd="0" destOrd="0" presId="urn:microsoft.com/office/officeart/2005/8/layout/hList1"/>
    <dgm:cxn modelId="{805A17CF-B85D-4478-B9DB-864E736AE306}" type="presOf" srcId="{EBFF8950-55C7-46C6-8A40-A51BC7B3502D}" destId="{A422C9A1-F116-42FC-9AF6-359A79081873}" srcOrd="0" destOrd="0" presId="urn:microsoft.com/office/officeart/2005/8/layout/hList1"/>
    <dgm:cxn modelId="{46E08060-264A-4D12-8E5A-E0FC30ED0A80}" type="presOf" srcId="{CEDBAFD0-F350-41A1-B1DE-F49B8F4208D0}" destId="{DEB2E235-4720-4A18-B807-CD55DC233A3F}" srcOrd="0" destOrd="0" presId="urn:microsoft.com/office/officeart/2005/8/layout/hList1"/>
    <dgm:cxn modelId="{71A262DF-1E9C-4EB9-8BC8-7A147DA78C4A}" type="presParOf" srcId="{A422C9A1-F116-42FC-9AF6-359A79081873}" destId="{C86D4601-9CE6-48A9-8780-616031DE4955}" srcOrd="0" destOrd="0" presId="urn:microsoft.com/office/officeart/2005/8/layout/hList1"/>
    <dgm:cxn modelId="{2A432D69-2B83-47F8-A245-15DA9BFE68F2}" type="presParOf" srcId="{C86D4601-9CE6-48A9-8780-616031DE4955}" destId="{59A8F4B8-DF6C-4763-A404-DEABECB3477A}" srcOrd="0" destOrd="0" presId="urn:microsoft.com/office/officeart/2005/8/layout/hList1"/>
    <dgm:cxn modelId="{16721EE2-77D0-4C32-8BE2-422144EB5174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</a:rPr>
            <a:t>В соответствии с ФЗ-326 «Об обязательном медицинском страховании в Российской Федерации»:</a:t>
          </a:r>
          <a:endParaRPr lang="ru-RU" sz="24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algn="just"/>
          <a:r>
            <a:rPr lang="ru-RU" sz="28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Медицинские организации, </a:t>
          </a:r>
          <a:r>
            <a:rPr lang="ru-RU" sz="2800" b="1" dirty="0" smtClean="0">
              <a:solidFill>
                <a:srgbClr val="FF0000"/>
              </a:solidFill>
              <a:latin typeface="Calibri" pitchFamily="34" charset="0"/>
            </a:rPr>
            <a:t>не имеют права </a:t>
          </a:r>
          <a:r>
            <a:rPr lang="ru-RU" sz="28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в течение года, в котором  они   осуществляют деятельность в сфере обязательного медицинского страхования, </a:t>
          </a:r>
          <a:r>
            <a:rPr lang="ru-RU" sz="2800" b="1" u="sng" dirty="0" smtClean="0">
              <a:solidFill>
                <a:srgbClr val="FF0000"/>
              </a:solidFill>
              <a:latin typeface="Calibri" pitchFamily="34" charset="0"/>
            </a:rPr>
            <a:t>выйти</a:t>
          </a:r>
          <a:r>
            <a:rPr lang="ru-RU" sz="2800" b="1" u="none" dirty="0" smtClean="0">
              <a:solidFill>
                <a:srgbClr val="FF0000"/>
              </a:solidFill>
              <a:latin typeface="Calibri" pitchFamily="34" charset="0"/>
            </a:rPr>
            <a:t> </a:t>
          </a:r>
          <a:r>
            <a:rPr lang="ru-RU" sz="28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из числа медицинских организаций, осуществляющих деятельность в сфере ОМС.</a:t>
          </a:r>
          <a:endParaRPr lang="ru-RU" sz="2800" dirty="0">
            <a:latin typeface="Calibri" pitchFamily="34" charset="0"/>
          </a:endParaRPr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0C3ECC-E765-4D7C-8B4B-6784D831EDF1}" type="presOf" srcId="{CEDBAFD0-F350-41A1-B1DE-F49B8F4208D0}" destId="{DEB2E235-4720-4A18-B807-CD55DC233A3F}" srcOrd="0" destOrd="0" presId="urn:microsoft.com/office/officeart/2005/8/layout/hList1"/>
    <dgm:cxn modelId="{0D15E955-6549-4813-8EAC-9704F0E79035}" type="presOf" srcId="{EBFF8950-55C7-46C6-8A40-A51BC7B3502D}" destId="{A422C9A1-F116-42FC-9AF6-359A79081873}" srcOrd="0" destOrd="0" presId="urn:microsoft.com/office/officeart/2005/8/layout/hList1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79A0CEB0-F7B8-4097-A68A-15A02628422E}" type="presOf" srcId="{282612CF-CDB0-412D-A3AB-653233AC0A6F}" destId="{59A8F4B8-DF6C-4763-A404-DEABECB3477A}" srcOrd="0" destOrd="0" presId="urn:microsoft.com/office/officeart/2005/8/layout/hList1"/>
    <dgm:cxn modelId="{13E04382-8C6C-4085-BFA7-97C8593856EE}" type="presParOf" srcId="{A422C9A1-F116-42FC-9AF6-359A79081873}" destId="{C86D4601-9CE6-48A9-8780-616031DE4955}" srcOrd="0" destOrd="0" presId="urn:microsoft.com/office/officeart/2005/8/layout/hList1"/>
    <dgm:cxn modelId="{5DB4C900-5D1B-4533-99A0-765526886C15}" type="presParOf" srcId="{C86D4601-9CE6-48A9-8780-616031DE4955}" destId="{59A8F4B8-DF6C-4763-A404-DEABECB3477A}" srcOrd="0" destOrd="0" presId="urn:microsoft.com/office/officeart/2005/8/layout/hList1"/>
    <dgm:cxn modelId="{F1A1CAC0-B653-40DC-986B-025835B0EB5D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F95EE4-F85D-41DD-B9A4-A021E496AED4}" type="doc">
      <dgm:prSet loTypeId="urn:microsoft.com/office/officeart/2005/8/layout/radial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3279F1-EA87-46F1-B10F-192F102EB19B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smtClean="0">
              <a:latin typeface="Calibri" pitchFamily="34" charset="0"/>
            </a:rPr>
            <a:t>МО исключается из Реестра в случаях:</a:t>
          </a:r>
          <a:endParaRPr lang="ru-RU" sz="1600" dirty="0">
            <a:latin typeface="Calibri" pitchFamily="34" charset="0"/>
          </a:endParaRPr>
        </a:p>
      </dgm:t>
    </dgm:pt>
    <dgm:pt modelId="{4F093576-3733-47EA-BE6D-960B10B1BA78}" type="parTrans" cxnId="{A27A54A0-F1E8-410A-9945-D6A025B47ACB}">
      <dgm:prSet/>
      <dgm:spPr/>
      <dgm:t>
        <a:bodyPr/>
        <a:lstStyle/>
        <a:p>
          <a:endParaRPr lang="ru-RU"/>
        </a:p>
      </dgm:t>
    </dgm:pt>
    <dgm:pt modelId="{BD08A953-0AD1-4746-8E75-9756100838FE}" type="sibTrans" cxnId="{A27A54A0-F1E8-410A-9945-D6A025B47ACB}">
      <dgm:prSet/>
      <dgm:spPr/>
      <dgm:t>
        <a:bodyPr/>
        <a:lstStyle/>
        <a:p>
          <a:endParaRPr lang="ru-RU"/>
        </a:p>
      </dgm:t>
    </dgm:pt>
    <dgm:pt modelId="{56D06188-584D-469C-B630-E5FA70CD860F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Calibri" pitchFamily="34" charset="0"/>
            </a:rPr>
            <a:t>Ликвидации медицинской организации</a:t>
          </a:r>
          <a:endParaRPr lang="ru-RU" sz="1400" dirty="0">
            <a:latin typeface="Calibri" pitchFamily="34" charset="0"/>
          </a:endParaRPr>
        </a:p>
      </dgm:t>
    </dgm:pt>
    <dgm:pt modelId="{6654D59A-F505-468E-AB56-105683251CD3}" type="parTrans" cxnId="{5C966DA7-BEE4-4F7C-B3E8-877E66306BD7}">
      <dgm:prSet/>
      <dgm:spPr/>
      <dgm:t>
        <a:bodyPr/>
        <a:lstStyle/>
        <a:p>
          <a:endParaRPr lang="ru-RU"/>
        </a:p>
      </dgm:t>
    </dgm:pt>
    <dgm:pt modelId="{84AD97BD-2590-46F8-AD71-4ACFABFD5D21}" type="sibTrans" cxnId="{5C966DA7-BEE4-4F7C-B3E8-877E66306BD7}">
      <dgm:prSet/>
      <dgm:spPr/>
      <dgm:t>
        <a:bodyPr/>
        <a:lstStyle/>
        <a:p>
          <a:endParaRPr lang="ru-RU"/>
        </a:p>
      </dgm:t>
    </dgm:pt>
    <dgm:pt modelId="{F62010D5-8993-4FAA-8CD0-30825F79777B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b="1" dirty="0" smtClean="0">
              <a:latin typeface="Calibri" pitchFamily="34" charset="0"/>
            </a:rPr>
            <a:t>Направление в ТФОМС Уведомления об исключении из реестра МО до заключения договоров  со СМО на оказание и оплату медицинской  </a:t>
          </a:r>
          <a:r>
            <a:rPr lang="ru-RU" sz="900" b="1" dirty="0" smtClean="0"/>
            <a:t>помощи</a:t>
          </a:r>
          <a:endParaRPr lang="ru-RU" sz="900" dirty="0"/>
        </a:p>
      </dgm:t>
    </dgm:pt>
    <dgm:pt modelId="{AF64B514-A5C7-4B11-9D47-35213FE79497}" type="parTrans" cxnId="{A26840BA-86A7-45F1-A3A5-D7650D8A276C}">
      <dgm:prSet/>
      <dgm:spPr/>
      <dgm:t>
        <a:bodyPr/>
        <a:lstStyle/>
        <a:p>
          <a:endParaRPr lang="ru-RU"/>
        </a:p>
      </dgm:t>
    </dgm:pt>
    <dgm:pt modelId="{767C1B0C-6BEA-416F-B971-B1443628C488}" type="sibTrans" cxnId="{A26840BA-86A7-45F1-A3A5-D7650D8A276C}">
      <dgm:prSet/>
      <dgm:spPr/>
      <dgm:t>
        <a:bodyPr/>
        <a:lstStyle/>
        <a:p>
          <a:endParaRPr lang="ru-RU"/>
        </a:p>
      </dgm:t>
    </dgm:pt>
    <dgm:pt modelId="{6A1634C7-C190-47C2-8D20-3817A5BCCEEE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b="1" dirty="0" smtClean="0">
              <a:latin typeface="Calibri" pitchFamily="34" charset="0"/>
            </a:rPr>
            <a:t>Утраты права на осуществление медицинской деятельности</a:t>
          </a:r>
          <a:endParaRPr lang="ru-RU" sz="1200" dirty="0">
            <a:latin typeface="Calibri" pitchFamily="34" charset="0"/>
          </a:endParaRPr>
        </a:p>
      </dgm:t>
    </dgm:pt>
    <dgm:pt modelId="{8889D469-8547-4CBA-9292-A1DFB8699596}" type="parTrans" cxnId="{EDC8BEF3-D5A5-48C4-B599-E483EEDDEB0F}">
      <dgm:prSet/>
      <dgm:spPr/>
      <dgm:t>
        <a:bodyPr/>
        <a:lstStyle/>
        <a:p>
          <a:endParaRPr lang="ru-RU"/>
        </a:p>
      </dgm:t>
    </dgm:pt>
    <dgm:pt modelId="{0A54CE61-3DD8-402E-9751-FBCF1DCF96B2}" type="sibTrans" cxnId="{EDC8BEF3-D5A5-48C4-B599-E483EEDDEB0F}">
      <dgm:prSet/>
      <dgm:spPr/>
      <dgm:t>
        <a:bodyPr/>
        <a:lstStyle/>
        <a:p>
          <a:endParaRPr lang="ru-RU"/>
        </a:p>
      </dgm:t>
    </dgm:pt>
    <dgm:pt modelId="{688F37DF-B3D1-4888-9174-F1A35196BCA1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100" b="1" dirty="0" smtClean="0"/>
            <a:t>Случаев банкротства или иных предусмотренных законодательством Российской Федерации</a:t>
          </a:r>
          <a:endParaRPr lang="ru-RU" sz="1100" dirty="0"/>
        </a:p>
      </dgm:t>
    </dgm:pt>
    <dgm:pt modelId="{4FA1FA92-ABD0-4345-9FF1-B1BFC36D587A}" type="parTrans" cxnId="{17DEF539-8C93-43D5-B51A-64A820E18F58}">
      <dgm:prSet/>
      <dgm:spPr/>
      <dgm:t>
        <a:bodyPr/>
        <a:lstStyle/>
        <a:p>
          <a:endParaRPr lang="ru-RU"/>
        </a:p>
      </dgm:t>
    </dgm:pt>
    <dgm:pt modelId="{CE57F91C-15E0-4ACB-AB40-9CA3DDDBA237}" type="sibTrans" cxnId="{17DEF539-8C93-43D5-B51A-64A820E18F58}">
      <dgm:prSet/>
      <dgm:spPr/>
      <dgm:t>
        <a:bodyPr/>
        <a:lstStyle/>
        <a:p>
          <a:endParaRPr lang="ru-RU"/>
        </a:p>
      </dgm:t>
    </dgm:pt>
    <dgm:pt modelId="{E4A763F1-0294-4D38-B83F-16E4CE83CB1C}" type="pres">
      <dgm:prSet presAssocID="{7FF95EE4-F85D-41DD-B9A4-A021E496AED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EA129A-BFF7-480A-86BE-7B34441CE2B2}" type="pres">
      <dgm:prSet presAssocID="{4D3279F1-EA87-46F1-B10F-192F102EB19B}" presName="centerShape" presStyleLbl="node0" presStyleIdx="0" presStyleCnt="1" custScaleX="152950" custScaleY="135955"/>
      <dgm:spPr/>
      <dgm:t>
        <a:bodyPr/>
        <a:lstStyle/>
        <a:p>
          <a:endParaRPr lang="ru-RU"/>
        </a:p>
      </dgm:t>
    </dgm:pt>
    <dgm:pt modelId="{875E2908-C3FA-46BB-9A44-1ABBC44467AE}" type="pres">
      <dgm:prSet presAssocID="{6654D59A-F505-468E-AB56-105683251CD3}" presName="parTrans" presStyleLbl="sibTrans2D1" presStyleIdx="0" presStyleCnt="4"/>
      <dgm:spPr/>
      <dgm:t>
        <a:bodyPr/>
        <a:lstStyle/>
        <a:p>
          <a:endParaRPr lang="ru-RU"/>
        </a:p>
      </dgm:t>
    </dgm:pt>
    <dgm:pt modelId="{70D2BE6B-364C-4960-864A-E8ACB193DBCD}" type="pres">
      <dgm:prSet presAssocID="{6654D59A-F505-468E-AB56-105683251CD3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C81C44D4-DAC0-4D3A-9854-F64FE0880178}" type="pres">
      <dgm:prSet presAssocID="{56D06188-584D-469C-B630-E5FA70CD860F}" presName="node" presStyleLbl="node1" presStyleIdx="0" presStyleCnt="4" custScaleX="118861" custScaleY="111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7A48D-F1D5-4EF3-A40F-DC0B449AC060}" type="pres">
      <dgm:prSet presAssocID="{AF64B514-A5C7-4B11-9D47-35213FE79497}" presName="parTrans" presStyleLbl="sibTrans2D1" presStyleIdx="1" presStyleCnt="4"/>
      <dgm:spPr/>
      <dgm:t>
        <a:bodyPr/>
        <a:lstStyle/>
        <a:p>
          <a:endParaRPr lang="ru-RU"/>
        </a:p>
      </dgm:t>
    </dgm:pt>
    <dgm:pt modelId="{C4FE9906-6E9E-4FA1-BC3E-8718FF789323}" type="pres">
      <dgm:prSet presAssocID="{AF64B514-A5C7-4B11-9D47-35213FE79497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56AC3F03-64C5-42E2-BA3F-9C78907DDAE8}" type="pres">
      <dgm:prSet presAssocID="{F62010D5-8993-4FAA-8CD0-30825F79777B}" presName="node" presStyleLbl="node1" presStyleIdx="1" presStyleCnt="4" custScaleX="111940" custScaleY="109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456D3A-041F-4C79-95CB-D2A970171771}" type="pres">
      <dgm:prSet presAssocID="{8889D469-8547-4CBA-9292-A1DFB8699596}" presName="parTrans" presStyleLbl="sibTrans2D1" presStyleIdx="2" presStyleCnt="4"/>
      <dgm:spPr/>
      <dgm:t>
        <a:bodyPr/>
        <a:lstStyle/>
        <a:p>
          <a:endParaRPr lang="ru-RU"/>
        </a:p>
      </dgm:t>
    </dgm:pt>
    <dgm:pt modelId="{D761428E-C5A5-4A9F-A000-BE7174698178}" type="pres">
      <dgm:prSet presAssocID="{8889D469-8547-4CBA-9292-A1DFB8699596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9B969A66-1BF5-4B6B-AF0A-5690996EFA9F}" type="pres">
      <dgm:prSet presAssocID="{6A1634C7-C190-47C2-8D20-3817A5BCCEEE}" presName="node" presStyleLbl="node1" presStyleIdx="2" presStyleCnt="4" custScaleX="118861" custScaleY="107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1B399-2533-4311-BC64-B632F69AED12}" type="pres">
      <dgm:prSet presAssocID="{4FA1FA92-ABD0-4345-9FF1-B1BFC36D587A}" presName="parTrans" presStyleLbl="sibTrans2D1" presStyleIdx="3" presStyleCnt="4"/>
      <dgm:spPr/>
      <dgm:t>
        <a:bodyPr/>
        <a:lstStyle/>
        <a:p>
          <a:endParaRPr lang="ru-RU"/>
        </a:p>
      </dgm:t>
    </dgm:pt>
    <dgm:pt modelId="{F9B9181A-E6C3-45BE-8BDE-AF6B9ABB561A}" type="pres">
      <dgm:prSet presAssocID="{4FA1FA92-ABD0-4345-9FF1-B1BFC36D587A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D4A036BE-95DC-465B-849B-AF50C697434A}" type="pres">
      <dgm:prSet presAssocID="{688F37DF-B3D1-4888-9174-F1A35196BCA1}" presName="node" presStyleLbl="node1" presStyleIdx="3" presStyleCnt="4" custScaleX="120866" custScaleY="109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6840BA-86A7-45F1-A3A5-D7650D8A276C}" srcId="{4D3279F1-EA87-46F1-B10F-192F102EB19B}" destId="{F62010D5-8993-4FAA-8CD0-30825F79777B}" srcOrd="1" destOrd="0" parTransId="{AF64B514-A5C7-4B11-9D47-35213FE79497}" sibTransId="{767C1B0C-6BEA-416F-B971-B1443628C488}"/>
    <dgm:cxn modelId="{9EF3D361-806F-444A-907B-6B7692729AF7}" type="presOf" srcId="{6654D59A-F505-468E-AB56-105683251CD3}" destId="{875E2908-C3FA-46BB-9A44-1ABBC44467AE}" srcOrd="0" destOrd="0" presId="urn:microsoft.com/office/officeart/2005/8/layout/radial5"/>
    <dgm:cxn modelId="{A27A54A0-F1E8-410A-9945-D6A025B47ACB}" srcId="{7FF95EE4-F85D-41DD-B9A4-A021E496AED4}" destId="{4D3279F1-EA87-46F1-B10F-192F102EB19B}" srcOrd="0" destOrd="0" parTransId="{4F093576-3733-47EA-BE6D-960B10B1BA78}" sibTransId="{BD08A953-0AD1-4746-8E75-9756100838FE}"/>
    <dgm:cxn modelId="{99CA59A7-58E6-4E9D-B6EC-BD1D3221FF44}" type="presOf" srcId="{688F37DF-B3D1-4888-9174-F1A35196BCA1}" destId="{D4A036BE-95DC-465B-849B-AF50C697434A}" srcOrd="0" destOrd="0" presId="urn:microsoft.com/office/officeart/2005/8/layout/radial5"/>
    <dgm:cxn modelId="{8E57733E-14BA-4C31-9E0C-36CA43327BD7}" type="presOf" srcId="{AF64B514-A5C7-4B11-9D47-35213FE79497}" destId="{4AE7A48D-F1D5-4EF3-A40F-DC0B449AC060}" srcOrd="0" destOrd="0" presId="urn:microsoft.com/office/officeart/2005/8/layout/radial5"/>
    <dgm:cxn modelId="{7FB71132-CAC2-49FA-A0E7-58A9B76D8F89}" type="presOf" srcId="{F62010D5-8993-4FAA-8CD0-30825F79777B}" destId="{56AC3F03-64C5-42E2-BA3F-9C78907DDAE8}" srcOrd="0" destOrd="0" presId="urn:microsoft.com/office/officeart/2005/8/layout/radial5"/>
    <dgm:cxn modelId="{A8DF90EA-A85F-4955-A0D4-02FD8104FE16}" type="presOf" srcId="{4FA1FA92-ABD0-4345-9FF1-B1BFC36D587A}" destId="{EB91B399-2533-4311-BC64-B632F69AED12}" srcOrd="0" destOrd="0" presId="urn:microsoft.com/office/officeart/2005/8/layout/radial5"/>
    <dgm:cxn modelId="{5C966DA7-BEE4-4F7C-B3E8-877E66306BD7}" srcId="{4D3279F1-EA87-46F1-B10F-192F102EB19B}" destId="{56D06188-584D-469C-B630-E5FA70CD860F}" srcOrd="0" destOrd="0" parTransId="{6654D59A-F505-468E-AB56-105683251CD3}" sibTransId="{84AD97BD-2590-46F8-AD71-4ACFABFD5D21}"/>
    <dgm:cxn modelId="{AB30ED9F-B084-4516-8513-AA09B5DFEEB0}" type="presOf" srcId="{AF64B514-A5C7-4B11-9D47-35213FE79497}" destId="{C4FE9906-6E9E-4FA1-BC3E-8718FF789323}" srcOrd="1" destOrd="0" presId="urn:microsoft.com/office/officeart/2005/8/layout/radial5"/>
    <dgm:cxn modelId="{076261A9-6A15-4694-9241-6D8C93F13A13}" type="presOf" srcId="{56D06188-584D-469C-B630-E5FA70CD860F}" destId="{C81C44D4-DAC0-4D3A-9854-F64FE0880178}" srcOrd="0" destOrd="0" presId="urn:microsoft.com/office/officeart/2005/8/layout/radial5"/>
    <dgm:cxn modelId="{EDC8BEF3-D5A5-48C4-B599-E483EEDDEB0F}" srcId="{4D3279F1-EA87-46F1-B10F-192F102EB19B}" destId="{6A1634C7-C190-47C2-8D20-3817A5BCCEEE}" srcOrd="2" destOrd="0" parTransId="{8889D469-8547-4CBA-9292-A1DFB8699596}" sibTransId="{0A54CE61-3DD8-402E-9751-FBCF1DCF96B2}"/>
    <dgm:cxn modelId="{DCFFE124-88E6-4A37-97B3-A9E90D4D4271}" type="presOf" srcId="{4FA1FA92-ABD0-4345-9FF1-B1BFC36D587A}" destId="{F9B9181A-E6C3-45BE-8BDE-AF6B9ABB561A}" srcOrd="1" destOrd="0" presId="urn:microsoft.com/office/officeart/2005/8/layout/radial5"/>
    <dgm:cxn modelId="{17DEF539-8C93-43D5-B51A-64A820E18F58}" srcId="{4D3279F1-EA87-46F1-B10F-192F102EB19B}" destId="{688F37DF-B3D1-4888-9174-F1A35196BCA1}" srcOrd="3" destOrd="0" parTransId="{4FA1FA92-ABD0-4345-9FF1-B1BFC36D587A}" sibTransId="{CE57F91C-15E0-4ACB-AB40-9CA3DDDBA237}"/>
    <dgm:cxn modelId="{AC37D01A-503D-4C10-A6B9-BF0DFAE198F2}" type="presOf" srcId="{7FF95EE4-F85D-41DD-B9A4-A021E496AED4}" destId="{E4A763F1-0294-4D38-B83F-16E4CE83CB1C}" srcOrd="0" destOrd="0" presId="urn:microsoft.com/office/officeart/2005/8/layout/radial5"/>
    <dgm:cxn modelId="{2D896A05-0803-4BD6-AD38-B5431BECB81E}" type="presOf" srcId="{8889D469-8547-4CBA-9292-A1DFB8699596}" destId="{D761428E-C5A5-4A9F-A000-BE7174698178}" srcOrd="1" destOrd="0" presId="urn:microsoft.com/office/officeart/2005/8/layout/radial5"/>
    <dgm:cxn modelId="{0A737B3A-1E6E-42EF-BFBB-71377638F118}" type="presOf" srcId="{4D3279F1-EA87-46F1-B10F-192F102EB19B}" destId="{06EA129A-BFF7-480A-86BE-7B34441CE2B2}" srcOrd="0" destOrd="0" presId="urn:microsoft.com/office/officeart/2005/8/layout/radial5"/>
    <dgm:cxn modelId="{1FA6C4F7-2CD9-4E3D-AC8D-BBB74B74ADA8}" type="presOf" srcId="{8889D469-8547-4CBA-9292-A1DFB8699596}" destId="{0B456D3A-041F-4C79-95CB-D2A970171771}" srcOrd="0" destOrd="0" presId="urn:microsoft.com/office/officeart/2005/8/layout/radial5"/>
    <dgm:cxn modelId="{C8D747A6-B652-4672-B767-99316FB091AA}" type="presOf" srcId="{6654D59A-F505-468E-AB56-105683251CD3}" destId="{70D2BE6B-364C-4960-864A-E8ACB193DBCD}" srcOrd="1" destOrd="0" presId="urn:microsoft.com/office/officeart/2005/8/layout/radial5"/>
    <dgm:cxn modelId="{95AFFA25-1B85-4A4A-8C6B-63D2EEAC1B8D}" type="presOf" srcId="{6A1634C7-C190-47C2-8D20-3817A5BCCEEE}" destId="{9B969A66-1BF5-4B6B-AF0A-5690996EFA9F}" srcOrd="0" destOrd="0" presId="urn:microsoft.com/office/officeart/2005/8/layout/radial5"/>
    <dgm:cxn modelId="{D5671B8D-F939-43A0-9B13-68D7D805B6C4}" type="presParOf" srcId="{E4A763F1-0294-4D38-B83F-16E4CE83CB1C}" destId="{06EA129A-BFF7-480A-86BE-7B34441CE2B2}" srcOrd="0" destOrd="0" presId="urn:microsoft.com/office/officeart/2005/8/layout/radial5"/>
    <dgm:cxn modelId="{5813C8CB-8E7D-4301-9DBD-F457E5FFC824}" type="presParOf" srcId="{E4A763F1-0294-4D38-B83F-16E4CE83CB1C}" destId="{875E2908-C3FA-46BB-9A44-1ABBC44467AE}" srcOrd="1" destOrd="0" presId="urn:microsoft.com/office/officeart/2005/8/layout/radial5"/>
    <dgm:cxn modelId="{A168BAB1-D83D-4CD5-B70F-C2389E2D0360}" type="presParOf" srcId="{875E2908-C3FA-46BB-9A44-1ABBC44467AE}" destId="{70D2BE6B-364C-4960-864A-E8ACB193DBCD}" srcOrd="0" destOrd="0" presId="urn:microsoft.com/office/officeart/2005/8/layout/radial5"/>
    <dgm:cxn modelId="{75418EDE-78DE-4C2D-BF83-AF505609675B}" type="presParOf" srcId="{E4A763F1-0294-4D38-B83F-16E4CE83CB1C}" destId="{C81C44D4-DAC0-4D3A-9854-F64FE0880178}" srcOrd="2" destOrd="0" presId="urn:microsoft.com/office/officeart/2005/8/layout/radial5"/>
    <dgm:cxn modelId="{C4ECE760-D6EC-4326-8A64-E312BBDFE1C6}" type="presParOf" srcId="{E4A763F1-0294-4D38-B83F-16E4CE83CB1C}" destId="{4AE7A48D-F1D5-4EF3-A40F-DC0B449AC060}" srcOrd="3" destOrd="0" presId="urn:microsoft.com/office/officeart/2005/8/layout/radial5"/>
    <dgm:cxn modelId="{596B992D-FE2C-4369-BDF8-36505167953A}" type="presParOf" srcId="{4AE7A48D-F1D5-4EF3-A40F-DC0B449AC060}" destId="{C4FE9906-6E9E-4FA1-BC3E-8718FF789323}" srcOrd="0" destOrd="0" presId="urn:microsoft.com/office/officeart/2005/8/layout/radial5"/>
    <dgm:cxn modelId="{869FFB3C-C0A7-4300-A3E2-DCD0274B2CE5}" type="presParOf" srcId="{E4A763F1-0294-4D38-B83F-16E4CE83CB1C}" destId="{56AC3F03-64C5-42E2-BA3F-9C78907DDAE8}" srcOrd="4" destOrd="0" presId="urn:microsoft.com/office/officeart/2005/8/layout/radial5"/>
    <dgm:cxn modelId="{D59C5FD8-D86F-4A6F-9884-BF1B1DA8EF3A}" type="presParOf" srcId="{E4A763F1-0294-4D38-B83F-16E4CE83CB1C}" destId="{0B456D3A-041F-4C79-95CB-D2A970171771}" srcOrd="5" destOrd="0" presId="urn:microsoft.com/office/officeart/2005/8/layout/radial5"/>
    <dgm:cxn modelId="{FA7550A7-D165-46C1-9DD3-13974846D52C}" type="presParOf" srcId="{0B456D3A-041F-4C79-95CB-D2A970171771}" destId="{D761428E-C5A5-4A9F-A000-BE7174698178}" srcOrd="0" destOrd="0" presId="urn:microsoft.com/office/officeart/2005/8/layout/radial5"/>
    <dgm:cxn modelId="{D802AA99-0C78-4B5D-B93C-1362C2C5C91D}" type="presParOf" srcId="{E4A763F1-0294-4D38-B83F-16E4CE83CB1C}" destId="{9B969A66-1BF5-4B6B-AF0A-5690996EFA9F}" srcOrd="6" destOrd="0" presId="urn:microsoft.com/office/officeart/2005/8/layout/radial5"/>
    <dgm:cxn modelId="{2DF89B50-84B2-45C3-B728-1E2AEE226A97}" type="presParOf" srcId="{E4A763F1-0294-4D38-B83F-16E4CE83CB1C}" destId="{EB91B399-2533-4311-BC64-B632F69AED12}" srcOrd="7" destOrd="0" presId="urn:microsoft.com/office/officeart/2005/8/layout/radial5"/>
    <dgm:cxn modelId="{450D2803-63A5-4F3D-9C1F-3BF2107EEBF2}" type="presParOf" srcId="{EB91B399-2533-4311-BC64-B632F69AED12}" destId="{F9B9181A-E6C3-45BE-8BDE-AF6B9ABB561A}" srcOrd="0" destOrd="0" presId="urn:microsoft.com/office/officeart/2005/8/layout/radial5"/>
    <dgm:cxn modelId="{E23D2FD4-0E7A-4E9B-9F4B-FE6B4B93D5A6}" type="presParOf" srcId="{E4A763F1-0294-4D38-B83F-16E4CE83CB1C}" destId="{D4A036BE-95DC-465B-849B-AF50C697434A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  <a:latin typeface="Verdana" pitchFamily="34" charset="0"/>
            </a:rPr>
            <a:t>Приказ  МЗ и СР РФ от 28.02.2011 г. № 158 </a:t>
          </a:r>
          <a:br>
            <a:rPr lang="ru-RU" sz="2400" b="1" dirty="0" smtClean="0">
              <a:solidFill>
                <a:schemeClr val="tx1"/>
              </a:solidFill>
              <a:latin typeface="Verdana" pitchFamily="34" charset="0"/>
            </a:rPr>
          </a:br>
          <a:r>
            <a:rPr lang="ru-RU" sz="2400" b="1" dirty="0" smtClean="0">
              <a:solidFill>
                <a:schemeClr val="tx1"/>
              </a:solidFill>
              <a:latin typeface="Verdana" pitchFamily="34" charset="0"/>
            </a:rPr>
            <a:t>«Об утверждении правил обязательного медицинского страхования» (Правила ОМС):</a:t>
          </a:r>
          <a:endParaRPr lang="ru-RU" sz="24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Распределение объемов предоставления медицинской помощи между СМО и МО осуществляется Комиссией по разработке территориальной программы  ОМС, состав которой утвержден Постановлением Правительства   Челябинской    области   от 15.02.2012 г. № 40-П «О комиссии по разработке Территориальной программы ОМС».</a:t>
          </a:r>
          <a:endParaRPr lang="ru-RU" sz="2000" dirty="0"/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13763E18-F7C9-482F-970A-34334E89C8B2}">
      <dgm:prSet custT="1"/>
      <dgm:spPr/>
      <dgm:t>
        <a:bodyPr/>
        <a:lstStyle/>
        <a:p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Оплата медицинской помощи, оказанной застрахованным лицам, осуществляется только в пределах объемов, установленных Комиссией и по тарифам, действующим в сфере ОМС на территории Челябинской области. </a:t>
          </a:r>
        </a:p>
      </dgm:t>
    </dgm:pt>
    <dgm:pt modelId="{6D0D7028-F5F0-4A61-BA30-46AF18A60E75}" type="parTrans" cxnId="{4D863FB2-E267-4095-B598-E33F3DC67DF0}">
      <dgm:prSet/>
      <dgm:spPr/>
      <dgm:t>
        <a:bodyPr/>
        <a:lstStyle/>
        <a:p>
          <a:endParaRPr lang="ru-RU"/>
        </a:p>
      </dgm:t>
    </dgm:pt>
    <dgm:pt modelId="{5B23FCC5-DADF-4E50-9A11-07E29168BF71}" type="sibTrans" cxnId="{4D863FB2-E267-4095-B598-E33F3DC67DF0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940452-5E22-4F30-BA1E-B560A2AA2DE8}" type="presOf" srcId="{EBFF8950-55C7-46C6-8A40-A51BC7B3502D}" destId="{A422C9A1-F116-42FC-9AF6-359A79081873}" srcOrd="0" destOrd="0" presId="urn:microsoft.com/office/officeart/2005/8/layout/hList1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2E605C5B-3A62-4E08-89FF-F2FDC5806EBC}" type="presOf" srcId="{CEDBAFD0-F350-41A1-B1DE-F49B8F4208D0}" destId="{DEB2E235-4720-4A18-B807-CD55DC233A3F}" srcOrd="0" destOrd="0" presId="urn:microsoft.com/office/officeart/2005/8/layout/hList1"/>
    <dgm:cxn modelId="{A09C4C85-1F59-448E-AB7F-5C8D89472FD3}" type="presOf" srcId="{282612CF-CDB0-412D-A3AB-653233AC0A6F}" destId="{59A8F4B8-DF6C-4763-A404-DEABECB3477A}" srcOrd="0" destOrd="0" presId="urn:microsoft.com/office/officeart/2005/8/layout/hList1"/>
    <dgm:cxn modelId="{4D863FB2-E267-4095-B598-E33F3DC67DF0}" srcId="{282612CF-CDB0-412D-A3AB-653233AC0A6F}" destId="{13763E18-F7C9-482F-970A-34334E89C8B2}" srcOrd="1" destOrd="0" parTransId="{6D0D7028-F5F0-4A61-BA30-46AF18A60E75}" sibTransId="{5B23FCC5-DADF-4E50-9A11-07E29168BF71}"/>
    <dgm:cxn modelId="{F72F6732-59FC-4038-86B5-206311E3A042}" type="presOf" srcId="{13763E18-F7C9-482F-970A-34334E89C8B2}" destId="{DEB2E235-4720-4A18-B807-CD55DC233A3F}" srcOrd="0" destOrd="1" presId="urn:microsoft.com/office/officeart/2005/8/layout/hList1"/>
    <dgm:cxn modelId="{366EAD73-B178-4F2E-A7D5-F9C88CA876AF}" type="presParOf" srcId="{A422C9A1-F116-42FC-9AF6-359A79081873}" destId="{C86D4601-9CE6-48A9-8780-616031DE4955}" srcOrd="0" destOrd="0" presId="urn:microsoft.com/office/officeart/2005/8/layout/hList1"/>
    <dgm:cxn modelId="{82E04AA3-80CA-422A-B7B7-86A216B09638}" type="presParOf" srcId="{C86D4601-9CE6-48A9-8780-616031DE4955}" destId="{59A8F4B8-DF6C-4763-A404-DEABECB3477A}" srcOrd="0" destOrd="0" presId="urn:microsoft.com/office/officeart/2005/8/layout/hList1"/>
    <dgm:cxn modelId="{38F3793C-709E-4A12-841B-DA5086C2A8D3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l"/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1. Приказ ФФОМС от 07.04 201</a:t>
          </a:r>
          <a:r>
            <a:rPr lang="en-US" sz="1600" b="1" dirty="0" smtClean="0">
              <a:solidFill>
                <a:schemeClr val="tx1"/>
              </a:solidFill>
              <a:latin typeface="Calibri" pitchFamily="34" charset="0"/>
            </a:rPr>
            <a:t>1</a:t>
          </a:r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страхования»;</a:t>
          </a:r>
          <a:br>
            <a:rPr lang="ru-RU" sz="1600" b="1" dirty="0" smtClean="0">
              <a:solidFill>
                <a:schemeClr val="tx1"/>
              </a:solidFill>
              <a:latin typeface="Calibri" pitchFamily="34" charset="0"/>
            </a:rPr>
          </a:br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2. </a:t>
          </a:r>
          <a:r>
            <a:rPr lang="ru-RU" sz="1600" b="1" dirty="0" smtClean="0">
              <a:solidFill>
                <a:srgbClr val="FFFFFF"/>
              </a:solidFill>
              <a:latin typeface="Calibri" pitchFamily="34" charset="0"/>
            </a:rPr>
            <a:t>Приказ Министерства здравоохранения Челябинской области и ТФОМС Челябинской области от </a:t>
          </a:r>
          <a:r>
            <a:rPr lang="en-US" sz="1600" b="1" dirty="0" smtClean="0">
              <a:solidFill>
                <a:srgbClr val="FFFFFF"/>
              </a:solidFill>
              <a:latin typeface="Calibri" pitchFamily="34" charset="0"/>
            </a:rPr>
            <a:t>27</a:t>
          </a:r>
          <a:r>
            <a:rPr lang="ru-RU" sz="1600" b="1" dirty="0" smtClean="0">
              <a:solidFill>
                <a:srgbClr val="FFFFFF"/>
              </a:solidFill>
              <a:latin typeface="Calibri" pitchFamily="34" charset="0"/>
            </a:rPr>
            <a:t>.</a:t>
          </a:r>
          <a:r>
            <a:rPr lang="en-US" sz="1600" b="1" dirty="0" smtClean="0">
              <a:solidFill>
                <a:srgbClr val="FFFFFF"/>
              </a:solidFill>
              <a:latin typeface="Calibri" pitchFamily="34" charset="0"/>
            </a:rPr>
            <a:t>11</a:t>
          </a:r>
          <a:r>
            <a:rPr lang="ru-RU" sz="1600" b="1" dirty="0" smtClean="0">
              <a:solidFill>
                <a:srgbClr val="FFFFFF"/>
              </a:solidFill>
              <a:latin typeface="Calibri" pitchFamily="34" charset="0"/>
            </a:rPr>
            <a:t>.201</a:t>
          </a:r>
          <a:r>
            <a:rPr lang="en-US" sz="1600" b="1" dirty="0" smtClean="0">
              <a:solidFill>
                <a:srgbClr val="FFFFFF"/>
              </a:solidFill>
              <a:latin typeface="Calibri" pitchFamily="34" charset="0"/>
            </a:rPr>
            <a:t>8</a:t>
          </a:r>
          <a:r>
            <a:rPr lang="ru-RU" sz="1600" b="1" dirty="0" smtClean="0">
              <a:solidFill>
                <a:srgbClr val="FFFFFF"/>
              </a:solidFill>
              <a:latin typeface="Calibri" pitchFamily="34" charset="0"/>
            </a:rPr>
            <a:t> г. № </a:t>
          </a:r>
          <a:r>
            <a:rPr lang="en-US" sz="1600" b="1" dirty="0" smtClean="0">
              <a:solidFill>
                <a:srgbClr val="FFFFFF"/>
              </a:solidFill>
              <a:latin typeface="Calibri" pitchFamily="34" charset="0"/>
            </a:rPr>
            <a:t>2479</a:t>
          </a:r>
          <a:r>
            <a:rPr lang="ru-RU" sz="1600" b="1" dirty="0" smtClean="0">
              <a:solidFill>
                <a:srgbClr val="FFFFFF"/>
              </a:solidFill>
              <a:latin typeface="Calibri" pitchFamily="34" charset="0"/>
            </a:rPr>
            <a:t>/</a:t>
          </a:r>
          <a:r>
            <a:rPr lang="en-US" sz="1600" b="1" dirty="0" smtClean="0">
              <a:solidFill>
                <a:srgbClr val="FFFFFF"/>
              </a:solidFill>
              <a:latin typeface="Calibri" pitchFamily="34" charset="0"/>
            </a:rPr>
            <a:t>874</a:t>
          </a:r>
          <a:r>
            <a:rPr lang="ru-RU" sz="1600" b="1" dirty="0" smtClean="0">
              <a:solidFill>
                <a:srgbClr val="FFFFFF"/>
              </a:solidFill>
              <a:latin typeface="Calibri" pitchFamily="34" charset="0"/>
            </a:rPr>
            <a:t> от  «Об утверждении Порядка информационного взаимодействия при осуществлении информационного сопровождения застрахованных лиц при организации оказания им медицинской помощи страховыми медицинскими организациями в сфере обязательного медицинского страхования » ;</a:t>
          </a:r>
        </a:p>
        <a:p>
          <a:pPr algn="just"/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(доступен на сайте </a:t>
          </a:r>
          <a:r>
            <a:rPr lang="en-US" sz="1600" b="1" u="sng" dirty="0" smtClean="0">
              <a:solidFill>
                <a:schemeClr val="tx1"/>
              </a:solidFill>
              <a:latin typeface="Calibri" pitchFamily="34" charset="0"/>
            </a:rPr>
            <a:t>http:/foms74.ru </a:t>
          </a:r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в разделе </a:t>
          </a:r>
          <a:r>
            <a:rPr lang="ru-RU" sz="1600" b="1" dirty="0" err="1" smtClean="0">
              <a:solidFill>
                <a:schemeClr val="tx1"/>
              </a:solidFill>
              <a:latin typeface="Calibri" pitchFamily="34" charset="0"/>
            </a:rPr>
            <a:t>Техподдержка</a:t>
          </a:r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):</a:t>
          </a:r>
          <a:endParaRPr lang="ru-RU" sz="1600" dirty="0">
            <a:solidFill>
              <a:schemeClr val="tx1"/>
            </a:solidFill>
            <a:latin typeface="Calibri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Информационное взаимодействие осуществляется через транспортную систему ТФОМС Челябинский области с использованием программного обеспечения «</a:t>
          </a:r>
          <a:r>
            <a:rPr lang="ru-RU" sz="2000" b="1" dirty="0" err="1" smtClean="0">
              <a:solidFill>
                <a:schemeClr val="bg1">
                  <a:lumMod val="75000"/>
                </a:schemeClr>
              </a:solidFill>
            </a:rPr>
            <a:t>ФОМС-клиент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».</a:t>
          </a:r>
          <a:r>
            <a:rPr lang="ru-RU" sz="2000" dirty="0" smtClean="0"/>
            <a:t> 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Программное обеспечение доступно на сайте ТФОМС Челябинской области по адресу </a:t>
          </a:r>
          <a:r>
            <a:rPr lang="en-US" sz="2000" b="1" u="sng" dirty="0" smtClean="0">
              <a:solidFill>
                <a:schemeClr val="bg1">
                  <a:lumMod val="75000"/>
                </a:schemeClr>
              </a:solidFill>
            </a:rPr>
            <a:t>http</a:t>
          </a:r>
          <a:r>
            <a:rPr lang="ru-RU" sz="2000" b="1" u="sng" dirty="0" smtClean="0">
              <a:solidFill>
                <a:schemeClr val="bg1">
                  <a:lumMod val="75000"/>
                </a:schemeClr>
              </a:solidFill>
            </a:rPr>
            <a:t>:</a:t>
          </a:r>
          <a:r>
            <a:rPr lang="en-US" sz="2000" b="1" u="sng" dirty="0" smtClean="0">
              <a:solidFill>
                <a:schemeClr val="bg1">
                  <a:lumMod val="75000"/>
                </a:schemeClr>
              </a:solidFill>
            </a:rPr>
            <a:t>//foms74.ru/page/</a:t>
          </a:r>
          <a:r>
            <a:rPr lang="en-US" sz="2000" b="1" u="sng" dirty="0" err="1" smtClean="0">
              <a:solidFill>
                <a:schemeClr val="bg1">
                  <a:lumMod val="75000"/>
                </a:schemeClr>
              </a:solidFill>
            </a:rPr>
            <a:t>medis</a:t>
          </a:r>
          <a:r>
            <a:rPr lang="en-US" sz="2000" b="1" u="sng" dirty="0" smtClean="0">
              <a:solidFill>
                <a:schemeClr val="bg1">
                  <a:lumMod val="75000"/>
                </a:schemeClr>
              </a:solidFill>
            </a:rPr>
            <a:t>-transport</a:t>
          </a:r>
          <a:endParaRPr lang="ru-RU" sz="2000" dirty="0"/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FDA4BAD7-C9F6-4153-9B99-F38F56869F32}">
      <dgm:prSet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Информационный обмен осуществляется по защищённому каналу связи, построенному по технологии </a:t>
          </a:r>
          <a:r>
            <a:rPr lang="en-US" sz="2000" b="1" dirty="0" smtClean="0">
              <a:solidFill>
                <a:schemeClr val="bg1">
                  <a:lumMod val="75000"/>
                </a:schemeClr>
              </a:solidFill>
            </a:rPr>
            <a:t>Vi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Р</a:t>
          </a:r>
          <a:r>
            <a:rPr lang="en-US" sz="2000" b="1" dirty="0" smtClean="0">
              <a:solidFill>
                <a:schemeClr val="bg1">
                  <a:lumMod val="75000"/>
                </a:schemeClr>
              </a:solidFill>
            </a:rPr>
            <a:t>Net 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компании «</a:t>
          </a:r>
          <a:r>
            <a:rPr lang="ru-RU" sz="2000" b="1" dirty="0" err="1" smtClean="0">
              <a:solidFill>
                <a:schemeClr val="bg1">
                  <a:lumMod val="75000"/>
                </a:schemeClr>
              </a:solidFill>
            </a:rPr>
            <a:t>Инфо</a:t>
          </a:r>
          <a:r>
            <a:rPr lang="en-US" sz="2000" b="1" dirty="0" smtClean="0">
              <a:solidFill>
                <a:schemeClr val="bg1">
                  <a:lumMod val="75000"/>
                </a:schemeClr>
              </a:solidFill>
            </a:rPr>
            <a:t>T</a:t>
          </a:r>
          <a:r>
            <a:rPr lang="ru-RU" sz="2000" b="1" dirty="0" err="1" smtClean="0">
              <a:solidFill>
                <a:schemeClr val="bg1">
                  <a:lumMod val="75000"/>
                </a:schemeClr>
              </a:solidFill>
            </a:rPr>
            <a:t>еКС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». </a:t>
          </a:r>
          <a:endParaRPr lang="en-US" sz="2000" b="1" dirty="0" smtClean="0">
            <a:solidFill>
              <a:schemeClr val="bg1">
                <a:lumMod val="75000"/>
              </a:schemeClr>
            </a:solidFill>
          </a:endParaRPr>
        </a:p>
      </dgm:t>
    </dgm:pt>
    <dgm:pt modelId="{F3A9450B-D152-4F38-94CE-C5186D7F891D}" type="parTrans" cxnId="{0A470598-BF48-4976-AE4C-086F525EC409}">
      <dgm:prSet/>
      <dgm:spPr/>
      <dgm:t>
        <a:bodyPr/>
        <a:lstStyle/>
        <a:p>
          <a:endParaRPr lang="ru-RU"/>
        </a:p>
      </dgm:t>
    </dgm:pt>
    <dgm:pt modelId="{60BC36F2-34A9-4E8B-BACC-47ECC73A63D4}" type="sibTrans" cxnId="{0A470598-BF48-4976-AE4C-086F525EC409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 custScaleY="1289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37870B-D96C-4B04-91CB-36E62E4E75F6}" type="presOf" srcId="{CEDBAFD0-F350-41A1-B1DE-F49B8F4208D0}" destId="{DEB2E235-4720-4A18-B807-CD55DC233A3F}" srcOrd="0" destOrd="0" presId="urn:microsoft.com/office/officeart/2005/8/layout/hList1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6C9767EF-2C82-4008-A62B-F4414CCC81FC}" type="presOf" srcId="{282612CF-CDB0-412D-A3AB-653233AC0A6F}" destId="{59A8F4B8-DF6C-4763-A404-DEABECB3477A}" srcOrd="0" destOrd="0" presId="urn:microsoft.com/office/officeart/2005/8/layout/hList1"/>
    <dgm:cxn modelId="{C8562EBE-5921-4D13-84AE-A1A9FAA7F682}" type="presOf" srcId="{FDA4BAD7-C9F6-4153-9B99-F38F56869F32}" destId="{DEB2E235-4720-4A18-B807-CD55DC233A3F}" srcOrd="0" destOrd="1" presId="urn:microsoft.com/office/officeart/2005/8/layout/hList1"/>
    <dgm:cxn modelId="{0A470598-BF48-4976-AE4C-086F525EC409}" srcId="{282612CF-CDB0-412D-A3AB-653233AC0A6F}" destId="{FDA4BAD7-C9F6-4153-9B99-F38F56869F32}" srcOrd="1" destOrd="0" parTransId="{F3A9450B-D152-4F38-94CE-C5186D7F891D}" sibTransId="{60BC36F2-34A9-4E8B-BACC-47ECC73A63D4}"/>
    <dgm:cxn modelId="{69688B40-E37F-4A60-B69A-BBDD781E3FE9}" type="presOf" srcId="{EBFF8950-55C7-46C6-8A40-A51BC7B3502D}" destId="{A422C9A1-F116-42FC-9AF6-359A79081873}" srcOrd="0" destOrd="0" presId="urn:microsoft.com/office/officeart/2005/8/layout/hList1"/>
    <dgm:cxn modelId="{B839B192-4879-44C2-AEC4-5BE37337B9F3}" type="presParOf" srcId="{A422C9A1-F116-42FC-9AF6-359A79081873}" destId="{C86D4601-9CE6-48A9-8780-616031DE4955}" srcOrd="0" destOrd="0" presId="urn:microsoft.com/office/officeart/2005/8/layout/hList1"/>
    <dgm:cxn modelId="{020C6CDF-E1D8-4249-BC59-305C07D762A9}" type="presParOf" srcId="{C86D4601-9CE6-48A9-8780-616031DE4955}" destId="{59A8F4B8-DF6C-4763-A404-DEABECB3477A}" srcOrd="0" destOrd="0" presId="urn:microsoft.com/office/officeart/2005/8/layout/hList1"/>
    <dgm:cxn modelId="{B338BB97-73FB-4600-AEE1-F92A51BCA62C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95316EB-CAB7-4C1C-8F37-A88139E37210}" type="doc">
      <dgm:prSet loTypeId="urn:microsoft.com/office/officeart/2005/8/layout/list1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EAFDA1B8-F9D2-4C82-9477-B26EADB640AF}">
      <dgm:prSet phldrT="[Текст]" custT="1"/>
      <dgm:spPr/>
      <dgm:t>
        <a:bodyPr/>
        <a:lstStyle/>
        <a:p>
          <a:r>
            <a:rPr lang="ru-RU" sz="1800" b="1" dirty="0" smtClean="0">
              <a:latin typeface="Verdana" pitchFamily="34" charset="0"/>
            </a:rPr>
            <a:t>Медицинские организации</a:t>
          </a:r>
          <a:endParaRPr lang="ru-RU" sz="1800" b="1" dirty="0">
            <a:latin typeface="Verdana" pitchFamily="34" charset="0"/>
          </a:endParaRPr>
        </a:p>
      </dgm:t>
    </dgm:pt>
    <dgm:pt modelId="{65026FDA-4AAD-4C1A-B99C-F5FB8D3CC226}" type="parTrans" cxnId="{5B12A730-3040-4664-BC39-CE08E3A9605C}">
      <dgm:prSet/>
      <dgm:spPr/>
      <dgm:t>
        <a:bodyPr/>
        <a:lstStyle/>
        <a:p>
          <a:endParaRPr lang="ru-RU"/>
        </a:p>
      </dgm:t>
    </dgm:pt>
    <dgm:pt modelId="{E64AE1ED-B232-4390-8446-1E2112D46478}" type="sibTrans" cxnId="{5B12A730-3040-4664-BC39-CE08E3A9605C}">
      <dgm:prSet/>
      <dgm:spPr/>
      <dgm:t>
        <a:bodyPr/>
        <a:lstStyle/>
        <a:p>
          <a:endParaRPr lang="ru-RU"/>
        </a:p>
      </dgm:t>
    </dgm:pt>
    <dgm:pt modelId="{8856E7D8-EF48-42E3-AD14-035AE1A8005F}">
      <dgm:prSet phldrT="[Текст]" custT="1"/>
      <dgm:spPr/>
      <dgm:t>
        <a:bodyPr/>
        <a:lstStyle/>
        <a:p>
          <a:r>
            <a:rPr lang="ru-RU" sz="1800" b="1" dirty="0" smtClean="0">
              <a:latin typeface="Verdana" pitchFamily="34" charset="0"/>
            </a:rPr>
            <a:t>ТФОМС</a:t>
          </a:r>
          <a:endParaRPr lang="ru-RU" sz="1800" b="1" dirty="0">
            <a:latin typeface="Verdana" pitchFamily="34" charset="0"/>
          </a:endParaRPr>
        </a:p>
      </dgm:t>
    </dgm:pt>
    <dgm:pt modelId="{D81832EE-7A72-4837-8FDB-00511AD87FDB}" type="parTrans" cxnId="{DF7AA3E6-0226-497C-8440-28C099ADD3DC}">
      <dgm:prSet/>
      <dgm:spPr/>
      <dgm:t>
        <a:bodyPr/>
        <a:lstStyle/>
        <a:p>
          <a:endParaRPr lang="ru-RU"/>
        </a:p>
      </dgm:t>
    </dgm:pt>
    <dgm:pt modelId="{1AA3F029-4172-44A4-9AB8-EBF251B192E1}" type="sibTrans" cxnId="{DF7AA3E6-0226-497C-8440-28C099ADD3DC}">
      <dgm:prSet/>
      <dgm:spPr/>
      <dgm:t>
        <a:bodyPr/>
        <a:lstStyle/>
        <a:p>
          <a:endParaRPr lang="ru-RU"/>
        </a:p>
      </dgm:t>
    </dgm:pt>
    <dgm:pt modelId="{0DF30E3E-6806-4E5D-B1E0-7558B35D3778}">
      <dgm:prSet phldrT="[Текст]" custT="1"/>
      <dgm:spPr/>
      <dgm:t>
        <a:bodyPr/>
        <a:lstStyle/>
        <a:p>
          <a:pPr algn="just"/>
          <a:r>
            <a:rPr lang="ru-RU" sz="1600" b="1" dirty="0" smtClean="0">
              <a:latin typeface="Calibri" pitchFamily="34" charset="0"/>
            </a:rPr>
            <a:t>выполняет форматно-логический контроль    записей файлов и идентификацию страховой принадлежности застрахованного лица; </a:t>
          </a:r>
          <a:endParaRPr lang="ru-RU" sz="1600" b="1" dirty="0">
            <a:latin typeface="Calibri" pitchFamily="34" charset="0"/>
          </a:endParaRPr>
        </a:p>
      </dgm:t>
    </dgm:pt>
    <dgm:pt modelId="{1E90B3E0-D1AB-42C9-87FB-8C08971C29FB}" type="parTrans" cxnId="{51AE5A53-892B-4396-9260-34A42E6AF9A1}">
      <dgm:prSet/>
      <dgm:spPr/>
      <dgm:t>
        <a:bodyPr/>
        <a:lstStyle/>
        <a:p>
          <a:endParaRPr lang="ru-RU"/>
        </a:p>
      </dgm:t>
    </dgm:pt>
    <dgm:pt modelId="{E874D8F0-593E-45F3-AC64-3516056146E2}" type="sibTrans" cxnId="{51AE5A53-892B-4396-9260-34A42E6AF9A1}">
      <dgm:prSet/>
      <dgm:spPr/>
      <dgm:t>
        <a:bodyPr/>
        <a:lstStyle/>
        <a:p>
          <a:endParaRPr lang="ru-RU"/>
        </a:p>
      </dgm:t>
    </dgm:pt>
    <dgm:pt modelId="{831008F7-4085-455E-BD17-2A40B37AAC1A}">
      <dgm:prSet phldrT="[Текст]" custT="1"/>
      <dgm:spPr/>
      <dgm:t>
        <a:bodyPr/>
        <a:lstStyle/>
        <a:p>
          <a:pPr algn="just"/>
          <a:r>
            <a:rPr lang="ru-RU" sz="1600" b="1" dirty="0" smtClean="0">
              <a:latin typeface="Calibri" pitchFamily="34" charset="0"/>
            </a:rPr>
            <a:t>формирует и направляет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  (при необходимости).</a:t>
          </a:r>
          <a:endParaRPr lang="ru-RU" sz="1600" b="1" dirty="0">
            <a:latin typeface="Calibri" pitchFamily="34" charset="0"/>
          </a:endParaRPr>
        </a:p>
      </dgm:t>
    </dgm:pt>
    <dgm:pt modelId="{020F8730-C6F8-4691-A86C-D93C8A6C40FA}" type="parTrans" cxnId="{F8A7C4DA-E314-443D-9E54-21DDA41B8E14}">
      <dgm:prSet/>
      <dgm:spPr/>
      <dgm:t>
        <a:bodyPr/>
        <a:lstStyle/>
        <a:p>
          <a:endParaRPr lang="ru-RU"/>
        </a:p>
      </dgm:t>
    </dgm:pt>
    <dgm:pt modelId="{606C13AE-73D9-4820-98A5-32579CBBC0DB}" type="sibTrans" cxnId="{F8A7C4DA-E314-443D-9E54-21DDA41B8E14}">
      <dgm:prSet/>
      <dgm:spPr/>
      <dgm:t>
        <a:bodyPr/>
        <a:lstStyle/>
        <a:p>
          <a:endParaRPr lang="ru-RU"/>
        </a:p>
      </dgm:t>
    </dgm:pt>
    <dgm:pt modelId="{D9B6A094-4CDE-4097-B098-4EAB20D1503F}">
      <dgm:prSet phldrT="[Текст]" custT="1"/>
      <dgm:spPr/>
      <dgm:t>
        <a:bodyPr/>
        <a:lstStyle/>
        <a:p>
          <a:r>
            <a:rPr lang="ru-RU" sz="1800" b="1" dirty="0" smtClean="0">
              <a:latin typeface="Verdana" pitchFamily="34" charset="0"/>
            </a:rPr>
            <a:t>Медицинские организации</a:t>
          </a:r>
          <a:endParaRPr lang="ru-RU" sz="1800" b="1" dirty="0">
            <a:latin typeface="Verdana" pitchFamily="34" charset="0"/>
          </a:endParaRPr>
        </a:p>
      </dgm:t>
    </dgm:pt>
    <dgm:pt modelId="{943A1E22-69A6-496C-A542-6C54FE86A32C}" type="parTrans" cxnId="{D9B2D7C9-5821-4004-B4CC-344016CCDEDC}">
      <dgm:prSet/>
      <dgm:spPr/>
      <dgm:t>
        <a:bodyPr/>
        <a:lstStyle/>
        <a:p>
          <a:endParaRPr lang="ru-RU"/>
        </a:p>
      </dgm:t>
    </dgm:pt>
    <dgm:pt modelId="{E05A8F87-2942-477B-B726-1FAA39BCCFE7}" type="sibTrans" cxnId="{D9B2D7C9-5821-4004-B4CC-344016CCDEDC}">
      <dgm:prSet/>
      <dgm:spPr/>
      <dgm:t>
        <a:bodyPr/>
        <a:lstStyle/>
        <a:p>
          <a:endParaRPr lang="ru-RU"/>
        </a:p>
      </dgm:t>
    </dgm:pt>
    <dgm:pt modelId="{C32F461A-2731-470B-81EC-50AFE2581589}">
      <dgm:prSet phldrT="[Текст]" custT="1"/>
      <dgm:spPr/>
      <dgm:t>
        <a:bodyPr/>
        <a:lstStyle/>
        <a:p>
          <a:pPr algn="just"/>
          <a:r>
            <a:rPr lang="ru-RU" sz="1400" b="1" dirty="0" smtClean="0">
              <a:latin typeface="Calibri" pitchFamily="34" charset="0"/>
            </a:rPr>
            <a:t> </a:t>
          </a:r>
          <a:r>
            <a:rPr lang="ru-RU" sz="1600" b="1" dirty="0" smtClean="0">
              <a:latin typeface="Calibri" pitchFamily="34" charset="0"/>
            </a:rPr>
            <a:t>Направляют файлы персонифицированного учета в СМО для контроля и последующей оплаты.</a:t>
          </a:r>
          <a:endParaRPr lang="ru-RU" sz="1600" dirty="0">
            <a:latin typeface="Calibri" pitchFamily="34" charset="0"/>
          </a:endParaRPr>
        </a:p>
      </dgm:t>
    </dgm:pt>
    <dgm:pt modelId="{E4D87ABD-C588-40F3-8AAA-3456628F3773}" type="parTrans" cxnId="{C5029233-F5C6-41A3-A43E-9856CD500D29}">
      <dgm:prSet/>
      <dgm:spPr/>
      <dgm:t>
        <a:bodyPr/>
        <a:lstStyle/>
        <a:p>
          <a:endParaRPr lang="ru-RU"/>
        </a:p>
      </dgm:t>
    </dgm:pt>
    <dgm:pt modelId="{A7B7297E-058E-4F13-A88A-AF53E8735271}" type="sibTrans" cxnId="{C5029233-F5C6-41A3-A43E-9856CD500D29}">
      <dgm:prSet/>
      <dgm:spPr/>
      <dgm:t>
        <a:bodyPr/>
        <a:lstStyle/>
        <a:p>
          <a:endParaRPr lang="ru-RU"/>
        </a:p>
      </dgm:t>
    </dgm:pt>
    <dgm:pt modelId="{B872C2C9-142B-40BF-A31E-31170026A850}">
      <dgm:prSet phldrT="[Текст]" custT="1"/>
      <dgm:spPr/>
      <dgm:t>
        <a:bodyPr/>
        <a:lstStyle/>
        <a:p>
          <a:pPr algn="just"/>
          <a:r>
            <a:rPr lang="ru-RU" sz="1600" b="1" dirty="0" smtClean="0">
              <a:latin typeface="Calibri" pitchFamily="34" charset="0"/>
            </a:rPr>
            <a:t>Направляют файлы персонифицированного учета медицинских услуг, оказанных по программе ОМС в ТФОМС Челябинской области.</a:t>
          </a:r>
          <a:endParaRPr lang="ru-RU" sz="1600" dirty="0">
            <a:latin typeface="Calibri" pitchFamily="34" charset="0"/>
          </a:endParaRPr>
        </a:p>
      </dgm:t>
    </dgm:pt>
    <dgm:pt modelId="{F89FD07B-C124-4B25-AB74-5893BC7B6AD1}" type="parTrans" cxnId="{60122B8A-788F-43A5-A2A0-C15D4CAA4972}">
      <dgm:prSet/>
      <dgm:spPr/>
      <dgm:t>
        <a:bodyPr/>
        <a:lstStyle/>
        <a:p>
          <a:endParaRPr lang="ru-RU"/>
        </a:p>
      </dgm:t>
    </dgm:pt>
    <dgm:pt modelId="{FB1AE1EE-E06F-4F89-AFC1-F4A07090D603}" type="sibTrans" cxnId="{60122B8A-788F-43A5-A2A0-C15D4CAA4972}">
      <dgm:prSet/>
      <dgm:spPr/>
      <dgm:t>
        <a:bodyPr/>
        <a:lstStyle/>
        <a:p>
          <a:endParaRPr lang="ru-RU"/>
        </a:p>
      </dgm:t>
    </dgm:pt>
    <dgm:pt modelId="{87AAC775-2C90-4113-87FA-BB14B97B1EC0}">
      <dgm:prSet custT="1"/>
      <dgm:spPr/>
      <dgm:t>
        <a:bodyPr/>
        <a:lstStyle/>
        <a:p>
          <a:r>
            <a:rPr lang="ru-RU" sz="1800" b="1" dirty="0" smtClean="0">
              <a:latin typeface="Verdana" pitchFamily="34" charset="0"/>
            </a:rPr>
            <a:t>Страховые медицинские организации</a:t>
          </a:r>
          <a:endParaRPr lang="ru-RU" sz="1800" b="1" dirty="0">
            <a:latin typeface="Verdana" pitchFamily="34" charset="0"/>
          </a:endParaRPr>
        </a:p>
      </dgm:t>
    </dgm:pt>
    <dgm:pt modelId="{D070F5C8-9500-49EC-B753-DCF7138B41A9}" type="parTrans" cxnId="{1A5EE15F-7607-40FE-ADBC-4EE9DEADFD1E}">
      <dgm:prSet/>
      <dgm:spPr/>
      <dgm:t>
        <a:bodyPr/>
        <a:lstStyle/>
        <a:p>
          <a:endParaRPr lang="ru-RU"/>
        </a:p>
      </dgm:t>
    </dgm:pt>
    <dgm:pt modelId="{826E2402-8375-4BAF-9A52-F9697C082A8E}" type="sibTrans" cxnId="{1A5EE15F-7607-40FE-ADBC-4EE9DEADFD1E}">
      <dgm:prSet/>
      <dgm:spPr/>
      <dgm:t>
        <a:bodyPr/>
        <a:lstStyle/>
        <a:p>
          <a:endParaRPr lang="ru-RU"/>
        </a:p>
      </dgm:t>
    </dgm:pt>
    <dgm:pt modelId="{E464A90B-5D3B-4D96-84E6-3E19AF5E5906}">
      <dgm:prSet custT="1"/>
      <dgm:spPr/>
      <dgm:t>
        <a:bodyPr/>
        <a:lstStyle/>
        <a:p>
          <a:pPr algn="just"/>
          <a:r>
            <a:rPr lang="ru-RU" sz="1600" b="1" dirty="0" smtClean="0">
              <a:latin typeface="Calibri" pitchFamily="34" charset="0"/>
            </a:rPr>
            <a:t>формируют и направляют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ТФОМС.</a:t>
          </a:r>
          <a:endParaRPr lang="ru-RU" sz="1600" dirty="0">
            <a:latin typeface="Calibri" pitchFamily="34" charset="0"/>
          </a:endParaRPr>
        </a:p>
      </dgm:t>
    </dgm:pt>
    <dgm:pt modelId="{04420E18-AB3C-490A-BB46-C5E715E4417C}" type="parTrans" cxnId="{2B175299-2C71-45D8-A986-B118FD4F96D9}">
      <dgm:prSet/>
      <dgm:spPr/>
      <dgm:t>
        <a:bodyPr/>
        <a:lstStyle/>
        <a:p>
          <a:endParaRPr lang="ru-RU"/>
        </a:p>
      </dgm:t>
    </dgm:pt>
    <dgm:pt modelId="{E4B78A09-1F07-49C0-ABBC-69A7F1E330A4}" type="sibTrans" cxnId="{2B175299-2C71-45D8-A986-B118FD4F96D9}">
      <dgm:prSet/>
      <dgm:spPr/>
      <dgm:t>
        <a:bodyPr/>
        <a:lstStyle/>
        <a:p>
          <a:endParaRPr lang="ru-RU"/>
        </a:p>
      </dgm:t>
    </dgm:pt>
    <dgm:pt modelId="{0E9D8784-14BD-4C1B-8445-47428004EDE3}">
      <dgm:prSet custT="1"/>
      <dgm:spPr/>
      <dgm:t>
        <a:bodyPr/>
        <a:lstStyle/>
        <a:p>
          <a:pPr algn="just"/>
          <a:r>
            <a:rPr lang="ru-RU" sz="1600" b="1" dirty="0" smtClean="0">
              <a:latin typeface="Calibri" pitchFamily="34" charset="0"/>
            </a:rPr>
            <a:t>направляют файлы персонифицированного учета медицинских услуг в ТФОМС Челябинский области.</a:t>
          </a:r>
          <a:endParaRPr lang="ru-RU" sz="1600" dirty="0">
            <a:latin typeface="Calibri" pitchFamily="34" charset="0"/>
          </a:endParaRPr>
        </a:p>
      </dgm:t>
    </dgm:pt>
    <dgm:pt modelId="{360868D3-FA3A-43EC-92DE-3F6055FC49F7}" type="parTrans" cxnId="{2096CE2C-1711-4692-86EE-465A1B5164FA}">
      <dgm:prSet/>
      <dgm:spPr/>
      <dgm:t>
        <a:bodyPr/>
        <a:lstStyle/>
        <a:p>
          <a:endParaRPr lang="ru-RU"/>
        </a:p>
      </dgm:t>
    </dgm:pt>
    <dgm:pt modelId="{FBE22CD4-BC2D-4BF5-99A8-87DECF8B2160}" type="sibTrans" cxnId="{2096CE2C-1711-4692-86EE-465A1B5164FA}">
      <dgm:prSet/>
      <dgm:spPr/>
      <dgm:t>
        <a:bodyPr/>
        <a:lstStyle/>
        <a:p>
          <a:endParaRPr lang="ru-RU"/>
        </a:p>
      </dgm:t>
    </dgm:pt>
    <dgm:pt modelId="{1A3AEA15-E03E-4462-802E-8A6F7A476B9C}">
      <dgm:prSet/>
      <dgm:spPr/>
      <dgm:t>
        <a:bodyPr/>
        <a:lstStyle/>
        <a:p>
          <a:pPr algn="l"/>
          <a:endParaRPr lang="ru-RU" sz="1000" dirty="0"/>
        </a:p>
      </dgm:t>
    </dgm:pt>
    <dgm:pt modelId="{8F768005-9268-474B-B291-C544EC383EFD}" type="parTrans" cxnId="{3E4A4663-8D5E-4827-86C0-1798ECF2B5B0}">
      <dgm:prSet/>
      <dgm:spPr/>
      <dgm:t>
        <a:bodyPr/>
        <a:lstStyle/>
        <a:p>
          <a:endParaRPr lang="ru-RU"/>
        </a:p>
      </dgm:t>
    </dgm:pt>
    <dgm:pt modelId="{6872E5AA-E57E-44F6-B754-B7A11C35E751}" type="sibTrans" cxnId="{3E4A4663-8D5E-4827-86C0-1798ECF2B5B0}">
      <dgm:prSet/>
      <dgm:spPr/>
      <dgm:t>
        <a:bodyPr/>
        <a:lstStyle/>
        <a:p>
          <a:endParaRPr lang="ru-RU"/>
        </a:p>
      </dgm:t>
    </dgm:pt>
    <dgm:pt modelId="{8B912A2B-524D-40BE-8712-E314E441502F}" type="pres">
      <dgm:prSet presAssocID="{195316EB-CAB7-4C1C-8F37-A88139E3721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CEDA96-991D-4A3E-959D-2C68DC8856E1}" type="pres">
      <dgm:prSet presAssocID="{EAFDA1B8-F9D2-4C82-9477-B26EADB640AF}" presName="parentLin" presStyleCnt="0"/>
      <dgm:spPr/>
      <dgm:t>
        <a:bodyPr/>
        <a:lstStyle/>
        <a:p>
          <a:endParaRPr lang="ru-RU"/>
        </a:p>
      </dgm:t>
    </dgm:pt>
    <dgm:pt modelId="{C1ED81C8-825E-44D4-B057-8073ABE9D8DB}" type="pres">
      <dgm:prSet presAssocID="{EAFDA1B8-F9D2-4C82-9477-B26EADB640A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5FAEE30-EF69-4BD9-AA1F-6EF58DD1D3B2}" type="pres">
      <dgm:prSet presAssocID="{EAFDA1B8-F9D2-4C82-9477-B26EADB640AF}" presName="parentText" presStyleLbl="node1" presStyleIdx="0" presStyleCnt="4" custScaleY="2235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4FA1A4-A12D-4AA1-9374-49A0904AC8DE}" type="pres">
      <dgm:prSet presAssocID="{EAFDA1B8-F9D2-4C82-9477-B26EADB640AF}" presName="negativeSpace" presStyleCnt="0"/>
      <dgm:spPr/>
      <dgm:t>
        <a:bodyPr/>
        <a:lstStyle/>
        <a:p>
          <a:endParaRPr lang="ru-RU"/>
        </a:p>
      </dgm:t>
    </dgm:pt>
    <dgm:pt modelId="{D6D577B7-D9C3-4450-8115-8001051B0853}" type="pres">
      <dgm:prSet presAssocID="{EAFDA1B8-F9D2-4C82-9477-B26EADB640AF}" presName="childText" presStyleLbl="conFgAcc1" presStyleIdx="0" presStyleCnt="4" custScaleY="90828" custLinFactNeighborX="885" custLinFactNeighborY="487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9E1042-7FE5-48F1-8284-D38890028C31}" type="pres">
      <dgm:prSet presAssocID="{E64AE1ED-B232-4390-8446-1E2112D46478}" presName="spaceBetweenRectangles" presStyleCnt="0"/>
      <dgm:spPr/>
      <dgm:t>
        <a:bodyPr/>
        <a:lstStyle/>
        <a:p>
          <a:endParaRPr lang="ru-RU"/>
        </a:p>
      </dgm:t>
    </dgm:pt>
    <dgm:pt modelId="{370E2EB0-CD38-433B-AD46-FE9E07756049}" type="pres">
      <dgm:prSet presAssocID="{8856E7D8-EF48-42E3-AD14-035AE1A8005F}" presName="parentLin" presStyleCnt="0"/>
      <dgm:spPr/>
      <dgm:t>
        <a:bodyPr/>
        <a:lstStyle/>
        <a:p>
          <a:endParaRPr lang="ru-RU"/>
        </a:p>
      </dgm:t>
    </dgm:pt>
    <dgm:pt modelId="{120ABFEB-FCD0-4803-BB37-1DEBECE695F1}" type="pres">
      <dgm:prSet presAssocID="{8856E7D8-EF48-42E3-AD14-035AE1A8005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CA92D73-3AD9-44C1-B450-508FC6473520}" type="pres">
      <dgm:prSet presAssocID="{8856E7D8-EF48-42E3-AD14-035AE1A8005F}" presName="parentText" presStyleLbl="node1" presStyleIdx="1" presStyleCnt="4" custScaleY="135272" custLinFactNeighborX="4348" custLinFactNeighborY="6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6EBD5C-D700-4199-A4C7-DCBB6E2C9611}" type="pres">
      <dgm:prSet presAssocID="{8856E7D8-EF48-42E3-AD14-035AE1A8005F}" presName="negativeSpace" presStyleCnt="0"/>
      <dgm:spPr/>
      <dgm:t>
        <a:bodyPr/>
        <a:lstStyle/>
        <a:p>
          <a:endParaRPr lang="ru-RU"/>
        </a:p>
      </dgm:t>
    </dgm:pt>
    <dgm:pt modelId="{8746F28D-1487-4336-9CB7-782C5865DEBA}" type="pres">
      <dgm:prSet presAssocID="{8856E7D8-EF48-42E3-AD14-035AE1A8005F}" presName="childText" presStyleLbl="conFgAcc1" presStyleIdx="1" presStyleCnt="4" custLinFactNeighborX="885" custLinFactNeighborY="-115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1BAF3F-B252-43FB-8F4B-B65166C2B2A8}" type="pres">
      <dgm:prSet presAssocID="{1AA3F029-4172-44A4-9AB8-EBF251B192E1}" presName="spaceBetweenRectangles" presStyleCnt="0"/>
      <dgm:spPr/>
      <dgm:t>
        <a:bodyPr/>
        <a:lstStyle/>
        <a:p>
          <a:endParaRPr lang="ru-RU"/>
        </a:p>
      </dgm:t>
    </dgm:pt>
    <dgm:pt modelId="{C43700EA-25F6-4976-8059-2A072E3CD595}" type="pres">
      <dgm:prSet presAssocID="{D9B6A094-4CDE-4097-B098-4EAB20D1503F}" presName="parentLin" presStyleCnt="0"/>
      <dgm:spPr/>
      <dgm:t>
        <a:bodyPr/>
        <a:lstStyle/>
        <a:p>
          <a:endParaRPr lang="ru-RU"/>
        </a:p>
      </dgm:t>
    </dgm:pt>
    <dgm:pt modelId="{AD596398-01DA-4B59-8399-B239A274AC98}" type="pres">
      <dgm:prSet presAssocID="{D9B6A094-4CDE-4097-B098-4EAB20D1503F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F02FE67D-2A12-4383-987F-18B6D8D4CC13}" type="pres">
      <dgm:prSet presAssocID="{D9B6A094-4CDE-4097-B098-4EAB20D1503F}" presName="parentText" presStyleLbl="node1" presStyleIdx="2" presStyleCnt="4" custScaleY="1596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C31EE6-3306-402E-9440-87DA3DD68479}" type="pres">
      <dgm:prSet presAssocID="{D9B6A094-4CDE-4097-B098-4EAB20D1503F}" presName="negativeSpace" presStyleCnt="0"/>
      <dgm:spPr/>
      <dgm:t>
        <a:bodyPr/>
        <a:lstStyle/>
        <a:p>
          <a:endParaRPr lang="ru-RU"/>
        </a:p>
      </dgm:t>
    </dgm:pt>
    <dgm:pt modelId="{5CFFF41C-668B-4F07-A5A3-87763A649678}" type="pres">
      <dgm:prSet presAssocID="{D9B6A094-4CDE-4097-B098-4EAB20D1503F}" presName="childText" presStyleLbl="conFgAcc1" presStyleIdx="2" presStyleCnt="4" custScaleY="101328" custLinFactNeighborX="885" custLinFactNeighborY="-11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06F685-E358-4B88-B95C-7A756ACF1F5B}" type="pres">
      <dgm:prSet presAssocID="{E05A8F87-2942-477B-B726-1FAA39BCCFE7}" presName="spaceBetweenRectangles" presStyleCnt="0"/>
      <dgm:spPr/>
      <dgm:t>
        <a:bodyPr/>
        <a:lstStyle/>
        <a:p>
          <a:endParaRPr lang="ru-RU"/>
        </a:p>
      </dgm:t>
    </dgm:pt>
    <dgm:pt modelId="{2CDEB223-E7C1-4D70-8883-2EB177C05D65}" type="pres">
      <dgm:prSet presAssocID="{87AAC775-2C90-4113-87FA-BB14B97B1EC0}" presName="parentLin" presStyleCnt="0"/>
      <dgm:spPr/>
      <dgm:t>
        <a:bodyPr/>
        <a:lstStyle/>
        <a:p>
          <a:endParaRPr lang="ru-RU"/>
        </a:p>
      </dgm:t>
    </dgm:pt>
    <dgm:pt modelId="{EC0286AE-F747-490A-A23F-A8B4F6A6F5A5}" type="pres">
      <dgm:prSet presAssocID="{87AAC775-2C90-4113-87FA-BB14B97B1EC0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BF4741A6-44F0-4974-B2D7-CE7AA14B6575}" type="pres">
      <dgm:prSet presAssocID="{87AAC775-2C90-4113-87FA-BB14B97B1EC0}" presName="parentText" presStyleLbl="node1" presStyleIdx="3" presStyleCnt="4" custScaleY="1812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A81F3F-3897-4E09-98B2-D42840E8DB4F}" type="pres">
      <dgm:prSet presAssocID="{87AAC775-2C90-4113-87FA-BB14B97B1EC0}" presName="negativeSpace" presStyleCnt="0"/>
      <dgm:spPr/>
      <dgm:t>
        <a:bodyPr/>
        <a:lstStyle/>
        <a:p>
          <a:endParaRPr lang="ru-RU"/>
        </a:p>
      </dgm:t>
    </dgm:pt>
    <dgm:pt modelId="{E74EDCFA-2B81-4D35-A4CC-16B932748004}" type="pres">
      <dgm:prSet presAssocID="{87AAC775-2C90-4113-87FA-BB14B97B1EC0}" presName="childText" presStyleLbl="conFgAcc1" presStyleIdx="3" presStyleCnt="4" custScaleY="95189" custLinFactNeighborX="885" custLinFactNeighborY="-31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25C0AC-17B3-4751-9124-6E30C357E758}" type="presOf" srcId="{87AAC775-2C90-4113-87FA-BB14B97B1EC0}" destId="{EC0286AE-F747-490A-A23F-A8B4F6A6F5A5}" srcOrd="0" destOrd="0" presId="urn:microsoft.com/office/officeart/2005/8/layout/list1"/>
    <dgm:cxn modelId="{6991A69B-2DF8-4327-86E4-876D8D69FA6E}" type="presOf" srcId="{0DF30E3E-6806-4E5D-B1E0-7558B35D3778}" destId="{8746F28D-1487-4336-9CB7-782C5865DEBA}" srcOrd="0" destOrd="0" presId="urn:microsoft.com/office/officeart/2005/8/layout/list1"/>
    <dgm:cxn modelId="{739EE5BE-0961-440C-A1EF-1A4330C215A3}" type="presOf" srcId="{8856E7D8-EF48-42E3-AD14-035AE1A8005F}" destId="{120ABFEB-FCD0-4803-BB37-1DEBECE695F1}" srcOrd="0" destOrd="0" presId="urn:microsoft.com/office/officeart/2005/8/layout/list1"/>
    <dgm:cxn modelId="{0344B1CD-0521-4763-B74C-A11100808408}" type="presOf" srcId="{EAFDA1B8-F9D2-4C82-9477-B26EADB640AF}" destId="{95FAEE30-EF69-4BD9-AA1F-6EF58DD1D3B2}" srcOrd="1" destOrd="0" presId="urn:microsoft.com/office/officeart/2005/8/layout/list1"/>
    <dgm:cxn modelId="{F420E8EC-A0D0-4308-88D4-BEF68C3F4B4B}" type="presOf" srcId="{87AAC775-2C90-4113-87FA-BB14B97B1EC0}" destId="{BF4741A6-44F0-4974-B2D7-CE7AA14B6575}" srcOrd="1" destOrd="0" presId="urn:microsoft.com/office/officeart/2005/8/layout/list1"/>
    <dgm:cxn modelId="{AEB8C871-E5EE-401A-91BD-318B742BBE4D}" type="presOf" srcId="{C32F461A-2731-470B-81EC-50AFE2581589}" destId="{5CFFF41C-668B-4F07-A5A3-87763A649678}" srcOrd="0" destOrd="0" presId="urn:microsoft.com/office/officeart/2005/8/layout/list1"/>
    <dgm:cxn modelId="{5B12A730-3040-4664-BC39-CE08E3A9605C}" srcId="{195316EB-CAB7-4C1C-8F37-A88139E37210}" destId="{EAFDA1B8-F9D2-4C82-9477-B26EADB640AF}" srcOrd="0" destOrd="0" parTransId="{65026FDA-4AAD-4C1A-B99C-F5FB8D3CC226}" sibTransId="{E64AE1ED-B232-4390-8446-1E2112D46478}"/>
    <dgm:cxn modelId="{F8A7C4DA-E314-443D-9E54-21DDA41B8E14}" srcId="{8856E7D8-EF48-42E3-AD14-035AE1A8005F}" destId="{831008F7-4085-455E-BD17-2A40B37AAC1A}" srcOrd="1" destOrd="0" parTransId="{020F8730-C6F8-4691-A86C-D93C8A6C40FA}" sibTransId="{606C13AE-73D9-4820-98A5-32579CBBC0DB}"/>
    <dgm:cxn modelId="{2096CE2C-1711-4692-86EE-465A1B5164FA}" srcId="{87AAC775-2C90-4113-87FA-BB14B97B1EC0}" destId="{0E9D8784-14BD-4C1B-8445-47428004EDE3}" srcOrd="2" destOrd="0" parTransId="{360868D3-FA3A-43EC-92DE-3F6055FC49F7}" sibTransId="{FBE22CD4-BC2D-4BF5-99A8-87DECF8B2160}"/>
    <dgm:cxn modelId="{74EFC3FB-E204-46DE-9D9D-9606B5F3DDCE}" type="presOf" srcId="{D9B6A094-4CDE-4097-B098-4EAB20D1503F}" destId="{F02FE67D-2A12-4383-987F-18B6D8D4CC13}" srcOrd="1" destOrd="0" presId="urn:microsoft.com/office/officeart/2005/8/layout/list1"/>
    <dgm:cxn modelId="{DF7AA3E6-0226-497C-8440-28C099ADD3DC}" srcId="{195316EB-CAB7-4C1C-8F37-A88139E37210}" destId="{8856E7D8-EF48-42E3-AD14-035AE1A8005F}" srcOrd="1" destOrd="0" parTransId="{D81832EE-7A72-4837-8FDB-00511AD87FDB}" sibTransId="{1AA3F029-4172-44A4-9AB8-EBF251B192E1}"/>
    <dgm:cxn modelId="{45C71B4F-F514-4580-AB44-4B4BB79D532B}" type="presOf" srcId="{831008F7-4085-455E-BD17-2A40B37AAC1A}" destId="{8746F28D-1487-4336-9CB7-782C5865DEBA}" srcOrd="0" destOrd="1" presId="urn:microsoft.com/office/officeart/2005/8/layout/list1"/>
    <dgm:cxn modelId="{D71FF5E1-5F86-443B-89D4-353F53F112A0}" type="presOf" srcId="{D9B6A094-4CDE-4097-B098-4EAB20D1503F}" destId="{AD596398-01DA-4B59-8399-B239A274AC98}" srcOrd="0" destOrd="0" presId="urn:microsoft.com/office/officeart/2005/8/layout/list1"/>
    <dgm:cxn modelId="{1A5EE15F-7607-40FE-ADBC-4EE9DEADFD1E}" srcId="{195316EB-CAB7-4C1C-8F37-A88139E37210}" destId="{87AAC775-2C90-4113-87FA-BB14B97B1EC0}" srcOrd="3" destOrd="0" parTransId="{D070F5C8-9500-49EC-B753-DCF7138B41A9}" sibTransId="{826E2402-8375-4BAF-9A52-F9697C082A8E}"/>
    <dgm:cxn modelId="{15F13BC1-F5A2-4FAF-AD66-142BF78D61A6}" type="presOf" srcId="{0E9D8784-14BD-4C1B-8445-47428004EDE3}" destId="{E74EDCFA-2B81-4D35-A4CC-16B932748004}" srcOrd="0" destOrd="2" presId="urn:microsoft.com/office/officeart/2005/8/layout/list1"/>
    <dgm:cxn modelId="{51AE5A53-892B-4396-9260-34A42E6AF9A1}" srcId="{8856E7D8-EF48-42E3-AD14-035AE1A8005F}" destId="{0DF30E3E-6806-4E5D-B1E0-7558B35D3778}" srcOrd="0" destOrd="0" parTransId="{1E90B3E0-D1AB-42C9-87FB-8C08971C29FB}" sibTransId="{E874D8F0-593E-45F3-AC64-3516056146E2}"/>
    <dgm:cxn modelId="{3D3FA9B6-0157-4B12-9979-8F9C006C5BE2}" type="presOf" srcId="{8856E7D8-EF48-42E3-AD14-035AE1A8005F}" destId="{8CA92D73-3AD9-44C1-B450-508FC6473520}" srcOrd="1" destOrd="0" presId="urn:microsoft.com/office/officeart/2005/8/layout/list1"/>
    <dgm:cxn modelId="{E7BAA569-3195-4509-9F7C-0B7D08C2F577}" type="presOf" srcId="{B872C2C9-142B-40BF-A31E-31170026A850}" destId="{D6D577B7-D9C3-4450-8115-8001051B0853}" srcOrd="0" destOrd="0" presId="urn:microsoft.com/office/officeart/2005/8/layout/list1"/>
    <dgm:cxn modelId="{93C73EC8-1EC8-474B-BCC9-1E9E3C39EF00}" type="presOf" srcId="{195316EB-CAB7-4C1C-8F37-A88139E37210}" destId="{8B912A2B-524D-40BE-8712-E314E441502F}" srcOrd="0" destOrd="0" presId="urn:microsoft.com/office/officeart/2005/8/layout/list1"/>
    <dgm:cxn modelId="{C5029233-F5C6-41A3-A43E-9856CD500D29}" srcId="{D9B6A094-4CDE-4097-B098-4EAB20D1503F}" destId="{C32F461A-2731-470B-81EC-50AFE2581589}" srcOrd="0" destOrd="0" parTransId="{E4D87ABD-C588-40F3-8AAA-3456628F3773}" sibTransId="{A7B7297E-058E-4F13-A88A-AF53E8735271}"/>
    <dgm:cxn modelId="{D9B2D7C9-5821-4004-B4CC-344016CCDEDC}" srcId="{195316EB-CAB7-4C1C-8F37-A88139E37210}" destId="{D9B6A094-4CDE-4097-B098-4EAB20D1503F}" srcOrd="2" destOrd="0" parTransId="{943A1E22-69A6-496C-A542-6C54FE86A32C}" sibTransId="{E05A8F87-2942-477B-B726-1FAA39BCCFE7}"/>
    <dgm:cxn modelId="{2B175299-2C71-45D8-A986-B118FD4F96D9}" srcId="{87AAC775-2C90-4113-87FA-BB14B97B1EC0}" destId="{E464A90B-5D3B-4D96-84E6-3E19AF5E5906}" srcOrd="1" destOrd="0" parTransId="{04420E18-AB3C-490A-BB46-C5E715E4417C}" sibTransId="{E4B78A09-1F07-49C0-ABBC-69A7F1E330A4}"/>
    <dgm:cxn modelId="{3290F8E3-8398-4F89-B86D-98E945A8B186}" type="presOf" srcId="{1A3AEA15-E03E-4462-802E-8A6F7A476B9C}" destId="{E74EDCFA-2B81-4D35-A4CC-16B932748004}" srcOrd="0" destOrd="0" presId="urn:microsoft.com/office/officeart/2005/8/layout/list1"/>
    <dgm:cxn modelId="{3E4A4663-8D5E-4827-86C0-1798ECF2B5B0}" srcId="{87AAC775-2C90-4113-87FA-BB14B97B1EC0}" destId="{1A3AEA15-E03E-4462-802E-8A6F7A476B9C}" srcOrd="0" destOrd="0" parTransId="{8F768005-9268-474B-B291-C544EC383EFD}" sibTransId="{6872E5AA-E57E-44F6-B754-B7A11C35E751}"/>
    <dgm:cxn modelId="{CFD3D901-5DD4-48F7-8171-38611A47936D}" type="presOf" srcId="{EAFDA1B8-F9D2-4C82-9477-B26EADB640AF}" destId="{C1ED81C8-825E-44D4-B057-8073ABE9D8DB}" srcOrd="0" destOrd="0" presId="urn:microsoft.com/office/officeart/2005/8/layout/list1"/>
    <dgm:cxn modelId="{60122B8A-788F-43A5-A2A0-C15D4CAA4972}" srcId="{EAFDA1B8-F9D2-4C82-9477-B26EADB640AF}" destId="{B872C2C9-142B-40BF-A31E-31170026A850}" srcOrd="0" destOrd="0" parTransId="{F89FD07B-C124-4B25-AB74-5893BC7B6AD1}" sibTransId="{FB1AE1EE-E06F-4F89-AFC1-F4A07090D603}"/>
    <dgm:cxn modelId="{99269C9C-D386-43A3-9441-5C8351F27D4B}" type="presOf" srcId="{E464A90B-5D3B-4D96-84E6-3E19AF5E5906}" destId="{E74EDCFA-2B81-4D35-A4CC-16B932748004}" srcOrd="0" destOrd="1" presId="urn:microsoft.com/office/officeart/2005/8/layout/list1"/>
    <dgm:cxn modelId="{F2D7B825-E262-4D77-B567-4760BBF45613}" type="presParOf" srcId="{8B912A2B-524D-40BE-8712-E314E441502F}" destId="{36CEDA96-991D-4A3E-959D-2C68DC8856E1}" srcOrd="0" destOrd="0" presId="urn:microsoft.com/office/officeart/2005/8/layout/list1"/>
    <dgm:cxn modelId="{B1196B45-2A7C-4E94-8398-41AAE2B7FFEB}" type="presParOf" srcId="{36CEDA96-991D-4A3E-959D-2C68DC8856E1}" destId="{C1ED81C8-825E-44D4-B057-8073ABE9D8DB}" srcOrd="0" destOrd="0" presId="urn:microsoft.com/office/officeart/2005/8/layout/list1"/>
    <dgm:cxn modelId="{402F2D55-F084-41F7-880D-3BED4734FCE9}" type="presParOf" srcId="{36CEDA96-991D-4A3E-959D-2C68DC8856E1}" destId="{95FAEE30-EF69-4BD9-AA1F-6EF58DD1D3B2}" srcOrd="1" destOrd="0" presId="urn:microsoft.com/office/officeart/2005/8/layout/list1"/>
    <dgm:cxn modelId="{909745F8-EC8E-47BD-B8BF-44F410BAAC4D}" type="presParOf" srcId="{8B912A2B-524D-40BE-8712-E314E441502F}" destId="{894FA1A4-A12D-4AA1-9374-49A0904AC8DE}" srcOrd="1" destOrd="0" presId="urn:microsoft.com/office/officeart/2005/8/layout/list1"/>
    <dgm:cxn modelId="{3DA6625B-0586-4677-915A-3730BBD62BF6}" type="presParOf" srcId="{8B912A2B-524D-40BE-8712-E314E441502F}" destId="{D6D577B7-D9C3-4450-8115-8001051B0853}" srcOrd="2" destOrd="0" presId="urn:microsoft.com/office/officeart/2005/8/layout/list1"/>
    <dgm:cxn modelId="{5186E685-C3DE-4E8C-A9B7-A59A26771093}" type="presParOf" srcId="{8B912A2B-524D-40BE-8712-E314E441502F}" destId="{FC9E1042-7FE5-48F1-8284-D38890028C31}" srcOrd="3" destOrd="0" presId="urn:microsoft.com/office/officeart/2005/8/layout/list1"/>
    <dgm:cxn modelId="{BB64F4C3-4967-4577-B954-CFCF2CCE95FC}" type="presParOf" srcId="{8B912A2B-524D-40BE-8712-E314E441502F}" destId="{370E2EB0-CD38-433B-AD46-FE9E07756049}" srcOrd="4" destOrd="0" presId="urn:microsoft.com/office/officeart/2005/8/layout/list1"/>
    <dgm:cxn modelId="{B5AD9AB3-F1B8-4E80-9D48-88FFC9B290B1}" type="presParOf" srcId="{370E2EB0-CD38-433B-AD46-FE9E07756049}" destId="{120ABFEB-FCD0-4803-BB37-1DEBECE695F1}" srcOrd="0" destOrd="0" presId="urn:microsoft.com/office/officeart/2005/8/layout/list1"/>
    <dgm:cxn modelId="{BF5B33B9-E5AA-443F-BFA4-22DC56B35DD1}" type="presParOf" srcId="{370E2EB0-CD38-433B-AD46-FE9E07756049}" destId="{8CA92D73-3AD9-44C1-B450-508FC6473520}" srcOrd="1" destOrd="0" presId="urn:microsoft.com/office/officeart/2005/8/layout/list1"/>
    <dgm:cxn modelId="{7384F7A6-AE41-4E6D-8B8F-CC5147394534}" type="presParOf" srcId="{8B912A2B-524D-40BE-8712-E314E441502F}" destId="{326EBD5C-D700-4199-A4C7-DCBB6E2C9611}" srcOrd="5" destOrd="0" presId="urn:microsoft.com/office/officeart/2005/8/layout/list1"/>
    <dgm:cxn modelId="{F92672C6-41A3-482B-87BD-59D189B53ECE}" type="presParOf" srcId="{8B912A2B-524D-40BE-8712-E314E441502F}" destId="{8746F28D-1487-4336-9CB7-782C5865DEBA}" srcOrd="6" destOrd="0" presId="urn:microsoft.com/office/officeart/2005/8/layout/list1"/>
    <dgm:cxn modelId="{47772A55-91F6-4476-B52F-668EEC9866E1}" type="presParOf" srcId="{8B912A2B-524D-40BE-8712-E314E441502F}" destId="{4E1BAF3F-B252-43FB-8F4B-B65166C2B2A8}" srcOrd="7" destOrd="0" presId="urn:microsoft.com/office/officeart/2005/8/layout/list1"/>
    <dgm:cxn modelId="{944E1359-C5D3-4786-96B7-1FF78B8A730A}" type="presParOf" srcId="{8B912A2B-524D-40BE-8712-E314E441502F}" destId="{C43700EA-25F6-4976-8059-2A072E3CD595}" srcOrd="8" destOrd="0" presId="urn:microsoft.com/office/officeart/2005/8/layout/list1"/>
    <dgm:cxn modelId="{5D2C7AF2-1C93-4BC7-84EC-0FA9111778BB}" type="presParOf" srcId="{C43700EA-25F6-4976-8059-2A072E3CD595}" destId="{AD596398-01DA-4B59-8399-B239A274AC98}" srcOrd="0" destOrd="0" presId="urn:microsoft.com/office/officeart/2005/8/layout/list1"/>
    <dgm:cxn modelId="{D2CDC515-34F2-4038-85AA-53E5DDA59DA2}" type="presParOf" srcId="{C43700EA-25F6-4976-8059-2A072E3CD595}" destId="{F02FE67D-2A12-4383-987F-18B6D8D4CC13}" srcOrd="1" destOrd="0" presId="urn:microsoft.com/office/officeart/2005/8/layout/list1"/>
    <dgm:cxn modelId="{37717423-A560-43DA-AFA4-A397103989BA}" type="presParOf" srcId="{8B912A2B-524D-40BE-8712-E314E441502F}" destId="{94C31EE6-3306-402E-9440-87DA3DD68479}" srcOrd="9" destOrd="0" presId="urn:microsoft.com/office/officeart/2005/8/layout/list1"/>
    <dgm:cxn modelId="{53F73E8E-1FFF-4375-94EE-7F42342B8071}" type="presParOf" srcId="{8B912A2B-524D-40BE-8712-E314E441502F}" destId="{5CFFF41C-668B-4F07-A5A3-87763A649678}" srcOrd="10" destOrd="0" presId="urn:microsoft.com/office/officeart/2005/8/layout/list1"/>
    <dgm:cxn modelId="{2D9115E6-B49A-4142-9F27-4D189BF84E15}" type="presParOf" srcId="{8B912A2B-524D-40BE-8712-E314E441502F}" destId="{C306F685-E358-4B88-B95C-7A756ACF1F5B}" srcOrd="11" destOrd="0" presId="urn:microsoft.com/office/officeart/2005/8/layout/list1"/>
    <dgm:cxn modelId="{3A63AD53-0E27-4702-8006-A822D96F5234}" type="presParOf" srcId="{8B912A2B-524D-40BE-8712-E314E441502F}" destId="{2CDEB223-E7C1-4D70-8883-2EB177C05D65}" srcOrd="12" destOrd="0" presId="urn:microsoft.com/office/officeart/2005/8/layout/list1"/>
    <dgm:cxn modelId="{BDCF6714-0488-4BE4-9FAE-902B10091E10}" type="presParOf" srcId="{2CDEB223-E7C1-4D70-8883-2EB177C05D65}" destId="{EC0286AE-F747-490A-A23F-A8B4F6A6F5A5}" srcOrd="0" destOrd="0" presId="urn:microsoft.com/office/officeart/2005/8/layout/list1"/>
    <dgm:cxn modelId="{005EFE9E-F629-4BF6-A475-205AF79A5540}" type="presParOf" srcId="{2CDEB223-E7C1-4D70-8883-2EB177C05D65}" destId="{BF4741A6-44F0-4974-B2D7-CE7AA14B6575}" srcOrd="1" destOrd="0" presId="urn:microsoft.com/office/officeart/2005/8/layout/list1"/>
    <dgm:cxn modelId="{17842E78-7E64-4AAB-9610-A41C3613830F}" type="presParOf" srcId="{8B912A2B-524D-40BE-8712-E314E441502F}" destId="{D7A81F3F-3897-4E09-98B2-D42840E8DB4F}" srcOrd="13" destOrd="0" presId="urn:microsoft.com/office/officeart/2005/8/layout/list1"/>
    <dgm:cxn modelId="{760D6552-B1B2-4FB1-AFC3-CAA4F19DD7CB}" type="presParOf" srcId="{8B912A2B-524D-40BE-8712-E314E441502F}" destId="{E74EDCFA-2B81-4D35-A4CC-16B93274800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Verdana" pitchFamily="34" charset="0"/>
            </a:rPr>
            <a:t>Механизм взаимодействия со страховыми медицинскими организациями в части оплаты медицинской помощи:</a:t>
          </a:r>
          <a:endParaRPr lang="ru-RU" sz="20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marL="0" indent="0" algn="just"/>
          <a:r>
            <a:rPr lang="ru-RU" sz="28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Финансирование МО производится страховыми медицинскими организациями в режиме - «</a:t>
          </a:r>
          <a:r>
            <a:rPr lang="ru-RU" sz="2800" b="1" dirty="0" err="1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аванс-окончательный</a:t>
          </a:r>
          <a:r>
            <a:rPr lang="ru-RU" sz="28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расчет» на основании представленных: «Заявки на авансирование медицинской помощи», счетов и реестра счетов на оплату медицинской помощи.</a:t>
          </a:r>
          <a:r>
            <a:rPr lang="ru-RU" sz="28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</a:t>
          </a:r>
          <a:endParaRPr lang="ru-RU" sz="2800" dirty="0">
            <a:latin typeface="Calibri" pitchFamily="34" charset="0"/>
          </a:endParaRPr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B3570F79-FC14-48DA-A834-9BF3C40D63A2}" type="presOf" srcId="{282612CF-CDB0-412D-A3AB-653233AC0A6F}" destId="{59A8F4B8-DF6C-4763-A404-DEABECB3477A}" srcOrd="0" destOrd="0" presId="urn:microsoft.com/office/officeart/2005/8/layout/hList1"/>
    <dgm:cxn modelId="{AB69BF10-6FD7-4DC2-B789-72D22233EB75}" type="presOf" srcId="{CEDBAFD0-F350-41A1-B1DE-F49B8F4208D0}" destId="{DEB2E235-4720-4A18-B807-CD55DC233A3F}" srcOrd="0" destOrd="0" presId="urn:microsoft.com/office/officeart/2005/8/layout/hList1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C4BF83C7-B3C8-49E8-B823-B16744FBC093}" type="presOf" srcId="{EBFF8950-55C7-46C6-8A40-A51BC7B3502D}" destId="{A422C9A1-F116-42FC-9AF6-359A79081873}" srcOrd="0" destOrd="0" presId="urn:microsoft.com/office/officeart/2005/8/layout/hList1"/>
    <dgm:cxn modelId="{BD996DA0-99B4-43C2-9C04-9AE9F6A4526D}" type="presParOf" srcId="{A422C9A1-F116-42FC-9AF6-359A79081873}" destId="{C86D4601-9CE6-48A9-8780-616031DE4955}" srcOrd="0" destOrd="0" presId="urn:microsoft.com/office/officeart/2005/8/layout/hList1"/>
    <dgm:cxn modelId="{038978C3-92D1-4FA3-95AB-452E3F61B16A}" type="presParOf" srcId="{C86D4601-9CE6-48A9-8780-616031DE4955}" destId="{59A8F4B8-DF6C-4763-A404-DEABECB3477A}" srcOrd="0" destOrd="0" presId="urn:microsoft.com/office/officeart/2005/8/layout/hList1"/>
    <dgm:cxn modelId="{432103A5-CB17-407C-84BA-75D2DD797529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  <a:latin typeface="Verdana" pitchFamily="34" charset="0"/>
            </a:rPr>
            <a:t>В соответствии с Приказом ФФОМС от 01.12.2010 года № 230 «Об утверждении Порядка организации и проведения контроля объемов, сроков, качества и условий предоставления медицинской помощи по ОМС»:</a:t>
          </a:r>
          <a:endParaRPr lang="ru-RU" sz="20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marL="0" indent="0"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СМО и ТФОМС осуществляют контроль  объемов, сроков, качества и условий предоставления медицинской помощи застрахованных лицам путем проведения </a:t>
          </a:r>
          <a:r>
            <a:rPr lang="ru-RU" sz="2000" b="1" dirty="0" err="1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медико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– экономического контроля,      </a:t>
          </a:r>
          <a:r>
            <a:rPr lang="ru-RU" sz="2000" b="1" dirty="0" err="1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медико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– экономических экспертиз и экспертиз качества медицинской помощи.</a:t>
          </a:r>
          <a:endParaRPr lang="ru-RU" sz="2000" dirty="0">
            <a:latin typeface="Calibri" pitchFamily="34" charset="0"/>
          </a:endParaRPr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A3FFBC5F-2142-4FAC-B1C6-9692A142E339}">
      <dgm:prSet custT="1"/>
      <dgm:spPr/>
      <dgm:t>
        <a:bodyPr/>
        <a:lstStyle/>
        <a:p>
          <a:pPr marL="0" indent="0" algn="just"/>
          <a:r>
            <a:rPr lang="ru-RU" sz="2000" b="1" dirty="0" smtClean="0">
              <a:solidFill>
                <a:schemeClr val="bg2"/>
              </a:solidFill>
              <a:latin typeface="Calibri" pitchFamily="34" charset="0"/>
            </a:rPr>
            <a:t>При выявлении нарушений в оказании медицинской помощи к МО применяются финансовые санкции в соответствии с Перечнем нарушений, утвержденным Тарифным соглашением в сфере ОМС от </a:t>
          </a:r>
          <a:r>
            <a:rPr lang="en-US" sz="2000" b="1" dirty="0" smtClean="0">
              <a:solidFill>
                <a:schemeClr val="bg2"/>
              </a:solidFill>
              <a:latin typeface="Calibri" pitchFamily="34" charset="0"/>
            </a:rPr>
            <a:t>27</a:t>
          </a:r>
          <a:r>
            <a:rPr lang="ru-RU" sz="2000" b="1" dirty="0" smtClean="0">
              <a:solidFill>
                <a:schemeClr val="bg2"/>
              </a:solidFill>
              <a:latin typeface="Calibri" pitchFamily="34" charset="0"/>
            </a:rPr>
            <a:t>.12.201</a:t>
          </a:r>
          <a:r>
            <a:rPr lang="en-US" sz="2000" b="1" dirty="0" smtClean="0">
              <a:solidFill>
                <a:schemeClr val="bg2"/>
              </a:solidFill>
              <a:latin typeface="Calibri" pitchFamily="34" charset="0"/>
            </a:rPr>
            <a:t>8</a:t>
          </a:r>
          <a:r>
            <a:rPr lang="ru-RU" sz="2000" b="1" dirty="0" smtClean="0">
              <a:solidFill>
                <a:schemeClr val="bg2"/>
              </a:solidFill>
              <a:latin typeface="Calibri" pitchFamily="34" charset="0"/>
            </a:rPr>
            <a:t>      № </a:t>
          </a:r>
          <a:r>
            <a:rPr lang="en-US" sz="2000" b="1" dirty="0" smtClean="0">
              <a:solidFill>
                <a:schemeClr val="bg2"/>
              </a:solidFill>
              <a:latin typeface="Calibri" pitchFamily="34" charset="0"/>
            </a:rPr>
            <a:t>770</a:t>
          </a:r>
          <a:r>
            <a:rPr lang="ru-RU" sz="2000" b="1" dirty="0" smtClean="0">
              <a:solidFill>
                <a:schemeClr val="bg2"/>
              </a:solidFill>
              <a:latin typeface="Calibri" pitchFamily="34" charset="0"/>
            </a:rPr>
            <a:t>-ОМС и являющимся приложением к Договору.</a:t>
          </a:r>
        </a:p>
      </dgm:t>
    </dgm:pt>
    <dgm:pt modelId="{BF48ACB1-3536-4884-8621-36F24D3E8F8D}" type="parTrans" cxnId="{C1F4BC3E-2B02-4C9D-9BB9-EDB600EDD7E9}">
      <dgm:prSet/>
      <dgm:spPr/>
      <dgm:t>
        <a:bodyPr/>
        <a:lstStyle/>
        <a:p>
          <a:endParaRPr lang="ru-RU"/>
        </a:p>
      </dgm:t>
    </dgm:pt>
    <dgm:pt modelId="{17215A61-3C68-4F91-9ADF-5B458AFDC499}" type="sibTrans" cxnId="{C1F4BC3E-2B02-4C9D-9BB9-EDB600EDD7E9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772962-6E96-4A20-AB9C-452DCC5CC096}" type="presOf" srcId="{CEDBAFD0-F350-41A1-B1DE-F49B8F4208D0}" destId="{DEB2E235-4720-4A18-B807-CD55DC233A3F}" srcOrd="0" destOrd="0" presId="urn:microsoft.com/office/officeart/2005/8/layout/hList1"/>
    <dgm:cxn modelId="{C1F4BC3E-2B02-4C9D-9BB9-EDB600EDD7E9}" srcId="{282612CF-CDB0-412D-A3AB-653233AC0A6F}" destId="{A3FFBC5F-2142-4FAC-B1C6-9692A142E339}" srcOrd="1" destOrd="0" parTransId="{BF48ACB1-3536-4884-8621-36F24D3E8F8D}" sibTransId="{17215A61-3C68-4F91-9ADF-5B458AFDC499}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CB759137-B0B5-4A37-9724-C9C73F0AA30A}" type="presOf" srcId="{EBFF8950-55C7-46C6-8A40-A51BC7B3502D}" destId="{A422C9A1-F116-42FC-9AF6-359A79081873}" srcOrd="0" destOrd="0" presId="urn:microsoft.com/office/officeart/2005/8/layout/hList1"/>
    <dgm:cxn modelId="{A843B873-2283-4430-AFE2-4DE72D91A604}" type="presOf" srcId="{282612CF-CDB0-412D-A3AB-653233AC0A6F}" destId="{59A8F4B8-DF6C-4763-A404-DEABECB3477A}" srcOrd="0" destOrd="0" presId="urn:microsoft.com/office/officeart/2005/8/layout/hList1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7B493F98-9EF3-4015-ACC5-6501FA0AE0AB}" type="presOf" srcId="{A3FFBC5F-2142-4FAC-B1C6-9692A142E339}" destId="{DEB2E235-4720-4A18-B807-CD55DC233A3F}" srcOrd="0" destOrd="1" presId="urn:microsoft.com/office/officeart/2005/8/layout/hList1"/>
    <dgm:cxn modelId="{8F7E6CFF-8260-4E1C-BAA6-BC3D692DCDA7}" type="presParOf" srcId="{A422C9A1-F116-42FC-9AF6-359A79081873}" destId="{C86D4601-9CE6-48A9-8780-616031DE4955}" srcOrd="0" destOrd="0" presId="urn:microsoft.com/office/officeart/2005/8/layout/hList1"/>
    <dgm:cxn modelId="{274729F1-3D18-438B-A249-E65418B444E5}" type="presParOf" srcId="{C86D4601-9CE6-48A9-8780-616031DE4955}" destId="{59A8F4B8-DF6C-4763-A404-DEABECB3477A}" srcOrd="0" destOrd="0" presId="urn:microsoft.com/office/officeart/2005/8/layout/hList1"/>
    <dgm:cxn modelId="{C5B78396-E468-49DD-9703-7E9AFB349DAE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F4B6E4-D118-4B4F-A661-3BC2E49A1E90}">
      <dsp:nvSpPr>
        <dsp:cNvPr id="0" name=""/>
        <dsp:cNvSpPr/>
      </dsp:nvSpPr>
      <dsp:spPr>
        <a:xfrm>
          <a:off x="0" y="408907"/>
          <a:ext cx="7560840" cy="187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Verdana" pitchFamily="34" charset="0"/>
            </a:rPr>
            <a:t>В соответствии со ст.2 ч.15 ФЗ-326 «Об обязательном медицинском страховании в РФ»:</a:t>
          </a:r>
          <a:endParaRPr lang="ru-RU" sz="2400" kern="1200" dirty="0">
            <a:latin typeface="Verdana" pitchFamily="34" charset="0"/>
          </a:endParaRPr>
        </a:p>
      </dsp:txBody>
      <dsp:txXfrm>
        <a:off x="0" y="408907"/>
        <a:ext cx="7560840" cy="1872000"/>
      </dsp:txXfrm>
    </dsp:sp>
    <dsp:sp modelId="{7994EBA8-8D43-4B27-BF66-B7024F93A220}">
      <dsp:nvSpPr>
        <dsp:cNvPr id="0" name=""/>
        <dsp:cNvSpPr/>
      </dsp:nvSpPr>
      <dsp:spPr>
        <a:xfrm>
          <a:off x="0" y="2280908"/>
          <a:ext cx="7560840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latin typeface="Calibri" pitchFamily="34" charset="0"/>
            </a:rPr>
            <a:t>Медицинские</a:t>
          </a:r>
          <a:r>
            <a:rPr lang="en-US" sz="2400" b="1" kern="1200" dirty="0" smtClean="0">
              <a:latin typeface="Calibri" pitchFamily="34" charset="0"/>
            </a:rPr>
            <a:t> </a:t>
          </a:r>
          <a:r>
            <a:rPr lang="ru-RU" sz="2400" b="1" kern="1200" dirty="0" smtClean="0">
              <a:latin typeface="Calibri" pitchFamily="34" charset="0"/>
            </a:rPr>
            <a:t>организации, направившие  в территориальный фонд до 01.09.2017 года уведомление об осуществлении деятельности в сфере обязательного медицинского страхования, включены в реестр медицинских организаций  на 2018 год.</a:t>
          </a:r>
          <a:endParaRPr lang="ru-RU" sz="2400" kern="1200" dirty="0">
            <a:latin typeface="Calibri" pitchFamily="34" charset="0"/>
          </a:endParaRPr>
        </a:p>
      </dsp:txBody>
      <dsp:txXfrm>
        <a:off x="0" y="2280908"/>
        <a:ext cx="7560840" cy="28548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11018"/>
          <a:ext cx="8496944" cy="1353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В соответствии с Приказом ФФОМС от 16.04.2012 г. № 73 «Об утверждении положений о контроле за деятельностью СМО и МО в сфере ОМС территориальными фондами ОМС»: </a:t>
          </a:r>
          <a:endParaRPr lang="ru-RU" sz="20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11018"/>
        <a:ext cx="8496944" cy="1353600"/>
      </dsp:txXfrm>
    </dsp:sp>
    <dsp:sp modelId="{DEB2E235-4720-4A18-B807-CD55DC233A3F}">
      <dsp:nvSpPr>
        <dsp:cNvPr id="0" name=""/>
        <dsp:cNvSpPr/>
      </dsp:nvSpPr>
      <dsp:spPr>
        <a:xfrm>
          <a:off x="0" y="1364618"/>
          <a:ext cx="8496944" cy="31608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0" lvl="1" indent="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Контроль за использованием средств ОМС медицинскими организациями осуществляется ТФОМС в соответствии с Положением о контроле за использованием средств ОМС медицинскими организациями, утвержденным Приказом Федерального фонда обязательного медицинского страхования № 73. </a:t>
          </a:r>
          <a:endParaRPr lang="ru-RU" sz="2000" kern="1200" dirty="0">
            <a:latin typeface="Calibri" pitchFamily="34" charset="0"/>
          </a:endParaRPr>
        </a:p>
        <a:p>
          <a:pPr marL="0" lvl="1" indent="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Использование средств ОМС, полученных МО за оказанную медицинскую помощь, осуществляется  в соответствии со структурой тарифа, установленной ч.7 ст.35 ФЗ-326, Территориальной программой государственных гарантий и Тарифным соглашением. </a:t>
          </a:r>
          <a:r>
            <a:rPr lang="ru-RU" sz="2000" b="1" u="sng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Использование средств ОМС не по назначению расценивается как нецелевое.</a:t>
          </a:r>
          <a:endParaRPr lang="ru-RU" sz="2000" kern="1200" dirty="0">
            <a:latin typeface="Calibri" pitchFamily="34" charset="0"/>
          </a:endParaRPr>
        </a:p>
      </dsp:txBody>
      <dsp:txXfrm>
        <a:off x="0" y="1364618"/>
        <a:ext cx="8496944" cy="3160867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268676-1524-45C5-9D3F-906A90A6D7B7}">
      <dsp:nvSpPr>
        <dsp:cNvPr id="0" name=""/>
        <dsp:cNvSpPr/>
      </dsp:nvSpPr>
      <dsp:spPr>
        <a:xfrm>
          <a:off x="3486038" y="4553"/>
          <a:ext cx="5222675" cy="21597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latin typeface="Calibri" pitchFamily="34" charset="0"/>
              <a:cs typeface="Times New Roman" pitchFamily="18" charset="0"/>
            </a:rPr>
            <a:t>МО уплачивает в бюджет ТФОМС штраф в размере 10 % от суммы нецелевого использования средств и пени в размере 1/300  ставки рефинансирования ЦБ РФ, действующей на день предъявления санкций, от суммы нецелевого использования указанных средств за каждый день просрочки. Средства, использованные не по целевому назначению, МО возвращает в бюджет ТФОМС в течение 10 рабочих дней со дня предъявления ТФОМС соответствующего требования;</a:t>
          </a:r>
          <a:endParaRPr lang="ru-RU" sz="1300" kern="1200" dirty="0">
            <a:latin typeface="Calibri" pitchFamily="34" charset="0"/>
          </a:endParaRPr>
        </a:p>
      </dsp:txBody>
      <dsp:txXfrm>
        <a:off x="3486038" y="4553"/>
        <a:ext cx="5222675" cy="2159741"/>
      </dsp:txXfrm>
    </dsp:sp>
    <dsp:sp modelId="{6CFF7133-8C2A-4218-BF28-53C78A53A9AE}">
      <dsp:nvSpPr>
        <dsp:cNvPr id="0" name=""/>
        <dsp:cNvSpPr/>
      </dsp:nvSpPr>
      <dsp:spPr>
        <a:xfrm>
          <a:off x="4254" y="415396"/>
          <a:ext cx="3481783" cy="13380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Calibri" pitchFamily="34" charset="0"/>
            </a:rPr>
            <a:t>ФЗ - 326 «Об обязательном медицинском страховании в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Calibri" pitchFamily="34" charset="0"/>
            </a:rPr>
            <a:t>РФ» ч. 9 ст. 39 </a:t>
          </a:r>
          <a:endParaRPr lang="ru-RU" sz="1800" kern="1200" dirty="0">
            <a:latin typeface="Calibri" pitchFamily="34" charset="0"/>
          </a:endParaRPr>
        </a:p>
      </dsp:txBody>
      <dsp:txXfrm>
        <a:off x="4254" y="415396"/>
        <a:ext cx="3481783" cy="1338054"/>
      </dsp:txXfrm>
    </dsp:sp>
    <dsp:sp modelId="{BBB9ACF3-5086-4500-9EC8-620A0BE88E43}">
      <dsp:nvSpPr>
        <dsp:cNvPr id="0" name=""/>
        <dsp:cNvSpPr/>
      </dsp:nvSpPr>
      <dsp:spPr>
        <a:xfrm>
          <a:off x="3485187" y="2756055"/>
          <a:ext cx="5227780" cy="4221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Calibri" pitchFamily="34" charset="0"/>
            </a:rPr>
            <a:t>влечет наложение административного штрафа; </a:t>
          </a:r>
          <a:endParaRPr lang="ru-RU" sz="1400" kern="1200" dirty="0">
            <a:latin typeface="Calibri" pitchFamily="34" charset="0"/>
          </a:endParaRPr>
        </a:p>
      </dsp:txBody>
      <dsp:txXfrm>
        <a:off x="3485187" y="2756055"/>
        <a:ext cx="5227780" cy="422142"/>
      </dsp:txXfrm>
    </dsp:sp>
    <dsp:sp modelId="{06910011-D51F-4733-A1CA-01BC7327B0E1}">
      <dsp:nvSpPr>
        <dsp:cNvPr id="0" name=""/>
        <dsp:cNvSpPr/>
      </dsp:nvSpPr>
      <dsp:spPr>
        <a:xfrm>
          <a:off x="0" y="2298099"/>
          <a:ext cx="3485187" cy="13380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Calibri" pitchFamily="34" charset="0"/>
            </a:rPr>
            <a:t>Кодекс РФ об административных правонарушениях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Calibri" pitchFamily="34" charset="0"/>
            </a:rPr>
            <a:t>ст. 15.14 </a:t>
          </a:r>
          <a:endParaRPr lang="ru-RU" sz="1800" kern="1200" dirty="0">
            <a:latin typeface="Calibri" pitchFamily="34" charset="0"/>
          </a:endParaRPr>
        </a:p>
      </dsp:txBody>
      <dsp:txXfrm>
        <a:off x="0" y="2298099"/>
        <a:ext cx="3485187" cy="1338054"/>
      </dsp:txXfrm>
    </dsp:sp>
    <dsp:sp modelId="{15190214-819B-47E2-82A7-5E17C9AD6E01}">
      <dsp:nvSpPr>
        <dsp:cNvPr id="0" name=""/>
        <dsp:cNvSpPr/>
      </dsp:nvSpPr>
      <dsp:spPr>
        <a:xfrm>
          <a:off x="3485187" y="4263722"/>
          <a:ext cx="5227780" cy="35053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Calibri" pitchFamily="34" charset="0"/>
            </a:rPr>
            <a:t>привлечение к уголовной ответственности.</a:t>
          </a:r>
          <a:endParaRPr lang="ru-RU" sz="1400" kern="1200" dirty="0">
            <a:latin typeface="Calibri" pitchFamily="34" charset="0"/>
          </a:endParaRPr>
        </a:p>
      </dsp:txBody>
      <dsp:txXfrm>
        <a:off x="3485187" y="4263722"/>
        <a:ext cx="5227780" cy="350530"/>
      </dsp:txXfrm>
    </dsp:sp>
    <dsp:sp modelId="{EA2C54C6-CC4A-42C5-8573-57ED1DC6CA76}">
      <dsp:nvSpPr>
        <dsp:cNvPr id="0" name=""/>
        <dsp:cNvSpPr/>
      </dsp:nvSpPr>
      <dsp:spPr>
        <a:xfrm>
          <a:off x="0" y="3769960"/>
          <a:ext cx="3485187" cy="13380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Calibri" pitchFamily="34" charset="0"/>
            </a:rPr>
            <a:t>Уголовный кодекс  РФ</a:t>
          </a:r>
          <a:endParaRPr lang="ru-RU" sz="1800" kern="1200" dirty="0" smtClean="0">
            <a:latin typeface="Calibri" pitchFamily="34" charset="0"/>
          </a:endParaRP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Calibri" pitchFamily="34" charset="0"/>
            </a:rPr>
            <a:t>ст. 285.2. </a:t>
          </a:r>
          <a:endParaRPr lang="ru-RU" sz="1800" kern="1200" dirty="0">
            <a:latin typeface="Calibri" pitchFamily="34" charset="0"/>
          </a:endParaRPr>
        </a:p>
      </dsp:txBody>
      <dsp:txXfrm>
        <a:off x="0" y="3769960"/>
        <a:ext cx="3485187" cy="133805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223487"/>
          <a:ext cx="7992888" cy="21304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Verdana" pitchFamily="34" charset="0"/>
            </a:rPr>
            <a:t>1. ФЗ-326 «Об обязательном медицинском страховании в РФ»;</a:t>
          </a:r>
          <a:br>
            <a:rPr lang="ru-RU" sz="2000" b="1" kern="1200" dirty="0" smtClean="0">
              <a:latin typeface="Verdana" pitchFamily="34" charset="0"/>
            </a:rPr>
          </a:br>
          <a:r>
            <a:rPr lang="ru-RU" sz="2000" b="1" kern="1200" dirty="0" smtClean="0">
              <a:latin typeface="Verdana" pitchFamily="34" charset="0"/>
            </a:rPr>
            <a:t/>
          </a:r>
          <a:br>
            <a:rPr lang="ru-RU" sz="2000" b="1" kern="1200" dirty="0" smtClean="0">
              <a:latin typeface="Verdana" pitchFamily="34" charset="0"/>
            </a:rPr>
          </a:br>
          <a:r>
            <a:rPr lang="ru-RU" sz="2000" b="1" kern="1200" dirty="0" smtClean="0">
              <a:latin typeface="Verdana" pitchFamily="34" charset="0"/>
            </a:rPr>
            <a:t>2. Приказ МЗ РФ от 24.12. 2012 г. № 1355н «Об утверждении формы типового договора на оказание и оплату медицинской помощи по обязательному медицинскому страхованию»:</a:t>
          </a:r>
          <a:endParaRPr lang="ru-RU" sz="2000" kern="1200" dirty="0">
            <a:latin typeface="Verdana" pitchFamily="34" charset="0"/>
          </a:endParaRPr>
        </a:p>
      </dsp:txBody>
      <dsp:txXfrm>
        <a:off x="0" y="223487"/>
        <a:ext cx="7992888" cy="2130488"/>
      </dsp:txXfrm>
    </dsp:sp>
    <dsp:sp modelId="{DEB2E235-4720-4A18-B807-CD55DC233A3F}">
      <dsp:nvSpPr>
        <dsp:cNvPr id="0" name=""/>
        <dsp:cNvSpPr/>
      </dsp:nvSpPr>
      <dsp:spPr>
        <a:xfrm>
          <a:off x="0" y="2353976"/>
          <a:ext cx="7992888" cy="2679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>
              <a:latin typeface="Calibri" pitchFamily="34" charset="0"/>
            </a:rPr>
            <a:t>Медицинские  организации, осуществляющие деятельность в сфере ОМС,   заключают   договоры  со   всеми  СМО, осуществляющими деятельность в сфере ОМС Челябинской области.</a:t>
          </a:r>
          <a:endParaRPr lang="ru-RU" sz="3200" kern="1200" dirty="0"/>
        </a:p>
      </dsp:txBody>
      <dsp:txXfrm>
        <a:off x="0" y="2353976"/>
        <a:ext cx="7992888" cy="26791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264891"/>
          <a:ext cx="7992888" cy="187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В соответствии с ФЗ-326 «Об обязательном медицинском страховании в Российской Федерации»:</a:t>
          </a:r>
          <a:endParaRPr lang="ru-RU" sz="2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264891"/>
        <a:ext cx="7992888" cy="1872000"/>
      </dsp:txXfrm>
    </dsp:sp>
    <dsp:sp modelId="{DEB2E235-4720-4A18-B807-CD55DC233A3F}">
      <dsp:nvSpPr>
        <dsp:cNvPr id="0" name=""/>
        <dsp:cNvSpPr/>
      </dsp:nvSpPr>
      <dsp:spPr>
        <a:xfrm>
          <a:off x="0" y="2136891"/>
          <a:ext cx="7992888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Медицинские организации, </a:t>
          </a:r>
          <a:r>
            <a:rPr lang="ru-RU" sz="2800" b="1" kern="1200" dirty="0" smtClean="0">
              <a:solidFill>
                <a:srgbClr val="FF0000"/>
              </a:solidFill>
              <a:latin typeface="Calibri" pitchFamily="34" charset="0"/>
            </a:rPr>
            <a:t>не имеют права </a:t>
          </a:r>
          <a:r>
            <a:rPr lang="ru-RU" sz="28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в течение года, в котором  они   осуществляют деятельность в сфере обязательного медицинского страхования, </a:t>
          </a:r>
          <a:r>
            <a:rPr lang="ru-RU" sz="2800" b="1" u="sng" kern="1200" dirty="0" smtClean="0">
              <a:solidFill>
                <a:srgbClr val="FF0000"/>
              </a:solidFill>
              <a:latin typeface="Calibri" pitchFamily="34" charset="0"/>
            </a:rPr>
            <a:t>выйти</a:t>
          </a:r>
          <a:r>
            <a:rPr lang="ru-RU" sz="2800" b="1" u="none" kern="1200" dirty="0" smtClean="0">
              <a:solidFill>
                <a:srgbClr val="FF0000"/>
              </a:solidFill>
              <a:latin typeface="Calibri" pitchFamily="34" charset="0"/>
            </a:rPr>
            <a:t> </a:t>
          </a:r>
          <a:r>
            <a:rPr lang="ru-RU" sz="28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из числа медицинских организаций, осуществляющих деятельность в сфере ОМС.</a:t>
          </a:r>
          <a:endParaRPr lang="ru-RU" sz="2800" kern="1200" dirty="0">
            <a:latin typeface="Calibri" pitchFamily="34" charset="0"/>
          </a:endParaRPr>
        </a:p>
      </dsp:txBody>
      <dsp:txXfrm>
        <a:off x="0" y="2136891"/>
        <a:ext cx="7992888" cy="28548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EA129A-BFF7-480A-86BE-7B34441CE2B2}">
      <dsp:nvSpPr>
        <dsp:cNvPr id="0" name=""/>
        <dsp:cNvSpPr/>
      </dsp:nvSpPr>
      <dsp:spPr>
        <a:xfrm>
          <a:off x="4054408" y="2047291"/>
          <a:ext cx="2149857" cy="1910976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latin typeface="Calibri" pitchFamily="34" charset="0"/>
            </a:rPr>
            <a:t>МО исключается из Реестра в случаях:</a:t>
          </a:r>
          <a:endParaRPr lang="ru-RU" sz="1600" kern="1200" dirty="0">
            <a:latin typeface="Calibri" pitchFamily="34" charset="0"/>
          </a:endParaRPr>
        </a:p>
      </dsp:txBody>
      <dsp:txXfrm>
        <a:off x="4054408" y="2047291"/>
        <a:ext cx="2149857" cy="1910976"/>
      </dsp:txXfrm>
    </dsp:sp>
    <dsp:sp modelId="{875E2908-C3FA-46BB-9A44-1ABBC44467AE}">
      <dsp:nvSpPr>
        <dsp:cNvPr id="0" name=""/>
        <dsp:cNvSpPr/>
      </dsp:nvSpPr>
      <dsp:spPr>
        <a:xfrm rot="16200000">
          <a:off x="5030813" y="1600145"/>
          <a:ext cx="197046" cy="533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6200000">
        <a:off x="5030813" y="1600145"/>
        <a:ext cx="197046" cy="533659"/>
      </dsp:txXfrm>
    </dsp:sp>
    <dsp:sp modelId="{C81C44D4-DAC0-4D3A-9854-F64FE0880178}">
      <dsp:nvSpPr>
        <dsp:cNvPr id="0" name=""/>
        <dsp:cNvSpPr/>
      </dsp:nvSpPr>
      <dsp:spPr>
        <a:xfrm>
          <a:off x="4196524" y="-67456"/>
          <a:ext cx="1865624" cy="1742961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Calibri" pitchFamily="34" charset="0"/>
            </a:rPr>
            <a:t>Ликвидации медицинской организации</a:t>
          </a:r>
          <a:endParaRPr lang="ru-RU" sz="1400" kern="1200" dirty="0">
            <a:latin typeface="Calibri" pitchFamily="34" charset="0"/>
          </a:endParaRPr>
        </a:p>
      </dsp:txBody>
      <dsp:txXfrm>
        <a:off x="4196524" y="-67456"/>
        <a:ext cx="1865624" cy="1742961"/>
      </dsp:txXfrm>
    </dsp:sp>
    <dsp:sp modelId="{4AE7A48D-F1D5-4EF3-A40F-DC0B449AC060}">
      <dsp:nvSpPr>
        <dsp:cNvPr id="0" name=""/>
        <dsp:cNvSpPr/>
      </dsp:nvSpPr>
      <dsp:spPr>
        <a:xfrm>
          <a:off x="6258238" y="2735950"/>
          <a:ext cx="130024" cy="533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6258238" y="2735950"/>
        <a:ext cx="130024" cy="533659"/>
      </dsp:txXfrm>
    </dsp:sp>
    <dsp:sp modelId="{56AC3F03-64C5-42E2-BA3F-9C78907DDAE8}">
      <dsp:nvSpPr>
        <dsp:cNvPr id="0" name=""/>
        <dsp:cNvSpPr/>
      </dsp:nvSpPr>
      <dsp:spPr>
        <a:xfrm>
          <a:off x="6449595" y="2143832"/>
          <a:ext cx="1756993" cy="1717895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Calibri" pitchFamily="34" charset="0"/>
            </a:rPr>
            <a:t>Направление в ТФОМС Уведомления об исключении из реестра МО до заключения договоров  со СМО на оказание и оплату медицинской  </a:t>
          </a:r>
          <a:r>
            <a:rPr lang="ru-RU" sz="900" b="1" kern="1200" dirty="0" smtClean="0"/>
            <a:t>помощи</a:t>
          </a:r>
          <a:endParaRPr lang="ru-RU" sz="900" kern="1200" dirty="0"/>
        </a:p>
      </dsp:txBody>
      <dsp:txXfrm>
        <a:off x="6449595" y="2143832"/>
        <a:ext cx="1756993" cy="1717895"/>
      </dsp:txXfrm>
    </dsp:sp>
    <dsp:sp modelId="{0B456D3A-041F-4C79-95CB-D2A970171771}">
      <dsp:nvSpPr>
        <dsp:cNvPr id="0" name=""/>
        <dsp:cNvSpPr/>
      </dsp:nvSpPr>
      <dsp:spPr>
        <a:xfrm rot="5400000">
          <a:off x="5023156" y="3885769"/>
          <a:ext cx="212361" cy="533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5400000">
        <a:off x="5023156" y="3885769"/>
        <a:ext cx="212361" cy="533659"/>
      </dsp:txXfrm>
    </dsp:sp>
    <dsp:sp modelId="{9B969A66-1BF5-4B6B-AF0A-5690996EFA9F}">
      <dsp:nvSpPr>
        <dsp:cNvPr id="0" name=""/>
        <dsp:cNvSpPr/>
      </dsp:nvSpPr>
      <dsp:spPr>
        <a:xfrm>
          <a:off x="4196524" y="4358950"/>
          <a:ext cx="1865624" cy="1685169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alibri" pitchFamily="34" charset="0"/>
            </a:rPr>
            <a:t>Утраты права на осуществление медицинской деятельности</a:t>
          </a:r>
          <a:endParaRPr lang="ru-RU" sz="1200" kern="1200" dirty="0">
            <a:latin typeface="Calibri" pitchFamily="34" charset="0"/>
          </a:endParaRPr>
        </a:p>
      </dsp:txBody>
      <dsp:txXfrm>
        <a:off x="4196524" y="4358950"/>
        <a:ext cx="1865624" cy="1685169"/>
      </dsp:txXfrm>
    </dsp:sp>
    <dsp:sp modelId="{EB91B399-2533-4311-BC64-B632F69AED12}">
      <dsp:nvSpPr>
        <dsp:cNvPr id="0" name=""/>
        <dsp:cNvSpPr/>
      </dsp:nvSpPr>
      <dsp:spPr>
        <a:xfrm rot="10800000">
          <a:off x="3922949" y="2735950"/>
          <a:ext cx="92897" cy="533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0800000">
        <a:off x="3922949" y="2735950"/>
        <a:ext cx="92897" cy="533659"/>
      </dsp:txXfrm>
    </dsp:sp>
    <dsp:sp modelId="{D4A036BE-95DC-465B-849B-AF50C697434A}">
      <dsp:nvSpPr>
        <dsp:cNvPr id="0" name=""/>
        <dsp:cNvSpPr/>
      </dsp:nvSpPr>
      <dsp:spPr>
        <a:xfrm>
          <a:off x="1982034" y="2143840"/>
          <a:ext cx="1897095" cy="1717879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Случаев банкротства или иных предусмотренных законодательством Российской Федерации</a:t>
          </a:r>
          <a:endParaRPr lang="ru-RU" sz="1100" kern="1200" dirty="0"/>
        </a:p>
      </dsp:txBody>
      <dsp:txXfrm>
        <a:off x="1982034" y="2143840"/>
        <a:ext cx="1897095" cy="171787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264891"/>
          <a:ext cx="8496944" cy="187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Verdana" pitchFamily="34" charset="0"/>
            </a:rPr>
            <a:t>Приказ  МЗ и СР РФ от 28.02.2011 г. № 158 </a:t>
          </a:r>
          <a:br>
            <a:rPr lang="ru-RU" sz="2400" b="1" kern="1200" dirty="0" smtClean="0">
              <a:solidFill>
                <a:schemeClr val="tx1"/>
              </a:solidFill>
              <a:latin typeface="Verdana" pitchFamily="34" charset="0"/>
            </a:rPr>
          </a:br>
          <a:r>
            <a:rPr lang="ru-RU" sz="2400" b="1" kern="1200" dirty="0" smtClean="0">
              <a:solidFill>
                <a:schemeClr val="tx1"/>
              </a:solidFill>
              <a:latin typeface="Verdana" pitchFamily="34" charset="0"/>
            </a:rPr>
            <a:t>«Об утверждении правил обязательного медицинского страхования» (Правила ОМС):</a:t>
          </a:r>
          <a:endParaRPr lang="ru-RU" sz="2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264891"/>
        <a:ext cx="8496944" cy="1872000"/>
      </dsp:txXfrm>
    </dsp:sp>
    <dsp:sp modelId="{DEB2E235-4720-4A18-B807-CD55DC233A3F}">
      <dsp:nvSpPr>
        <dsp:cNvPr id="0" name=""/>
        <dsp:cNvSpPr/>
      </dsp:nvSpPr>
      <dsp:spPr>
        <a:xfrm>
          <a:off x="0" y="2136891"/>
          <a:ext cx="8496944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Распределение объемов предоставления медицинской помощи между СМО и МО осуществляется Комиссией по разработке территориальной программы  ОМС, состав которой утвержден Постановлением Правительства   Челябинской    области   от 15.02.2012 г. № 40-П «О комиссии по разработке Территориальной программы ОМС».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Оплата медицинской помощи, оказанной застрахованным лицам, осуществляется только в пределах объемов, установленных Комиссией и по тарифам, действующим в сфере ОМС на территории Челябинской области. </a:t>
          </a:r>
        </a:p>
      </dsp:txBody>
      <dsp:txXfrm>
        <a:off x="0" y="2136891"/>
        <a:ext cx="8496944" cy="28548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49046"/>
          <a:ext cx="8496944" cy="28876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Calibri" pitchFamily="34" charset="0"/>
            </a:rPr>
            <a:t>1. Приказ ФФОМС от 07.04 201</a:t>
          </a:r>
          <a:r>
            <a:rPr lang="en-US" sz="1600" b="1" kern="1200" dirty="0" smtClean="0">
              <a:solidFill>
                <a:schemeClr val="tx1"/>
              </a:solidFill>
              <a:latin typeface="Calibri" pitchFamily="34" charset="0"/>
            </a:rPr>
            <a:t>1</a:t>
          </a:r>
          <a:r>
            <a:rPr lang="ru-RU" sz="1600" b="1" kern="1200" dirty="0" smtClean="0">
              <a:solidFill>
                <a:schemeClr val="tx1"/>
              </a:solidFill>
              <a:latin typeface="Calibri" pitchFamily="34" charset="0"/>
            </a:rPr>
            <a:t>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страхования»;</a:t>
          </a:r>
          <a:br>
            <a:rPr lang="ru-RU" sz="1600" b="1" kern="1200" dirty="0" smtClean="0">
              <a:solidFill>
                <a:schemeClr val="tx1"/>
              </a:solidFill>
              <a:latin typeface="Calibri" pitchFamily="34" charset="0"/>
            </a:rPr>
          </a:br>
          <a:r>
            <a:rPr lang="ru-RU" sz="1600" b="1" kern="1200" dirty="0" smtClean="0">
              <a:solidFill>
                <a:schemeClr val="tx1"/>
              </a:solidFill>
              <a:latin typeface="Calibri" pitchFamily="34" charset="0"/>
            </a:rPr>
            <a:t>2. </a:t>
          </a:r>
          <a:r>
            <a:rPr lang="ru-RU" sz="1600" b="1" kern="1200" dirty="0" smtClean="0">
              <a:solidFill>
                <a:srgbClr val="FFFFFF"/>
              </a:solidFill>
              <a:latin typeface="Calibri" pitchFamily="34" charset="0"/>
            </a:rPr>
            <a:t>Приказ Министерства здравоохранения Челябинской области и ТФОМС Челябинской области от </a:t>
          </a:r>
          <a:r>
            <a:rPr lang="en-US" sz="1600" b="1" kern="1200" dirty="0" smtClean="0">
              <a:solidFill>
                <a:srgbClr val="FFFFFF"/>
              </a:solidFill>
              <a:latin typeface="Calibri" pitchFamily="34" charset="0"/>
            </a:rPr>
            <a:t>27</a:t>
          </a:r>
          <a:r>
            <a:rPr lang="ru-RU" sz="1600" b="1" kern="1200" dirty="0" smtClean="0">
              <a:solidFill>
                <a:srgbClr val="FFFFFF"/>
              </a:solidFill>
              <a:latin typeface="Calibri" pitchFamily="34" charset="0"/>
            </a:rPr>
            <a:t>.</a:t>
          </a:r>
          <a:r>
            <a:rPr lang="en-US" sz="1600" b="1" kern="1200" dirty="0" smtClean="0">
              <a:solidFill>
                <a:srgbClr val="FFFFFF"/>
              </a:solidFill>
              <a:latin typeface="Calibri" pitchFamily="34" charset="0"/>
            </a:rPr>
            <a:t>11</a:t>
          </a:r>
          <a:r>
            <a:rPr lang="ru-RU" sz="1600" b="1" kern="1200" dirty="0" smtClean="0">
              <a:solidFill>
                <a:srgbClr val="FFFFFF"/>
              </a:solidFill>
              <a:latin typeface="Calibri" pitchFamily="34" charset="0"/>
            </a:rPr>
            <a:t>.201</a:t>
          </a:r>
          <a:r>
            <a:rPr lang="en-US" sz="1600" b="1" kern="1200" dirty="0" smtClean="0">
              <a:solidFill>
                <a:srgbClr val="FFFFFF"/>
              </a:solidFill>
              <a:latin typeface="Calibri" pitchFamily="34" charset="0"/>
            </a:rPr>
            <a:t>8</a:t>
          </a:r>
          <a:r>
            <a:rPr lang="ru-RU" sz="1600" b="1" kern="1200" dirty="0" smtClean="0">
              <a:solidFill>
                <a:srgbClr val="FFFFFF"/>
              </a:solidFill>
              <a:latin typeface="Calibri" pitchFamily="34" charset="0"/>
            </a:rPr>
            <a:t> г. № </a:t>
          </a:r>
          <a:r>
            <a:rPr lang="en-US" sz="1600" b="1" kern="1200" dirty="0" smtClean="0">
              <a:solidFill>
                <a:srgbClr val="FFFFFF"/>
              </a:solidFill>
              <a:latin typeface="Calibri" pitchFamily="34" charset="0"/>
            </a:rPr>
            <a:t>2479</a:t>
          </a:r>
          <a:r>
            <a:rPr lang="ru-RU" sz="1600" b="1" kern="1200" dirty="0" smtClean="0">
              <a:solidFill>
                <a:srgbClr val="FFFFFF"/>
              </a:solidFill>
              <a:latin typeface="Calibri" pitchFamily="34" charset="0"/>
            </a:rPr>
            <a:t>/</a:t>
          </a:r>
          <a:r>
            <a:rPr lang="en-US" sz="1600" b="1" kern="1200" dirty="0" smtClean="0">
              <a:solidFill>
                <a:srgbClr val="FFFFFF"/>
              </a:solidFill>
              <a:latin typeface="Calibri" pitchFamily="34" charset="0"/>
            </a:rPr>
            <a:t>874</a:t>
          </a:r>
          <a:r>
            <a:rPr lang="ru-RU" sz="1600" b="1" kern="1200" dirty="0" smtClean="0">
              <a:solidFill>
                <a:srgbClr val="FFFFFF"/>
              </a:solidFill>
              <a:latin typeface="Calibri" pitchFamily="34" charset="0"/>
            </a:rPr>
            <a:t> от  «Об утверждении Порядка информационного взаимодействия при осуществлении информационного сопровождения застрахованных лиц при организации оказания им медицинской помощи страховыми медицинскими организациями в сфере обязательного медицинского страхования » ;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Calibri" pitchFamily="34" charset="0"/>
            </a:rPr>
            <a:t>(доступен на сайте </a:t>
          </a:r>
          <a:r>
            <a:rPr lang="en-US" sz="1600" b="1" u="sng" kern="1200" dirty="0" smtClean="0">
              <a:solidFill>
                <a:schemeClr val="tx1"/>
              </a:solidFill>
              <a:latin typeface="Calibri" pitchFamily="34" charset="0"/>
            </a:rPr>
            <a:t>http:/foms74.ru </a:t>
          </a:r>
          <a:r>
            <a:rPr lang="ru-RU" sz="1600" b="1" kern="1200" dirty="0" smtClean="0">
              <a:solidFill>
                <a:schemeClr val="tx1"/>
              </a:solidFill>
              <a:latin typeface="Calibri" pitchFamily="34" charset="0"/>
            </a:rPr>
            <a:t>в разделе </a:t>
          </a:r>
          <a:r>
            <a:rPr lang="ru-RU" sz="1600" b="1" kern="1200" dirty="0" err="1" smtClean="0">
              <a:solidFill>
                <a:schemeClr val="tx1"/>
              </a:solidFill>
              <a:latin typeface="Calibri" pitchFamily="34" charset="0"/>
            </a:rPr>
            <a:t>Техподдержка</a:t>
          </a:r>
          <a:r>
            <a:rPr lang="ru-RU" sz="1600" b="1" kern="1200" dirty="0" smtClean="0">
              <a:solidFill>
                <a:schemeClr val="tx1"/>
              </a:solidFill>
              <a:latin typeface="Calibri" pitchFamily="34" charset="0"/>
            </a:rPr>
            <a:t>):</a:t>
          </a:r>
          <a:endParaRPr lang="ru-RU" sz="160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0" y="49046"/>
        <a:ext cx="8496944" cy="2887672"/>
      </dsp:txXfrm>
    </dsp:sp>
    <dsp:sp modelId="{DEB2E235-4720-4A18-B807-CD55DC233A3F}">
      <dsp:nvSpPr>
        <dsp:cNvPr id="0" name=""/>
        <dsp:cNvSpPr/>
      </dsp:nvSpPr>
      <dsp:spPr>
        <a:xfrm>
          <a:off x="0" y="2612681"/>
          <a:ext cx="8496944" cy="281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Информационное взаимодействие осуществляется через транспортную систему ТФОМС Челябинский области с использованием программного обеспечения «</a:t>
          </a:r>
          <a:r>
            <a:rPr lang="ru-RU" sz="2000" b="1" kern="1200" dirty="0" err="1" smtClean="0">
              <a:solidFill>
                <a:schemeClr val="bg1">
                  <a:lumMod val="75000"/>
                </a:schemeClr>
              </a:solidFill>
            </a:rPr>
            <a:t>ФОМС-клиент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».</a:t>
          </a:r>
          <a:r>
            <a:rPr lang="ru-RU" sz="2000" kern="1200" dirty="0" smtClean="0"/>
            <a:t> 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Программное обеспечение доступно на сайте ТФОМС Челябинской области по адресу </a:t>
          </a:r>
          <a:r>
            <a:rPr lang="en-US" sz="2000" b="1" u="sng" kern="1200" dirty="0" smtClean="0">
              <a:solidFill>
                <a:schemeClr val="bg1">
                  <a:lumMod val="75000"/>
                </a:schemeClr>
              </a:solidFill>
            </a:rPr>
            <a:t>http</a:t>
          </a:r>
          <a:r>
            <a:rPr lang="ru-RU" sz="2000" b="1" u="sng" kern="1200" dirty="0" smtClean="0">
              <a:solidFill>
                <a:schemeClr val="bg1">
                  <a:lumMod val="75000"/>
                </a:schemeClr>
              </a:solidFill>
            </a:rPr>
            <a:t>:</a:t>
          </a:r>
          <a:r>
            <a:rPr lang="en-US" sz="2000" b="1" u="sng" kern="1200" dirty="0" smtClean="0">
              <a:solidFill>
                <a:schemeClr val="bg1">
                  <a:lumMod val="75000"/>
                </a:schemeClr>
              </a:solidFill>
            </a:rPr>
            <a:t>//foms74.ru/page/</a:t>
          </a:r>
          <a:r>
            <a:rPr lang="en-US" sz="2000" b="1" u="sng" kern="1200" dirty="0" err="1" smtClean="0">
              <a:solidFill>
                <a:schemeClr val="bg1">
                  <a:lumMod val="75000"/>
                </a:schemeClr>
              </a:solidFill>
            </a:rPr>
            <a:t>medis</a:t>
          </a:r>
          <a:r>
            <a:rPr lang="en-US" sz="2000" b="1" u="sng" kern="1200" dirty="0" smtClean="0">
              <a:solidFill>
                <a:schemeClr val="bg1">
                  <a:lumMod val="75000"/>
                </a:schemeClr>
              </a:solidFill>
            </a:rPr>
            <a:t>-transport</a:t>
          </a:r>
          <a:endParaRPr lang="ru-RU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Информационный обмен осуществляется по защищённому каналу связи, построенному по технологии </a:t>
          </a:r>
          <a:r>
            <a:rPr lang="en-US" sz="2000" b="1" kern="1200" dirty="0" smtClean="0">
              <a:solidFill>
                <a:schemeClr val="bg1">
                  <a:lumMod val="75000"/>
                </a:schemeClr>
              </a:solidFill>
            </a:rPr>
            <a:t>Vi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Р</a:t>
          </a:r>
          <a:r>
            <a:rPr lang="en-US" sz="2000" b="1" kern="1200" dirty="0" smtClean="0">
              <a:solidFill>
                <a:schemeClr val="bg1">
                  <a:lumMod val="75000"/>
                </a:schemeClr>
              </a:solidFill>
            </a:rPr>
            <a:t>Net 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компании «</a:t>
          </a:r>
          <a:r>
            <a:rPr lang="ru-RU" sz="2000" b="1" kern="1200" dirty="0" err="1" smtClean="0">
              <a:solidFill>
                <a:schemeClr val="bg1">
                  <a:lumMod val="75000"/>
                </a:schemeClr>
              </a:solidFill>
            </a:rPr>
            <a:t>Инфо</a:t>
          </a:r>
          <a:r>
            <a:rPr lang="en-US" sz="2000" b="1" kern="1200" dirty="0" smtClean="0">
              <a:solidFill>
                <a:schemeClr val="bg1">
                  <a:lumMod val="75000"/>
                </a:schemeClr>
              </a:solidFill>
            </a:rPr>
            <a:t>T</a:t>
          </a:r>
          <a:r>
            <a:rPr lang="ru-RU" sz="2000" b="1" kern="1200" dirty="0" err="1" smtClean="0">
              <a:solidFill>
                <a:schemeClr val="bg1">
                  <a:lumMod val="75000"/>
                </a:schemeClr>
              </a:solidFill>
            </a:rPr>
            <a:t>еКС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». </a:t>
          </a:r>
          <a:endParaRPr lang="en-US" sz="2000" b="1" kern="1200" dirty="0" smtClean="0">
            <a:solidFill>
              <a:schemeClr val="bg1">
                <a:lumMod val="75000"/>
              </a:schemeClr>
            </a:solidFill>
          </a:endParaRPr>
        </a:p>
      </dsp:txBody>
      <dsp:txXfrm>
        <a:off x="0" y="2612681"/>
        <a:ext cx="8496944" cy="281088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D577B7-D9C3-4450-8115-8001051B0853}">
      <dsp:nvSpPr>
        <dsp:cNvPr id="0" name=""/>
        <dsp:cNvSpPr/>
      </dsp:nvSpPr>
      <dsp:spPr>
        <a:xfrm>
          <a:off x="0" y="561013"/>
          <a:ext cx="8784976" cy="663122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1812" tIns="166624" rIns="681812" bIns="113792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Calibri" pitchFamily="34" charset="0"/>
            </a:rPr>
            <a:t>Направляют файлы персонифицированного учета медицинских услуг, оказанных по программе ОМС в ТФОМС Челябинской области.</a:t>
          </a:r>
          <a:endParaRPr lang="ru-RU" sz="1600" kern="1200" dirty="0">
            <a:latin typeface="Calibri" pitchFamily="34" charset="0"/>
          </a:endParaRPr>
        </a:p>
      </dsp:txBody>
      <dsp:txXfrm>
        <a:off x="0" y="561013"/>
        <a:ext cx="8784976" cy="663122"/>
      </dsp:txXfrm>
    </dsp:sp>
    <dsp:sp modelId="{95FAEE30-EF69-4BD9-AA1F-6EF58DD1D3B2}">
      <dsp:nvSpPr>
        <dsp:cNvPr id="0" name=""/>
        <dsp:cNvSpPr/>
      </dsp:nvSpPr>
      <dsp:spPr>
        <a:xfrm>
          <a:off x="439248" y="130556"/>
          <a:ext cx="6149483" cy="527377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Verdana" pitchFamily="34" charset="0"/>
            </a:rPr>
            <a:t>Медицинские организации</a:t>
          </a:r>
          <a:endParaRPr lang="ru-RU" sz="1800" b="1" kern="1200" dirty="0">
            <a:latin typeface="Verdana" pitchFamily="34" charset="0"/>
          </a:endParaRPr>
        </a:p>
      </dsp:txBody>
      <dsp:txXfrm>
        <a:off x="439248" y="130556"/>
        <a:ext cx="6149483" cy="527377"/>
      </dsp:txXfrm>
    </dsp:sp>
    <dsp:sp modelId="{8746F28D-1487-4336-9CB7-782C5865DEBA}">
      <dsp:nvSpPr>
        <dsp:cNvPr id="0" name=""/>
        <dsp:cNvSpPr/>
      </dsp:nvSpPr>
      <dsp:spPr>
        <a:xfrm>
          <a:off x="0" y="1442435"/>
          <a:ext cx="8784976" cy="1434997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1812" tIns="166624" rIns="681812" bIns="113792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Calibri" pitchFamily="34" charset="0"/>
            </a:rPr>
            <a:t>выполняет форматно-логический контроль    записей файлов и идентификацию страховой принадлежности застрахованного лица; </a:t>
          </a:r>
          <a:endParaRPr lang="ru-RU" sz="1600" b="1" kern="1200" dirty="0">
            <a:latin typeface="Calibri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Calibri" pitchFamily="34" charset="0"/>
            </a:rPr>
            <a:t>формирует и направляет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  (при необходимости).</a:t>
          </a:r>
          <a:endParaRPr lang="ru-RU" sz="1600" b="1" kern="1200" dirty="0">
            <a:latin typeface="Calibri" pitchFamily="34" charset="0"/>
          </a:endParaRPr>
        </a:p>
      </dsp:txBody>
      <dsp:txXfrm>
        <a:off x="0" y="1442435"/>
        <a:ext cx="8784976" cy="1434997"/>
      </dsp:txXfrm>
    </dsp:sp>
    <dsp:sp modelId="{8CA92D73-3AD9-44C1-B450-508FC6473520}">
      <dsp:nvSpPr>
        <dsp:cNvPr id="0" name=""/>
        <dsp:cNvSpPr/>
      </dsp:nvSpPr>
      <dsp:spPr>
        <a:xfrm>
          <a:off x="458347" y="1260406"/>
          <a:ext cx="6149483" cy="319146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Verdana" pitchFamily="34" charset="0"/>
            </a:rPr>
            <a:t>ТФОМС</a:t>
          </a:r>
          <a:endParaRPr lang="ru-RU" sz="1800" b="1" kern="1200" dirty="0">
            <a:latin typeface="Verdana" pitchFamily="34" charset="0"/>
          </a:endParaRPr>
        </a:p>
      </dsp:txBody>
      <dsp:txXfrm>
        <a:off x="458347" y="1260406"/>
        <a:ext cx="6149483" cy="319146"/>
      </dsp:txXfrm>
    </dsp:sp>
    <dsp:sp modelId="{5CFFF41C-668B-4F07-A5A3-87763A649678}">
      <dsp:nvSpPr>
        <dsp:cNvPr id="0" name=""/>
        <dsp:cNvSpPr/>
      </dsp:nvSpPr>
      <dsp:spPr>
        <a:xfrm>
          <a:off x="0" y="3179574"/>
          <a:ext cx="8784976" cy="727027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1812" tIns="166624" rIns="681812" bIns="99568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Calibri" pitchFamily="34" charset="0"/>
            </a:rPr>
            <a:t> </a:t>
          </a:r>
          <a:r>
            <a:rPr lang="ru-RU" sz="1600" b="1" kern="1200" dirty="0" smtClean="0">
              <a:latin typeface="Calibri" pitchFamily="34" charset="0"/>
            </a:rPr>
            <a:t>Направляют файлы персонифицированного учета в СМО для контроля и последующей оплаты.</a:t>
          </a:r>
          <a:endParaRPr lang="ru-RU" sz="1600" kern="1200" dirty="0">
            <a:latin typeface="Calibri" pitchFamily="34" charset="0"/>
          </a:endParaRPr>
        </a:p>
      </dsp:txBody>
      <dsp:txXfrm>
        <a:off x="0" y="3179574"/>
        <a:ext cx="8784976" cy="727027"/>
      </dsp:txXfrm>
    </dsp:sp>
    <dsp:sp modelId="{F02FE67D-2A12-4383-987F-18B6D8D4CC13}">
      <dsp:nvSpPr>
        <dsp:cNvPr id="0" name=""/>
        <dsp:cNvSpPr/>
      </dsp:nvSpPr>
      <dsp:spPr>
        <a:xfrm>
          <a:off x="439248" y="2925587"/>
          <a:ext cx="6149483" cy="376776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Verdana" pitchFamily="34" charset="0"/>
            </a:rPr>
            <a:t>Медицинские организации</a:t>
          </a:r>
          <a:endParaRPr lang="ru-RU" sz="1800" b="1" kern="1200" dirty="0">
            <a:latin typeface="Verdana" pitchFamily="34" charset="0"/>
          </a:endParaRPr>
        </a:p>
      </dsp:txBody>
      <dsp:txXfrm>
        <a:off x="439248" y="2925587"/>
        <a:ext cx="6149483" cy="376776"/>
      </dsp:txXfrm>
    </dsp:sp>
    <dsp:sp modelId="{E74EDCFA-2B81-4D35-A4CC-16B932748004}">
      <dsp:nvSpPr>
        <dsp:cNvPr id="0" name=""/>
        <dsp:cNvSpPr/>
      </dsp:nvSpPr>
      <dsp:spPr>
        <a:xfrm>
          <a:off x="0" y="4226909"/>
          <a:ext cx="8784976" cy="1509744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1812" tIns="166624" rIns="681812" bIns="113792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Calibri" pitchFamily="34" charset="0"/>
            </a:rPr>
            <a:t>формируют и направляют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ТФОМС.</a:t>
          </a:r>
          <a:endParaRPr lang="ru-RU" sz="1600" kern="1200" dirty="0">
            <a:latin typeface="Calibri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Calibri" pitchFamily="34" charset="0"/>
            </a:rPr>
            <a:t>направляют файлы персонифицированного учета медицинских услуг в ТФОМС Челябинский области.</a:t>
          </a:r>
          <a:endParaRPr lang="ru-RU" sz="1600" kern="1200" dirty="0">
            <a:latin typeface="Calibri" pitchFamily="34" charset="0"/>
          </a:endParaRPr>
        </a:p>
      </dsp:txBody>
      <dsp:txXfrm>
        <a:off x="0" y="4226909"/>
        <a:ext cx="8784976" cy="1509744"/>
      </dsp:txXfrm>
    </dsp:sp>
    <dsp:sp modelId="{BF4741A6-44F0-4974-B2D7-CE7AA14B6575}">
      <dsp:nvSpPr>
        <dsp:cNvPr id="0" name=""/>
        <dsp:cNvSpPr/>
      </dsp:nvSpPr>
      <dsp:spPr>
        <a:xfrm>
          <a:off x="439248" y="3954584"/>
          <a:ext cx="6149483" cy="42773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Verdana" pitchFamily="34" charset="0"/>
            </a:rPr>
            <a:t>Страховые медицинские организации</a:t>
          </a:r>
          <a:endParaRPr lang="ru-RU" sz="1800" b="1" kern="1200" dirty="0">
            <a:latin typeface="Verdana" pitchFamily="34" charset="0"/>
          </a:endParaRPr>
        </a:p>
      </dsp:txBody>
      <dsp:txXfrm>
        <a:off x="439248" y="3954584"/>
        <a:ext cx="6149483" cy="42773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13931"/>
          <a:ext cx="8496944" cy="1785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Verdana" pitchFamily="34" charset="0"/>
            </a:rPr>
            <a:t>Механизм взаимодействия со страховыми медицинскими организациями в части оплаты медицинской помощи:</a:t>
          </a:r>
          <a:endParaRPr lang="ru-RU" sz="20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13931"/>
        <a:ext cx="8496944" cy="1785600"/>
      </dsp:txXfrm>
    </dsp:sp>
    <dsp:sp modelId="{DEB2E235-4720-4A18-B807-CD55DC233A3F}">
      <dsp:nvSpPr>
        <dsp:cNvPr id="0" name=""/>
        <dsp:cNvSpPr/>
      </dsp:nvSpPr>
      <dsp:spPr>
        <a:xfrm>
          <a:off x="0" y="1799531"/>
          <a:ext cx="8496944" cy="2723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0" lvl="1" indent="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Финансирование МО производится страховыми медицинскими организациями в режиме - «</a:t>
          </a:r>
          <a:r>
            <a:rPr lang="ru-RU" sz="2800" b="1" kern="1200" dirty="0" err="1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аванс-окончательный</a:t>
          </a:r>
          <a:r>
            <a:rPr lang="ru-RU" sz="28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расчет» на основании представленных: «Заявки на авансирование медицинской помощи», счетов и реестра счетов на оплату медицинской помощи.</a:t>
          </a:r>
          <a:r>
            <a:rPr lang="ru-RU" sz="2800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</a:t>
          </a:r>
          <a:endParaRPr lang="ru-RU" sz="2800" kern="1200" dirty="0">
            <a:latin typeface="Calibri" pitchFamily="34" charset="0"/>
          </a:endParaRPr>
        </a:p>
      </dsp:txBody>
      <dsp:txXfrm>
        <a:off x="0" y="1799531"/>
        <a:ext cx="8496944" cy="272304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13931"/>
          <a:ext cx="8496944" cy="1785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Verdana" pitchFamily="34" charset="0"/>
            </a:rPr>
            <a:t>В соответствии с Приказом ФФОМС от 01.12.2010 года № 230 «Об утверждении Порядка организации и проведения контроля объемов, сроков, качества и условий предоставления медицинской помощи по ОМС»:</a:t>
          </a:r>
          <a:endParaRPr lang="ru-RU" sz="20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13931"/>
        <a:ext cx="8496944" cy="1785600"/>
      </dsp:txXfrm>
    </dsp:sp>
    <dsp:sp modelId="{DEB2E235-4720-4A18-B807-CD55DC233A3F}">
      <dsp:nvSpPr>
        <dsp:cNvPr id="0" name=""/>
        <dsp:cNvSpPr/>
      </dsp:nvSpPr>
      <dsp:spPr>
        <a:xfrm>
          <a:off x="0" y="1799531"/>
          <a:ext cx="8496944" cy="2723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0" lvl="1" indent="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СМО и ТФОМС осуществляют контроль  объемов, сроков, качества и условий предоставления медицинской помощи застрахованных лицам путем проведения </a:t>
          </a:r>
          <a:r>
            <a:rPr lang="ru-RU" sz="2000" b="1" kern="1200" dirty="0" err="1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медико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– экономического контроля,      </a:t>
          </a:r>
          <a:r>
            <a:rPr lang="ru-RU" sz="2000" b="1" kern="1200" dirty="0" err="1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медико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– экономических экспертиз и экспертиз качества медицинской помощи.</a:t>
          </a:r>
          <a:endParaRPr lang="ru-RU" sz="2000" kern="1200" dirty="0">
            <a:latin typeface="Calibri" pitchFamily="34" charset="0"/>
          </a:endParaRPr>
        </a:p>
        <a:p>
          <a:pPr marL="0" lvl="1" indent="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2"/>
              </a:solidFill>
              <a:latin typeface="Calibri" pitchFamily="34" charset="0"/>
            </a:rPr>
            <a:t>При выявлении нарушений в оказании медицинской помощи к МО применяются финансовые санкции в соответствии с Перечнем нарушений, утвержденным Тарифным соглашением в сфере ОМС от </a:t>
          </a:r>
          <a:r>
            <a:rPr lang="en-US" sz="2000" b="1" kern="1200" dirty="0" smtClean="0">
              <a:solidFill>
                <a:schemeClr val="bg2"/>
              </a:solidFill>
              <a:latin typeface="Calibri" pitchFamily="34" charset="0"/>
            </a:rPr>
            <a:t>27</a:t>
          </a:r>
          <a:r>
            <a:rPr lang="ru-RU" sz="2000" b="1" kern="1200" dirty="0" smtClean="0">
              <a:solidFill>
                <a:schemeClr val="bg2"/>
              </a:solidFill>
              <a:latin typeface="Calibri" pitchFamily="34" charset="0"/>
            </a:rPr>
            <a:t>.12.201</a:t>
          </a:r>
          <a:r>
            <a:rPr lang="en-US" sz="2000" b="1" kern="1200" dirty="0" smtClean="0">
              <a:solidFill>
                <a:schemeClr val="bg2"/>
              </a:solidFill>
              <a:latin typeface="Calibri" pitchFamily="34" charset="0"/>
            </a:rPr>
            <a:t>8</a:t>
          </a:r>
          <a:r>
            <a:rPr lang="ru-RU" sz="2000" b="1" kern="1200" dirty="0" smtClean="0">
              <a:solidFill>
                <a:schemeClr val="bg2"/>
              </a:solidFill>
              <a:latin typeface="Calibri" pitchFamily="34" charset="0"/>
            </a:rPr>
            <a:t>      № </a:t>
          </a:r>
          <a:r>
            <a:rPr lang="en-US" sz="2000" b="1" kern="1200" dirty="0" smtClean="0">
              <a:solidFill>
                <a:schemeClr val="bg2"/>
              </a:solidFill>
              <a:latin typeface="Calibri" pitchFamily="34" charset="0"/>
            </a:rPr>
            <a:t>770</a:t>
          </a:r>
          <a:r>
            <a:rPr lang="ru-RU" sz="2000" b="1" kern="1200" dirty="0" smtClean="0">
              <a:solidFill>
                <a:schemeClr val="bg2"/>
              </a:solidFill>
              <a:latin typeface="Calibri" pitchFamily="34" charset="0"/>
            </a:rPr>
            <a:t>-ОМС и являющимся приложением к Договору.</a:t>
          </a:r>
        </a:p>
      </dsp:txBody>
      <dsp:txXfrm>
        <a:off x="0" y="1799531"/>
        <a:ext cx="8496944" cy="2723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897356D-68DE-4AF0-88DF-D5C5CD1A6047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B0784F2-F6D9-4571-9F57-4DCF4A1B2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04CD74-D5F7-4C0A-BBD9-70CA673E2FB5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93DF56-A30F-40B2-AA75-490053649F29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DE423F-77D9-4CB1-BAE8-C02F1E628682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7E20C5-C268-48A9-A4E8-05BE165BCF61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B3F469-BA0A-4760-896F-A7D11FF91D43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6C3EF8-C620-4D50-910F-153860AD116E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398" y="2130426"/>
            <a:ext cx="7773206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408" y="3886200"/>
            <a:ext cx="6400799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90C09-9E27-405B-992C-4D63AB361C9F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6A3A3-3044-4737-B77E-6A6AA2CC2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ECE63-6527-415F-8EB6-583990FF4276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B458F-E47A-4286-84AA-1D7FB2AB65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1416" y="274639"/>
            <a:ext cx="2056191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8007" y="274639"/>
            <a:ext cx="601859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04D52-881C-4817-88B6-87A1C5D622D6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419CD-7EB6-46A4-9A14-0CCCED7A9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8007" y="274639"/>
            <a:ext cx="8229601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181C6-7967-4128-943D-CB3A8CD1B912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3A79E-51B6-4F18-A860-C79E2BB6A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43341-1AFE-4E9D-9716-864D402F3E18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A8927-B52F-47AB-AF70-CF094F2562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89" y="4406901"/>
            <a:ext cx="777159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159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53DBA-C44F-45F4-9597-E5D584F08782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05636-6DF7-414B-92A1-856F4ADBA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8007" y="1600201"/>
            <a:ext cx="403658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9410" y="1600201"/>
            <a:ext cx="403819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B2736-5BB9-412F-8FB7-12C4CD262A07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91320-BCF1-4B7F-8208-307A56A0C5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8006" y="1535113"/>
            <a:ext cx="403981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8006" y="2174875"/>
            <a:ext cx="40398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572" y="1535113"/>
            <a:ext cx="40430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4572" y="2174875"/>
            <a:ext cx="40430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713C3-BC6C-4202-B099-A5B741807AA1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A37E8-31AC-4766-96B8-2DFBE8822F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A87F7-9708-4022-B437-41E6CF7A794E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FCF16-AB79-46D3-B336-4A6EFBDE9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5DFCA-DE60-40DA-91A5-C4E1F55FEEF4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4F4BF-1EF3-427D-938C-D487782807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006" y="273050"/>
            <a:ext cx="300768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353" y="273051"/>
            <a:ext cx="511225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8006" y="1435101"/>
            <a:ext cx="300768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9EAF1-0AE0-494A-8275-EBA8CF5B84DE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538D5-52AF-4807-AA0F-4B5534229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70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70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70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FC195-9477-43FA-9B95-197C093C1EC2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57B45-C2CD-496D-B3F8-BC62ADE2D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8788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5044917-A9DF-4F5B-AAC2-8E6945DABF23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4788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3ECD948-5A5F-4F71-8BFA-A560EC39A6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4" name="Picture 16" descr="http://necultraplus.com/images/medical_tourism/seguro_privado/seguro_privado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96752"/>
            <a:ext cx="8096250" cy="3848101"/>
          </a:xfrm>
          <a:prstGeom prst="rect">
            <a:avLst/>
          </a:prstGeom>
          <a:noFill/>
        </p:spPr>
      </p:pic>
      <p:sp>
        <p:nvSpPr>
          <p:cNvPr id="3" name="Freeform 3"/>
          <p:cNvSpPr/>
          <p:nvPr/>
        </p:nvSpPr>
        <p:spPr>
          <a:xfrm>
            <a:off x="2663825" y="4653136"/>
            <a:ext cx="6480175" cy="1899245"/>
          </a:xfrm>
          <a:custGeom>
            <a:avLst/>
            <a:gdLst>
              <a:gd name="connsiteX0" fmla="*/ 0 w 6480175"/>
              <a:gd name="connsiteY0" fmla="*/ 2519298 h 2519298"/>
              <a:gd name="connsiteX1" fmla="*/ 6480175 w 6480175"/>
              <a:gd name="connsiteY1" fmla="*/ 2519298 h 2519298"/>
              <a:gd name="connsiteX2" fmla="*/ 6480175 w 6480175"/>
              <a:gd name="connsiteY2" fmla="*/ 0 h 2519298"/>
              <a:gd name="connsiteX3" fmla="*/ 0 w 6480175"/>
              <a:gd name="connsiteY3" fmla="*/ 0 h 2519298"/>
              <a:gd name="connsiteX4" fmla="*/ 0 w 6480175"/>
              <a:gd name="connsiteY4" fmla="*/ 2519298 h 251929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480175" h="2519298">
                <a:moveTo>
                  <a:pt x="0" y="2519298"/>
                </a:moveTo>
                <a:lnTo>
                  <a:pt x="6480175" y="2519298"/>
                </a:lnTo>
                <a:lnTo>
                  <a:pt x="6480175" y="0"/>
                </a:lnTo>
                <a:lnTo>
                  <a:pt x="0" y="0"/>
                </a:lnTo>
                <a:lnTo>
                  <a:pt x="0" y="2519298"/>
                </a:lnTo>
              </a:path>
            </a:pathLst>
          </a:custGeom>
          <a:solidFill>
            <a:srgbClr val="6D6FC7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" name="TextBox 1"/>
          <p:cNvSpPr txBox="1"/>
          <p:nvPr/>
        </p:nvSpPr>
        <p:spPr>
          <a:xfrm>
            <a:off x="3059832" y="4797152"/>
            <a:ext cx="5884664" cy="2262158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pPr algn="ctr"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Информация </a:t>
            </a:r>
            <a:r>
              <a:rPr lang="ru-RU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для медицинских организаций,  впервые включенных в Реестр МО Челябинской области на </a:t>
            </a:r>
            <a:r>
              <a:rPr lang="ru-RU" sz="2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2019 </a:t>
            </a:r>
            <a:r>
              <a:rPr lang="ru-RU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год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5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7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2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32" name="Рисунок 31" descr="Логотип_ТФОМС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6" name="Прямоугольник 15"/>
          <p:cNvSpPr/>
          <p:nvPr/>
        </p:nvSpPr>
        <p:spPr>
          <a:xfrm>
            <a:off x="803275" y="141288"/>
            <a:ext cx="831691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395536" y="1052736"/>
          <a:ext cx="849694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10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 bwMode="auto">
          <a:xfrm>
            <a:off x="611560" y="1052736"/>
            <a:ext cx="8208912" cy="496855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755576" y="332656"/>
            <a:ext cx="7941568" cy="5851525"/>
          </a:xfrm>
          <a:ln>
            <a:noFill/>
          </a:ln>
        </p:spPr>
        <p:txBody>
          <a:bodyPr/>
          <a:lstStyle/>
          <a:p>
            <a:pPr>
              <a:buFontTx/>
              <a:buNone/>
              <a:defRPr/>
            </a:pPr>
            <a:r>
              <a:rPr lang="ru-RU" sz="2800" b="1" dirty="0" smtClean="0">
                <a:solidFill>
                  <a:schemeClr val="bg1">
                    <a:lumMod val="75000"/>
                  </a:schemeClr>
                </a:solidFill>
              </a:rPr>
              <a:t>   </a:t>
            </a:r>
          </a:p>
          <a:p>
            <a:pPr algn="just">
              <a:buFontTx/>
              <a:buNone/>
              <a:defRPr/>
            </a:pPr>
            <a:r>
              <a:rPr lang="ru-RU" sz="2800" b="1" dirty="0" smtClean="0">
                <a:solidFill>
                  <a:schemeClr val="bg1">
                    <a:lumMod val="75000"/>
                  </a:schemeClr>
                </a:solidFill>
              </a:rPr>
              <a:t>        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800" b="1" dirty="0" smtClean="0">
                <a:solidFill>
                  <a:srgbClr val="000000"/>
                </a:solidFill>
              </a:rPr>
              <a:t>МО необходимо организовать межсетевое взаимодействие с сетью </a:t>
            </a:r>
            <a:r>
              <a:rPr lang="en-US" sz="1800" b="1" dirty="0" err="1" smtClean="0">
                <a:solidFill>
                  <a:srgbClr val="000000"/>
                </a:solidFill>
              </a:rPr>
              <a:t>ViPNet</a:t>
            </a:r>
            <a:r>
              <a:rPr lang="en-US" sz="1800" b="1" dirty="0" smtClean="0">
                <a:solidFill>
                  <a:srgbClr val="000000"/>
                </a:solidFill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</a:rPr>
              <a:t>ТФОМС Челябинской области № 776. В случае отсутствия у МО собственной сети </a:t>
            </a:r>
            <a:r>
              <a:rPr lang="en-US" sz="1800" b="1" dirty="0" err="1" smtClean="0">
                <a:solidFill>
                  <a:srgbClr val="000000"/>
                </a:solidFill>
              </a:rPr>
              <a:t>ViPNet</a:t>
            </a:r>
            <a:r>
              <a:rPr lang="en-US" sz="1800" b="1" dirty="0" smtClean="0">
                <a:solidFill>
                  <a:srgbClr val="000000"/>
                </a:solidFill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</a:rPr>
              <a:t>необходимо приобрести программное обеспечение </a:t>
            </a:r>
            <a:r>
              <a:rPr lang="en-US" sz="1800" b="1" dirty="0" err="1" smtClean="0">
                <a:solidFill>
                  <a:srgbClr val="000000"/>
                </a:solidFill>
              </a:rPr>
              <a:t>ViPNet</a:t>
            </a:r>
            <a:r>
              <a:rPr lang="en-US" sz="1800" b="1" dirty="0" smtClean="0">
                <a:solidFill>
                  <a:srgbClr val="000000"/>
                </a:solidFill>
              </a:rPr>
              <a:t> Client</a:t>
            </a:r>
            <a:r>
              <a:rPr lang="ru-RU" sz="1800" b="1" dirty="0" smtClean="0">
                <a:solidFill>
                  <a:srgbClr val="000000"/>
                </a:solidFill>
              </a:rPr>
              <a:t>. Приобрести </a:t>
            </a:r>
            <a:r>
              <a:rPr lang="en-US" sz="1800" b="1" dirty="0" err="1" smtClean="0">
                <a:solidFill>
                  <a:srgbClr val="000000"/>
                </a:solidFill>
              </a:rPr>
              <a:t>ViPNet</a:t>
            </a:r>
            <a:r>
              <a:rPr lang="en-US" sz="1800" b="1" dirty="0" smtClean="0">
                <a:solidFill>
                  <a:srgbClr val="000000"/>
                </a:solidFill>
              </a:rPr>
              <a:t> Client</a:t>
            </a:r>
            <a:r>
              <a:rPr lang="ru-RU" sz="1800" b="1" dirty="0" smtClean="0">
                <a:solidFill>
                  <a:srgbClr val="000000"/>
                </a:solidFill>
              </a:rPr>
              <a:t> можно у любого партнёра компании «</a:t>
            </a:r>
            <a:r>
              <a:rPr lang="ru-RU" sz="1800" b="1" dirty="0" err="1" smtClean="0">
                <a:solidFill>
                  <a:srgbClr val="000000"/>
                </a:solidFill>
              </a:rPr>
              <a:t>ИнфоТеКС</a:t>
            </a:r>
            <a:r>
              <a:rPr lang="ru-RU" sz="1800" b="1" dirty="0" smtClean="0">
                <a:solidFill>
                  <a:srgbClr val="000000"/>
                </a:solidFill>
              </a:rPr>
              <a:t>», список партнёров доступен на сайте производителя.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800" b="1" dirty="0" smtClean="0">
                <a:solidFill>
                  <a:srgbClr val="000000"/>
                </a:solidFill>
              </a:rPr>
              <a:t>Для подключения к информационной системе ТФОМС Челябинской области необходимо подать заявку в службу технической поддержки, направив электронное сообщение по адресу </a:t>
            </a:r>
            <a:r>
              <a:rPr lang="en-US" sz="1800" b="1" u="sng" dirty="0" smtClean="0">
                <a:solidFill>
                  <a:srgbClr val="000000"/>
                </a:solidFill>
              </a:rPr>
              <a:t>sd@foms74.ru</a:t>
            </a:r>
            <a:r>
              <a:rPr lang="ru-RU" sz="1800" b="1" dirty="0" smtClean="0">
                <a:solidFill>
                  <a:srgbClr val="000000"/>
                </a:solidFill>
              </a:rPr>
              <a:t>. 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800" b="1" dirty="0" smtClean="0">
                <a:solidFill>
                  <a:srgbClr val="000000"/>
                </a:solidFill>
              </a:rPr>
              <a:t>Оплата медицинской помощи медицинским организациям производится страховыми медицинскими организациями на основании предъявленных счетов и расчетных ведомостей, сформированных по данным персонифицированного учета сведений об оказанной медицинской помощи.</a:t>
            </a:r>
            <a:endParaRPr lang="ru-RU" sz="1800" dirty="0" smtClean="0">
              <a:solidFill>
                <a:srgbClr val="000000"/>
              </a:solidFill>
            </a:endParaRPr>
          </a:p>
          <a:p>
            <a:pPr algn="just">
              <a:buFontTx/>
              <a:buNone/>
              <a:defRPr/>
            </a:pPr>
            <a:endParaRPr lang="ru-RU" sz="1800" dirty="0">
              <a:solidFill>
                <a:srgbClr val="000000"/>
              </a:solidFill>
            </a:endParaRPr>
          </a:p>
        </p:txBody>
      </p:sp>
      <p:grpSp>
        <p:nvGrpSpPr>
          <p:cNvPr id="11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8" name="Прямая соединительная линия 17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11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5"/>
          <p:cNvSpPr>
            <a:spLocks noGrp="1"/>
          </p:cNvSpPr>
          <p:nvPr>
            <p:ph type="title"/>
          </p:nvPr>
        </p:nvSpPr>
        <p:spPr>
          <a:xfrm>
            <a:off x="0" y="261591"/>
            <a:ext cx="9144000" cy="719137"/>
          </a:xfrm>
        </p:spPr>
        <p:txBody>
          <a:bodyPr/>
          <a:lstStyle/>
          <a:p>
            <a:r>
              <a:rPr lang="ru-RU" sz="1800" b="1" i="1" dirty="0" smtClean="0">
                <a:solidFill>
                  <a:srgbClr val="002060"/>
                </a:solidFill>
                <a:latin typeface="Verdana" pitchFamily="34" charset="0"/>
              </a:rPr>
              <a:t>Механизм информационного взаимодействия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764704"/>
          <a:ext cx="878497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12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 bwMode="auto">
          <a:xfrm>
            <a:off x="395536" y="5733256"/>
            <a:ext cx="8424936" cy="792088"/>
          </a:xfrm>
          <a:prstGeom prst="roundRect">
            <a:avLst/>
          </a:prstGeom>
          <a:solidFill>
            <a:schemeClr val="tx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395536" y="980728"/>
          <a:ext cx="849694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67544" y="5805264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rgbClr val="FF0000"/>
                </a:solidFill>
              </a:rPr>
              <a:t>Важно!!! Медицинская организация ведет раздельный учет по операциям со средствами обязательного медицинского страхования. </a:t>
            </a:r>
          </a:p>
          <a:p>
            <a:endParaRPr lang="ru-RU" dirty="0"/>
          </a:p>
        </p:txBody>
      </p:sp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7" name="Пятиугольник 2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14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323528" y="1124744"/>
          <a:ext cx="849694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15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2051050" y="188913"/>
            <a:ext cx="6842125" cy="2016125"/>
          </a:xfrm>
        </p:spPr>
        <p:txBody>
          <a:bodyPr/>
          <a:lstStyle/>
          <a:p>
            <a:pPr algn="l"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ru-RU" sz="3600" b="1" dirty="0" smtClean="0">
              <a:solidFill>
                <a:srgbClr val="FF0000"/>
              </a:solidFill>
            </a:endParaRPr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395536" y="1412776"/>
          <a:ext cx="849694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16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48836" cy="1143000"/>
          </a:xfrm>
        </p:spPr>
        <p:txBody>
          <a:bodyPr/>
          <a:lstStyle/>
          <a:p>
            <a:r>
              <a:rPr lang="ru-RU" sz="1800" b="1" i="1" dirty="0" smtClean="0">
                <a:solidFill>
                  <a:srgbClr val="002060"/>
                </a:solidFill>
                <a:latin typeface="Verdana" pitchFamily="34" charset="0"/>
              </a:rPr>
              <a:t>При выявлении нецелевого использования средств ОМС:</a:t>
            </a:r>
          </a:p>
        </p:txBody>
      </p:sp>
      <p:graphicFrame>
        <p:nvGraphicFramePr>
          <p:cNvPr id="13" name="Схема 12"/>
          <p:cNvGraphicFramePr/>
          <p:nvPr/>
        </p:nvGraphicFramePr>
        <p:xfrm>
          <a:off x="323528" y="1340768"/>
          <a:ext cx="871296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5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6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8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9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0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21" name="Рисунок 20" descr="Логотип_ТФОМС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22" name="Прямая соединительная линия 21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1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4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5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6" name="Пятиугольник 25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17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932812" cy="792163"/>
          </a:xfrm>
        </p:spPr>
        <p:txBody>
          <a:bodyPr/>
          <a:lstStyle/>
          <a:p>
            <a:r>
              <a:rPr lang="ru-RU" sz="1800" b="1" i="1" dirty="0" smtClean="0">
                <a:solidFill>
                  <a:srgbClr val="002060"/>
                </a:solidFill>
                <a:latin typeface="Verdana" pitchFamily="34" charset="0"/>
              </a:rPr>
              <a:t>Отчеты, предоставляемые медицинскими организациями в ТФОМС Челябинской области</a:t>
            </a:r>
            <a:endParaRPr lang="ru-RU" sz="1800" i="1" dirty="0" smtClean="0">
              <a:solidFill>
                <a:srgbClr val="002060"/>
              </a:solidFill>
              <a:latin typeface="Verdan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850" y="1196975"/>
          <a:ext cx="8433692" cy="520483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8032"/>
                <a:gridCol w="2159918"/>
                <a:gridCol w="2489810"/>
                <a:gridCol w="1695732"/>
                <a:gridCol w="1800200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№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Наименование отчетной формы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Нормативный документ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Периодичность сдачи отчетов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Ответственный за отчетную форму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479709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Ответственное подразделение ТФОМС - Отдел финансирования  ОМС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Начальник отдела: Полтавская  Анастасия  Евгеньевна  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телефон: 211-06-48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365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1.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«Сведения о работе медицинских организаций в сфере ОМС»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14-мед (ОМС)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Приказ Росстата от 17.04.2014г. № 258 «Об утверждении статистического инструментария для организации Министерством здравоохранения Российской Федерации федерального статистического наблюдения в сфере ОМС»  и приказ</a:t>
                      </a:r>
                      <a:r>
                        <a:rPr lang="ru-RU" sz="11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ФФОМС 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 25.04.2014 №40 «О реализации приказа Росстата от 17.04.2014 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№ 258» 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1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раз 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в 6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месяцев  срок: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за 6 мес.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 – на 35 день после отчетного периода;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за  год -  до 10 марта года, следующего за отчетным периодом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Болодурина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Ирина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Анатольевна</a:t>
                      </a:r>
                      <a:endParaRPr lang="ru-RU" sz="1100" b="1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211-57-89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905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2.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«Отчет о деятельности медицинской организации в сфере обязательного медицинского страхования»  (форма 2)              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ФФОМС от 16.08.2011 г. 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№ 146 «Об утверждении форм отчетности»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1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раз 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в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месяц до 15 числа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 месяца, следующего за отчетным периодом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Серебрякова Мария Николаевна</a:t>
                      </a:r>
                      <a:endParaRPr lang="ru-RU" sz="1100" b="1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211-58-16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905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3.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Ф-МПП «Сведения о медицинской помощи, оказываемой по территориальной программе обязательного медицинского страхования»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Информационное письмо ФФОМС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от</a:t>
                      </a:r>
                      <a:r>
                        <a:rPr lang="ru-RU" sz="11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22.02.2017 г. 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№ 2107/30-4/и 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1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раз в квартал до 15 числа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 месяца, следующего за отчетным периодом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solidFill>
                            <a:srgbClr val="002060"/>
                          </a:solidFill>
                        </a:rPr>
                        <a:t>Носкова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 Наталья </a:t>
                      </a:r>
                      <a:r>
                        <a:rPr lang="ru-RU" sz="1100" b="1" dirty="0" err="1">
                          <a:solidFill>
                            <a:srgbClr val="002060"/>
                          </a:solidFill>
                        </a:rPr>
                        <a:t>Ефиногеновна</a:t>
                      </a:r>
                      <a:endParaRPr lang="ru-RU" sz="1100" b="1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211-57-89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18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/>
          </p:nvPr>
        </p:nvGraphicFramePr>
        <p:xfrm>
          <a:off x="179388" y="620713"/>
          <a:ext cx="8712967" cy="570917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80903"/>
                <a:gridCol w="2496811"/>
                <a:gridCol w="2496571"/>
                <a:gridCol w="1588727"/>
                <a:gridCol w="1449955"/>
              </a:tblGrid>
              <a:tr h="758643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Ответственное подразделение ТФОМС -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Центральная бухгалтерия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Начальник структурного подразделения</a:t>
                      </a:r>
                      <a:r>
                        <a:rPr lang="ru-RU" sz="14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ТФОМС  - </a:t>
                      </a:r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</a:rPr>
                        <a:t>Балаткина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 Елена Анатольевна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телефон: 211-57-09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</a:tr>
              <a:tr h="212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4.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«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Сведения о поступлении и расходовании средств ОМС медицинскими организациями»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14-ф (ОМС)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Приказ Росстата от 17.04.2014г. № 258 «Об утверждении статистического инструментария для организации Министерством здравоохранения Российской Федерации федерального статистического наблюдения в сфере ОМС»  и приказ</a:t>
                      </a:r>
                      <a:r>
                        <a:rPr lang="ru-RU" sz="11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ФФОМС от 25.04.14 №40 «О реализации приказа Росстата от 17.04.14 № 258» </a:t>
                      </a:r>
                      <a:endParaRPr lang="ru-RU" sz="1100" dirty="0"/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  раз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в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квартал до 25 числа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</a:rPr>
                        <a:t> месяца следующего за отчетным периодом;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Годовая – до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 марта года, следующего  за отчетным периодом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Сафронова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Галина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Михайловна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211-56-25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942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5</a:t>
                      </a: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«Отчет о деятельности медицинской организации в сфере обязательного медицинского страхования»  (форма 1)         </a:t>
                      </a:r>
                      <a:endParaRPr lang="ru-RU" sz="12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     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ФФОМС от 16.08.2011 г. №и 146 «Об утверждении форм отчетности»</a:t>
                      </a:r>
                    </a:p>
                    <a:p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1 раз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в месяц до 15 числа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</a:rPr>
                        <a:t> месяца, следующего за отчетным периодом</a:t>
                      </a: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Карелина Анна Владимировна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211-56-05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13822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6</a:t>
                      </a: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«Отчет об остатках средств ОМС»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Информационное письмо ТФОМС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Челябинской области от 08.07.2013 г. от  05-1661 «Об остатках средств ОМС»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 № 622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от 18.10.2010 г. «Об установлении нормативных остатков средств ОМС на счетах учреждений здравоохранения»</a:t>
                      </a:r>
                    </a:p>
                    <a:p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1 раз в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месяц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 до 9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</a:rPr>
                        <a:t> числа месяца, следующего за отчетным периодом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Карелина Анна Владимировна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211-56-05</a:t>
                      </a:r>
                      <a:endParaRPr lang="ru-RU" sz="12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" name="Пятиугольник 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19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/>
          </p:nvPr>
        </p:nvGraphicFramePr>
        <p:xfrm>
          <a:off x="179511" y="188639"/>
          <a:ext cx="8964489" cy="6264697"/>
        </p:xfrm>
        <a:graphic>
          <a:graphicData uri="http://schemas.openxmlformats.org/drawingml/2006/table">
            <a:tbl>
              <a:tblPr/>
              <a:tblGrid>
                <a:gridCol w="638982"/>
                <a:gridCol w="2938690"/>
                <a:gridCol w="1862264"/>
                <a:gridCol w="1821644"/>
                <a:gridCol w="1702909"/>
              </a:tblGrid>
              <a:tr h="77138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Ответственное структурное подразделение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Отдел ценообразования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Начальник отдела  - Бушуева Светлана Юрьевна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Телефон  - 211-49-34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9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6868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6868"/>
                          </a:solidFill>
                          <a:effectLst/>
                          <a:latin typeface="Arial" charset="0"/>
                        </a:rPr>
                        <a:t>7.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6868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«Отчет об исполнении  обязательства по контрактам/ договорам на поставку лекарственных средств  и изделий медицинского назначения, приобретенных за счет средств ОМС»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Акт передачи информации о проведенных закупках лекарственных средств и изделий медицинского назначения за счет средств ОМС»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Приказ ТФОМС Челябинской области от 18.03.2014 г. № 205 «Об организации ведения мониторинга закупок, поставок и оплаты лекарственных средств и изделий медицинского назначения за счет средств  ОМС»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Мониторинг закупок  ЛС и ИМН  ведется на сайте ТФОМС в постоянном режиме.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 раз в месяц заполняется отчет в  электронном виде до 15 числа месяца, следующего за отчетным периодом;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 раз в квартал до 15 числа месяца, следующего за отчетным периодом в электронном  виде и на бумажном носителе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 раз в квартал до 15 числа месяца, следующего за отчетным периодом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Толстых Елена Игоревна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телефон :211-58-17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электронный адрес: lekoms@foms74.ru.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" name="Пятиугольник 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20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Блок-схема: альтернативный процесс 22"/>
          <p:cNvSpPr/>
          <p:nvPr/>
        </p:nvSpPr>
        <p:spPr>
          <a:xfrm>
            <a:off x="0" y="765175"/>
            <a:ext cx="2771775" cy="827088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Стрелка вправо 65"/>
          <p:cNvSpPr/>
          <p:nvPr/>
        </p:nvSpPr>
        <p:spPr>
          <a:xfrm rot="10800000">
            <a:off x="2411760" y="4869158"/>
            <a:ext cx="4320479" cy="733663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Блок-схема: альтернативный процесс 55"/>
          <p:cNvSpPr/>
          <p:nvPr/>
        </p:nvSpPr>
        <p:spPr>
          <a:xfrm>
            <a:off x="3419475" y="3644900"/>
            <a:ext cx="2844800" cy="1008063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Блок-схема: альтернативный процесс 42"/>
          <p:cNvSpPr/>
          <p:nvPr/>
        </p:nvSpPr>
        <p:spPr>
          <a:xfrm>
            <a:off x="6588125" y="836613"/>
            <a:ext cx="2339975" cy="792162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78" name="Группа 32"/>
          <p:cNvGrpSpPr>
            <a:grpSpLocks/>
          </p:cNvGrpSpPr>
          <p:nvPr/>
        </p:nvGrpSpPr>
        <p:grpSpPr bwMode="auto">
          <a:xfrm>
            <a:off x="68263" y="332656"/>
            <a:ext cx="9075737" cy="425758"/>
            <a:chOff x="80963" y="301921"/>
            <a:chExt cx="9075737" cy="426381"/>
          </a:xfrm>
        </p:grpSpPr>
        <p:grpSp>
          <p:nvGrpSpPr>
            <p:cNvPr id="3110" name="Группа 23"/>
            <p:cNvGrpSpPr>
              <a:grpSpLocks/>
            </p:cNvGrpSpPr>
            <p:nvPr/>
          </p:nvGrpSpPr>
          <p:grpSpPr bwMode="auto">
            <a:xfrm>
              <a:off x="80963" y="528398"/>
              <a:ext cx="169862" cy="165342"/>
              <a:chOff x="186125" y="891779"/>
              <a:chExt cx="390495" cy="379809"/>
            </a:xfrm>
          </p:grpSpPr>
          <p:sp>
            <p:nvSpPr>
              <p:cNvPr id="25" name="Freeform 3"/>
              <p:cNvSpPr/>
              <p:nvPr/>
            </p:nvSpPr>
            <p:spPr>
              <a:xfrm>
                <a:off x="186125" y="891779"/>
                <a:ext cx="72990" cy="98605"/>
              </a:xfrm>
              <a:custGeom>
                <a:avLst/>
                <a:gdLst>
                  <a:gd name="connsiteX0" fmla="*/ 48983 w 70764"/>
                  <a:gd name="connsiteY0" fmla="*/ 22860 h 99187"/>
                  <a:gd name="connsiteX1" fmla="*/ 38874 w 70764"/>
                  <a:gd name="connsiteY1" fmla="*/ 21336 h 99187"/>
                  <a:gd name="connsiteX2" fmla="*/ 26441 w 70764"/>
                  <a:gd name="connsiteY2" fmla="*/ 30353 h 99187"/>
                  <a:gd name="connsiteX3" fmla="*/ 34213 w 70764"/>
                  <a:gd name="connsiteY3" fmla="*/ 37719 h 99187"/>
                  <a:gd name="connsiteX4" fmla="*/ 45872 w 70764"/>
                  <a:gd name="connsiteY4" fmla="*/ 39370 h 99187"/>
                  <a:gd name="connsiteX5" fmla="*/ 70764 w 70764"/>
                  <a:gd name="connsiteY5" fmla="*/ 68072 h 99187"/>
                  <a:gd name="connsiteX6" fmla="*/ 33439 w 70764"/>
                  <a:gd name="connsiteY6" fmla="*/ 99187 h 99187"/>
                  <a:gd name="connsiteX7" fmla="*/ 12446 w 70764"/>
                  <a:gd name="connsiteY7" fmla="*/ 95123 h 99187"/>
                  <a:gd name="connsiteX8" fmla="*/ 0 w 70764"/>
                  <a:gd name="connsiteY8" fmla="*/ 86106 h 99187"/>
                  <a:gd name="connsiteX9" fmla="*/ 14770 w 70764"/>
                  <a:gd name="connsiteY9" fmla="*/ 70485 h 99187"/>
                  <a:gd name="connsiteX10" fmla="*/ 20993 w 70764"/>
                  <a:gd name="connsiteY10" fmla="*/ 74549 h 99187"/>
                  <a:gd name="connsiteX11" fmla="*/ 34988 w 70764"/>
                  <a:gd name="connsiteY11" fmla="*/ 77851 h 99187"/>
                  <a:gd name="connsiteX12" fmla="*/ 48209 w 70764"/>
                  <a:gd name="connsiteY12" fmla="*/ 68834 h 99187"/>
                  <a:gd name="connsiteX13" fmla="*/ 40436 w 70764"/>
                  <a:gd name="connsiteY13" fmla="*/ 60706 h 99187"/>
                  <a:gd name="connsiteX14" fmla="*/ 29552 w 70764"/>
                  <a:gd name="connsiteY14" fmla="*/ 59055 h 99187"/>
                  <a:gd name="connsiteX15" fmla="*/ 4660 w 70764"/>
                  <a:gd name="connsiteY15" fmla="*/ 31115 h 99187"/>
                  <a:gd name="connsiteX16" fmla="*/ 39662 w 70764"/>
                  <a:gd name="connsiteY16" fmla="*/ 0 h 99187"/>
                  <a:gd name="connsiteX17" fmla="*/ 57543 w 70764"/>
                  <a:gd name="connsiteY17" fmla="*/ 4063 h 99187"/>
                  <a:gd name="connsiteX18" fmla="*/ 69202 w 70764"/>
                  <a:gd name="connsiteY18" fmla="*/ 11430 h 99187"/>
                  <a:gd name="connsiteX19" fmla="*/ 55206 w 70764"/>
                  <a:gd name="connsiteY19" fmla="*/ 27051 h 99187"/>
                  <a:gd name="connsiteX20" fmla="*/ 48983 w 70764"/>
                  <a:gd name="connsiteY20" fmla="*/ 22860 h 99187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  <a:cxn ang="9">
                    <a:pos x="connsiteX9" y="connsiteY9"/>
                  </a:cxn>
                  <a:cxn ang="10">
                    <a:pos x="connsiteX10" y="connsiteY10"/>
                  </a:cxn>
                  <a:cxn ang="11">
                    <a:pos x="connsiteX11" y="connsiteY11"/>
                  </a:cxn>
                  <a:cxn ang="12">
                    <a:pos x="connsiteX12" y="connsiteY12"/>
                  </a:cxn>
                  <a:cxn ang="13">
                    <a:pos x="connsiteX13" y="connsiteY13"/>
                  </a:cxn>
                  <a:cxn ang="14">
                    <a:pos x="connsiteX14" y="connsiteY14"/>
                  </a:cxn>
                  <a:cxn ang="15">
                    <a:pos x="connsiteX15" y="connsiteY15"/>
                  </a:cxn>
                  <a:cxn ang="16">
                    <a:pos x="connsiteX16" y="connsiteY16"/>
                  </a:cxn>
                  <a:cxn ang="17">
                    <a:pos x="connsiteX17" y="connsiteY17"/>
                  </a:cxn>
                  <a:cxn ang="18">
                    <a:pos x="connsiteX18" y="connsiteY18"/>
                  </a:cxn>
                  <a:cxn ang="19">
                    <a:pos x="connsiteX19" y="connsiteY19"/>
                  </a:cxn>
                  <a:cxn ang="20">
                    <a:pos x="connsiteX20" y="connsiteY20"/>
                  </a:cxn>
                </a:cxnLst>
                <a:rect l="l" t="t" r="r" b="b"/>
                <a:pathLst>
                  <a:path w="70764" h="99187">
                    <a:moveTo>
                      <a:pt x="48983" y="22860"/>
                    </a:moveTo>
                    <a:cubicBezTo>
                      <a:pt x="46659" y="21336"/>
                      <a:pt x="43548" y="21336"/>
                      <a:pt x="38874" y="21336"/>
                    </a:cubicBezTo>
                    <a:cubicBezTo>
                      <a:pt x="31102" y="21336"/>
                      <a:pt x="26441" y="24511"/>
                      <a:pt x="26441" y="30353"/>
                    </a:cubicBezTo>
                    <a:cubicBezTo>
                      <a:pt x="26441" y="34417"/>
                      <a:pt x="29552" y="36830"/>
                      <a:pt x="34213" y="37719"/>
                    </a:cubicBezTo>
                    <a:cubicBezTo>
                      <a:pt x="45872" y="39370"/>
                      <a:pt x="45872" y="39370"/>
                      <a:pt x="45872" y="39370"/>
                    </a:cubicBezTo>
                    <a:cubicBezTo>
                      <a:pt x="62979" y="41783"/>
                      <a:pt x="70764" y="50800"/>
                      <a:pt x="70764" y="68072"/>
                    </a:cubicBezTo>
                    <a:cubicBezTo>
                      <a:pt x="70764" y="86868"/>
                      <a:pt x="56756" y="99187"/>
                      <a:pt x="33439" y="99187"/>
                    </a:cubicBezTo>
                    <a:cubicBezTo>
                      <a:pt x="25654" y="99187"/>
                      <a:pt x="18656" y="97536"/>
                      <a:pt x="12446" y="95123"/>
                    </a:cubicBezTo>
                    <a:cubicBezTo>
                      <a:pt x="7772" y="93472"/>
                      <a:pt x="5448" y="91059"/>
                      <a:pt x="0" y="86106"/>
                    </a:cubicBezTo>
                    <a:cubicBezTo>
                      <a:pt x="14770" y="70485"/>
                      <a:pt x="14770" y="70485"/>
                      <a:pt x="14770" y="70485"/>
                    </a:cubicBezTo>
                    <a:cubicBezTo>
                      <a:pt x="17106" y="72898"/>
                      <a:pt x="17881" y="73787"/>
                      <a:pt x="20993" y="74549"/>
                    </a:cubicBezTo>
                    <a:cubicBezTo>
                      <a:pt x="24879" y="77088"/>
                      <a:pt x="29552" y="77851"/>
                      <a:pt x="34988" y="77851"/>
                    </a:cubicBezTo>
                    <a:cubicBezTo>
                      <a:pt x="44322" y="77851"/>
                      <a:pt x="48209" y="74549"/>
                      <a:pt x="48209" y="68834"/>
                    </a:cubicBezTo>
                    <a:cubicBezTo>
                      <a:pt x="48209" y="63881"/>
                      <a:pt x="45872" y="61468"/>
                      <a:pt x="40436" y="60706"/>
                    </a:cubicBezTo>
                    <a:cubicBezTo>
                      <a:pt x="29552" y="59055"/>
                      <a:pt x="29552" y="59055"/>
                      <a:pt x="29552" y="59055"/>
                    </a:cubicBezTo>
                    <a:cubicBezTo>
                      <a:pt x="12446" y="56515"/>
                      <a:pt x="4660" y="47498"/>
                      <a:pt x="4660" y="31115"/>
                    </a:cubicBezTo>
                    <a:cubicBezTo>
                      <a:pt x="4660" y="12319"/>
                      <a:pt x="17881" y="0"/>
                      <a:pt x="39662" y="0"/>
                    </a:cubicBezTo>
                    <a:cubicBezTo>
                      <a:pt x="45872" y="0"/>
                      <a:pt x="52870" y="1651"/>
                      <a:pt x="57543" y="4063"/>
                    </a:cubicBezTo>
                    <a:cubicBezTo>
                      <a:pt x="62204" y="5715"/>
                      <a:pt x="64541" y="7366"/>
                      <a:pt x="69202" y="11430"/>
                    </a:cubicBezTo>
                    <a:cubicBezTo>
                      <a:pt x="55206" y="27051"/>
                      <a:pt x="55206" y="27051"/>
                      <a:pt x="55206" y="27051"/>
                    </a:cubicBezTo>
                    <a:cubicBezTo>
                      <a:pt x="52870" y="24511"/>
                      <a:pt x="51320" y="23749"/>
                      <a:pt x="48983" y="22860"/>
                    </a:cubicBez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6" name="Freeform 3"/>
              <p:cNvSpPr/>
              <p:nvPr/>
            </p:nvSpPr>
            <p:spPr>
              <a:xfrm>
                <a:off x="295610" y="891779"/>
                <a:ext cx="65691" cy="98605"/>
              </a:xfrm>
              <a:custGeom>
                <a:avLst/>
                <a:gdLst>
                  <a:gd name="connsiteX0" fmla="*/ 44983 w 67462"/>
                  <a:gd name="connsiteY0" fmla="*/ 22225 h 99187"/>
                  <a:gd name="connsiteX1" fmla="*/ 44983 w 67462"/>
                  <a:gd name="connsiteY1" fmla="*/ 99187 h 99187"/>
                  <a:gd name="connsiteX2" fmla="*/ 22491 w 67462"/>
                  <a:gd name="connsiteY2" fmla="*/ 99187 h 99187"/>
                  <a:gd name="connsiteX3" fmla="*/ 22491 w 67462"/>
                  <a:gd name="connsiteY3" fmla="*/ 22225 h 99187"/>
                  <a:gd name="connsiteX4" fmla="*/ 0 w 67462"/>
                  <a:gd name="connsiteY4" fmla="*/ 22225 h 99187"/>
                  <a:gd name="connsiteX5" fmla="*/ 0 w 67462"/>
                  <a:gd name="connsiteY5" fmla="*/ 0 h 99187"/>
                  <a:gd name="connsiteX6" fmla="*/ 67462 w 67462"/>
                  <a:gd name="connsiteY6" fmla="*/ 0 h 99187"/>
                  <a:gd name="connsiteX7" fmla="*/ 67462 w 67462"/>
                  <a:gd name="connsiteY7" fmla="*/ 22225 h 99187"/>
                  <a:gd name="connsiteX8" fmla="*/ 44983 w 67462"/>
                  <a:gd name="connsiteY8" fmla="*/ 22225 h 99187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</a:cxnLst>
                <a:rect l="l" t="t" r="r" b="b"/>
                <a:pathLst>
                  <a:path w="67462" h="99187">
                    <a:moveTo>
                      <a:pt x="44983" y="22225"/>
                    </a:moveTo>
                    <a:lnTo>
                      <a:pt x="44983" y="99187"/>
                    </a:lnTo>
                    <a:lnTo>
                      <a:pt x="22491" y="99187"/>
                    </a:lnTo>
                    <a:lnTo>
                      <a:pt x="22491" y="22225"/>
                    </a:lnTo>
                    <a:lnTo>
                      <a:pt x="0" y="22225"/>
                    </a:lnTo>
                    <a:lnTo>
                      <a:pt x="0" y="0"/>
                    </a:lnTo>
                    <a:lnTo>
                      <a:pt x="67462" y="0"/>
                    </a:lnTo>
                    <a:lnTo>
                      <a:pt x="67462" y="22225"/>
                    </a:lnTo>
                    <a:lnTo>
                      <a:pt x="44983" y="22225"/>
                    </a:ln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7" name="Freeform 3"/>
              <p:cNvSpPr/>
              <p:nvPr/>
            </p:nvSpPr>
            <p:spPr>
              <a:xfrm>
                <a:off x="510929" y="1172985"/>
                <a:ext cx="65691" cy="98603"/>
              </a:xfrm>
              <a:custGeom>
                <a:avLst/>
                <a:gdLst>
                  <a:gd name="connsiteX0" fmla="*/ 44970 w 67462"/>
                  <a:gd name="connsiteY0" fmla="*/ 22606 h 99314"/>
                  <a:gd name="connsiteX1" fmla="*/ 44970 w 67462"/>
                  <a:gd name="connsiteY1" fmla="*/ 99314 h 99314"/>
                  <a:gd name="connsiteX2" fmla="*/ 22491 w 67462"/>
                  <a:gd name="connsiteY2" fmla="*/ 99314 h 99314"/>
                  <a:gd name="connsiteX3" fmla="*/ 22491 w 67462"/>
                  <a:gd name="connsiteY3" fmla="*/ 22606 h 99314"/>
                  <a:gd name="connsiteX4" fmla="*/ 0 w 67462"/>
                  <a:gd name="connsiteY4" fmla="*/ 22606 h 99314"/>
                  <a:gd name="connsiteX5" fmla="*/ 0 w 67462"/>
                  <a:gd name="connsiteY5" fmla="*/ 0 h 99314"/>
                  <a:gd name="connsiteX6" fmla="*/ 67462 w 67462"/>
                  <a:gd name="connsiteY6" fmla="*/ 0 h 99314"/>
                  <a:gd name="connsiteX7" fmla="*/ 67462 w 67462"/>
                  <a:gd name="connsiteY7" fmla="*/ 22606 h 99314"/>
                  <a:gd name="connsiteX8" fmla="*/ 44970 w 67462"/>
                  <a:gd name="connsiteY8" fmla="*/ 22606 h 99314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</a:cxnLst>
                <a:rect l="l" t="t" r="r" b="b"/>
                <a:pathLst>
                  <a:path w="67462" h="99314">
                    <a:moveTo>
                      <a:pt x="44970" y="22606"/>
                    </a:moveTo>
                    <a:lnTo>
                      <a:pt x="44970" y="99314"/>
                    </a:lnTo>
                    <a:lnTo>
                      <a:pt x="22491" y="99314"/>
                    </a:lnTo>
                    <a:lnTo>
                      <a:pt x="22491" y="22606"/>
                    </a:lnTo>
                    <a:lnTo>
                      <a:pt x="0" y="22606"/>
                    </a:lnTo>
                    <a:lnTo>
                      <a:pt x="0" y="0"/>
                    </a:lnTo>
                    <a:lnTo>
                      <a:pt x="67462" y="0"/>
                    </a:lnTo>
                    <a:lnTo>
                      <a:pt x="67462" y="22606"/>
                    </a:lnTo>
                    <a:lnTo>
                      <a:pt x="44970" y="22606"/>
                    </a:ln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3112" name="Прямоугольник 18"/>
            <p:cNvSpPr>
              <a:spLocks noChangeArrowheads="1"/>
            </p:cNvSpPr>
            <p:nvPr/>
          </p:nvSpPr>
          <p:spPr bwMode="auto">
            <a:xfrm>
              <a:off x="1444625" y="301921"/>
              <a:ext cx="7712075" cy="426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1300"/>
                </a:lnSpc>
              </a:pPr>
              <a:r>
                <a:rPr lang="ru-RU" altLang="zh-CN" sz="16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       </a:t>
              </a:r>
            </a:p>
            <a:p>
              <a:pPr>
                <a:lnSpc>
                  <a:spcPts val="1300"/>
                </a:lnSpc>
              </a:pPr>
              <a:r>
                <a:rPr lang="ru-RU" altLang="zh-CN" sz="16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    </a:t>
              </a:r>
              <a:r>
                <a:rPr lang="ru-RU" altLang="zh-CN" b="1" i="1" dirty="0">
                  <a:solidFill>
                    <a:srgbClr val="002060"/>
                  </a:solidFill>
                  <a:latin typeface="Verdana" pitchFamily="34" charset="0"/>
                  <a:cs typeface="Times New Roman" pitchFamily="18" charset="0"/>
                </a:rPr>
                <a:t>Механизмы взаимодействия участников ОМС</a:t>
              </a:r>
              <a:endParaRPr lang="en-US" altLang="zh-CN" b="1" i="1" dirty="0">
                <a:solidFill>
                  <a:srgbClr val="002060"/>
                </a:solidFill>
                <a:latin typeface="Verdana" pitchFamily="34" charset="0"/>
                <a:ea typeface="宋体" charset="-122"/>
                <a:cs typeface="Times New Roman" pitchFamily="18" charset="0"/>
              </a:endParaRPr>
            </a:p>
          </p:txBody>
        </p:sp>
      </p:grpSp>
      <p:sp>
        <p:nvSpPr>
          <p:cNvPr id="19" name="Блок-схема: альтернативный процесс 18"/>
          <p:cNvSpPr/>
          <p:nvPr/>
        </p:nvSpPr>
        <p:spPr>
          <a:xfrm>
            <a:off x="6948488" y="5157788"/>
            <a:ext cx="1944687" cy="1042987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Блок-схема: альтернативный процесс 23"/>
          <p:cNvSpPr/>
          <p:nvPr/>
        </p:nvSpPr>
        <p:spPr>
          <a:xfrm>
            <a:off x="179388" y="5300663"/>
            <a:ext cx="2089150" cy="1008062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3" name="TextBox 32"/>
          <p:cNvSpPr txBox="1">
            <a:spLocks noChangeArrowheads="1"/>
          </p:cNvSpPr>
          <p:nvPr/>
        </p:nvSpPr>
        <p:spPr bwMode="auto">
          <a:xfrm>
            <a:off x="7020272" y="5445224"/>
            <a:ext cx="1655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    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ТФОМС</a:t>
            </a:r>
          </a:p>
        </p:txBody>
      </p:sp>
      <p:sp>
        <p:nvSpPr>
          <p:cNvPr id="3084" name="TextBox 33"/>
          <p:cNvSpPr txBox="1">
            <a:spLocks noChangeArrowheads="1"/>
          </p:cNvSpPr>
          <p:nvPr/>
        </p:nvSpPr>
        <p:spPr bwMode="auto">
          <a:xfrm>
            <a:off x="539552" y="5589240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СМО</a:t>
            </a:r>
          </a:p>
        </p:txBody>
      </p:sp>
      <p:sp>
        <p:nvSpPr>
          <p:cNvPr id="3085" name="TextBox 35"/>
          <p:cNvSpPr txBox="1">
            <a:spLocks noChangeArrowheads="1"/>
          </p:cNvSpPr>
          <p:nvPr/>
        </p:nvSpPr>
        <p:spPr bwMode="auto">
          <a:xfrm>
            <a:off x="107504" y="836712"/>
            <a:ext cx="25193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Медицинские организации</a:t>
            </a:r>
          </a:p>
        </p:txBody>
      </p:sp>
      <p:sp>
        <p:nvSpPr>
          <p:cNvPr id="39" name="Стрелка вправо 38"/>
          <p:cNvSpPr/>
          <p:nvPr/>
        </p:nvSpPr>
        <p:spPr>
          <a:xfrm rot="16200000">
            <a:off x="402432" y="2775952"/>
            <a:ext cx="3455988" cy="1161633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Оплата страхового случая согласно реестрам</a:t>
            </a:r>
          </a:p>
        </p:txBody>
      </p:sp>
      <p:sp>
        <p:nvSpPr>
          <p:cNvPr id="3088" name="TextBox 39"/>
          <p:cNvSpPr txBox="1">
            <a:spLocks noChangeArrowheads="1"/>
          </p:cNvSpPr>
          <p:nvPr/>
        </p:nvSpPr>
        <p:spPr bwMode="auto">
          <a:xfrm rot="16200000">
            <a:off x="-26193" y="3195186"/>
            <a:ext cx="259238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500" b="1" dirty="0">
                <a:solidFill>
                  <a:srgbClr val="000000"/>
                </a:solidFill>
                <a:latin typeface="Calibri" pitchFamily="34" charset="0"/>
              </a:rPr>
              <a:t>Договор  </a:t>
            </a:r>
            <a:r>
              <a:rPr lang="ru-RU" sz="15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межд</a:t>
            </a:r>
            <a:r>
              <a:rPr lang="ru-RU" sz="1500" b="1" dirty="0">
                <a:solidFill>
                  <a:srgbClr val="000000"/>
                </a:solidFill>
                <a:latin typeface="Calibri" pitchFamily="34" charset="0"/>
              </a:rPr>
              <a:t>у СМО и МО</a:t>
            </a:r>
          </a:p>
        </p:txBody>
      </p:sp>
      <p:sp>
        <p:nvSpPr>
          <p:cNvPr id="45" name="Стрелка вправо 44"/>
          <p:cNvSpPr/>
          <p:nvPr/>
        </p:nvSpPr>
        <p:spPr>
          <a:xfrm rot="2361719">
            <a:off x="2619375" y="2015540"/>
            <a:ext cx="3060700" cy="1161633"/>
          </a:xfrm>
          <a:prstGeom prst="rightArrow">
            <a:avLst>
              <a:gd name="adj1" fmla="val 50000"/>
              <a:gd name="adj2" fmla="val 60181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Оказание бесплатной медицинской помощи</a:t>
            </a:r>
            <a:endParaRPr lang="ru-RU" sz="1600" b="1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1" name="Стрелка вправо 40"/>
          <p:cNvSpPr/>
          <p:nvPr/>
        </p:nvSpPr>
        <p:spPr>
          <a:xfrm rot="10800000">
            <a:off x="3276600" y="765175"/>
            <a:ext cx="3059113" cy="827088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1" name="TextBox 41"/>
          <p:cNvSpPr txBox="1">
            <a:spLocks noChangeArrowheads="1"/>
          </p:cNvSpPr>
          <p:nvPr/>
        </p:nvSpPr>
        <p:spPr bwMode="auto">
          <a:xfrm>
            <a:off x="3708400" y="908050"/>
            <a:ext cx="2808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>
                <a:solidFill>
                  <a:srgbClr val="000000"/>
                </a:solidFill>
                <a:latin typeface="Calibri" pitchFamily="34" charset="0"/>
              </a:rPr>
              <a:t>Организация</a:t>
            </a:r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400" b="1" dirty="0">
                <a:solidFill>
                  <a:srgbClr val="000000"/>
                </a:solidFill>
                <a:latin typeface="Calibri" pitchFamily="34" charset="0"/>
              </a:rPr>
              <a:t>оказания </a:t>
            </a:r>
          </a:p>
          <a:p>
            <a:pPr algn="ctr"/>
            <a:r>
              <a:rPr lang="ru-RU" sz="1400" b="1" dirty="0">
                <a:solidFill>
                  <a:srgbClr val="000000"/>
                </a:solidFill>
                <a:latin typeface="Calibri" pitchFamily="34" charset="0"/>
              </a:rPr>
              <a:t>медицинской помощи</a:t>
            </a:r>
          </a:p>
        </p:txBody>
      </p:sp>
      <p:sp>
        <p:nvSpPr>
          <p:cNvPr id="44" name="Стрелка вправо 43"/>
          <p:cNvSpPr/>
          <p:nvPr/>
        </p:nvSpPr>
        <p:spPr>
          <a:xfrm rot="16200000">
            <a:off x="-1181893" y="2990056"/>
            <a:ext cx="3455988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3" name="TextBox 50"/>
          <p:cNvSpPr txBox="1">
            <a:spLocks noChangeArrowheads="1"/>
          </p:cNvSpPr>
          <p:nvPr/>
        </p:nvSpPr>
        <p:spPr bwMode="auto">
          <a:xfrm rot="16200000">
            <a:off x="-998537" y="3367674"/>
            <a:ext cx="30956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Контроль за деятельностью МО</a:t>
            </a:r>
          </a:p>
        </p:txBody>
      </p:sp>
      <p:sp>
        <p:nvSpPr>
          <p:cNvPr id="52" name="Стрелка вправо 51"/>
          <p:cNvSpPr/>
          <p:nvPr/>
        </p:nvSpPr>
        <p:spPr>
          <a:xfrm rot="16200000">
            <a:off x="1014413" y="1514475"/>
            <a:ext cx="504825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Стрелка вправо 53"/>
          <p:cNvSpPr/>
          <p:nvPr/>
        </p:nvSpPr>
        <p:spPr>
          <a:xfrm rot="5400000">
            <a:off x="1014413" y="4538663"/>
            <a:ext cx="504825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6" name="TextBox 54"/>
          <p:cNvSpPr txBox="1">
            <a:spLocks noChangeArrowheads="1"/>
          </p:cNvSpPr>
          <p:nvPr/>
        </p:nvSpPr>
        <p:spPr bwMode="auto">
          <a:xfrm>
            <a:off x="3492500" y="3716338"/>
            <a:ext cx="26638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Застрахованное лицо</a:t>
            </a:r>
          </a:p>
        </p:txBody>
      </p:sp>
      <p:sp>
        <p:nvSpPr>
          <p:cNvPr id="58" name="Стрелка вправо 57"/>
          <p:cNvSpPr/>
          <p:nvPr/>
        </p:nvSpPr>
        <p:spPr>
          <a:xfrm rot="10800000">
            <a:off x="2555875" y="6092825"/>
            <a:ext cx="3960813" cy="61277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Стрелка вправо 58"/>
          <p:cNvSpPr/>
          <p:nvPr/>
        </p:nvSpPr>
        <p:spPr>
          <a:xfrm rot="16200000">
            <a:off x="8143082" y="1658144"/>
            <a:ext cx="503237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Стрелка вправо 59"/>
          <p:cNvSpPr/>
          <p:nvPr/>
        </p:nvSpPr>
        <p:spPr>
          <a:xfrm rot="16200000">
            <a:off x="7135019" y="1658144"/>
            <a:ext cx="503237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Стрелка вправо 60"/>
          <p:cNvSpPr/>
          <p:nvPr/>
        </p:nvSpPr>
        <p:spPr>
          <a:xfrm rot="5400000">
            <a:off x="8143876" y="4394200"/>
            <a:ext cx="647700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Стрелка вправо 61"/>
          <p:cNvSpPr/>
          <p:nvPr/>
        </p:nvSpPr>
        <p:spPr>
          <a:xfrm rot="5400000">
            <a:off x="7062788" y="4394200"/>
            <a:ext cx="647700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02" name="TextBox 62"/>
          <p:cNvSpPr txBox="1">
            <a:spLocks noChangeArrowheads="1"/>
          </p:cNvSpPr>
          <p:nvPr/>
        </p:nvSpPr>
        <p:spPr bwMode="auto">
          <a:xfrm rot="-5400000">
            <a:off x="7154069" y="3223419"/>
            <a:ext cx="25193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Стратегия развития</a:t>
            </a:r>
          </a:p>
        </p:txBody>
      </p:sp>
      <p:sp>
        <p:nvSpPr>
          <p:cNvPr id="3103" name="TextBox 63"/>
          <p:cNvSpPr txBox="1">
            <a:spLocks noChangeArrowheads="1"/>
          </p:cNvSpPr>
          <p:nvPr/>
        </p:nvSpPr>
        <p:spPr bwMode="auto">
          <a:xfrm rot="-5400000">
            <a:off x="6088856" y="2993232"/>
            <a:ext cx="25923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Территориальная программа ОМС</a:t>
            </a:r>
          </a:p>
        </p:txBody>
      </p:sp>
      <p:sp>
        <p:nvSpPr>
          <p:cNvPr id="49" name="Стрелка вправо 48"/>
          <p:cNvSpPr/>
          <p:nvPr/>
        </p:nvSpPr>
        <p:spPr>
          <a:xfrm rot="10800000">
            <a:off x="2268538" y="5732463"/>
            <a:ext cx="1006475" cy="360362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08" name="TextBox 52"/>
          <p:cNvSpPr txBox="1">
            <a:spLocks noChangeArrowheads="1"/>
          </p:cNvSpPr>
          <p:nvPr/>
        </p:nvSpPr>
        <p:spPr bwMode="auto">
          <a:xfrm>
            <a:off x="3276600" y="5661025"/>
            <a:ext cx="259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Договор о финансовом обеспечении ОМС</a:t>
            </a:r>
          </a:p>
        </p:txBody>
      </p:sp>
      <p:sp>
        <p:nvSpPr>
          <p:cNvPr id="57" name="Стрелка вправо 56"/>
          <p:cNvSpPr/>
          <p:nvPr/>
        </p:nvSpPr>
        <p:spPr>
          <a:xfrm>
            <a:off x="5867400" y="5732463"/>
            <a:ext cx="1008063" cy="360362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41"/>
          <p:cNvSpPr txBox="1">
            <a:spLocks noChangeArrowheads="1"/>
          </p:cNvSpPr>
          <p:nvPr/>
        </p:nvSpPr>
        <p:spPr bwMode="auto">
          <a:xfrm>
            <a:off x="2411760" y="4941168"/>
            <a:ext cx="46805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</a:rPr>
              <a:t>Финансирование СМО по дифференцированному </a:t>
            </a:r>
          </a:p>
          <a:p>
            <a:pPr algn="ctr"/>
            <a:r>
              <a:rPr lang="ru-RU" sz="1400" b="1" dirty="0" err="1" smtClean="0">
                <a:solidFill>
                  <a:srgbClr val="000000"/>
                </a:solidFill>
                <a:latin typeface="Calibri" pitchFamily="34" charset="0"/>
              </a:rPr>
              <a:t>подушевому</a:t>
            </a:r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</a:rPr>
              <a:t> нормативу</a:t>
            </a:r>
            <a:endParaRPr lang="ru-RU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5" name="TextBox 41"/>
          <p:cNvSpPr txBox="1">
            <a:spLocks noChangeArrowheads="1"/>
          </p:cNvSpPr>
          <p:nvPr/>
        </p:nvSpPr>
        <p:spPr bwMode="auto">
          <a:xfrm>
            <a:off x="3275856" y="6237312"/>
            <a:ext cx="28082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</a:rPr>
              <a:t>Контроль за деятельностью СМО</a:t>
            </a:r>
            <a:endParaRPr lang="ru-RU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732240" y="908720"/>
            <a:ext cx="2088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Органы управления здравоохранением</a:t>
            </a:r>
            <a:endParaRPr lang="ru-RU" sz="1500" b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50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51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68" name="Рисунок 67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69" name="Прямая соединительная линия 6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70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7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7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4" name="Пятиугольник 7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2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/>
          </p:nvPr>
        </p:nvGraphicFramePr>
        <p:xfrm>
          <a:off x="0" y="116631"/>
          <a:ext cx="9144000" cy="716992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63808"/>
                <a:gridCol w="2524016"/>
                <a:gridCol w="2809789"/>
                <a:gridCol w="1883020"/>
                <a:gridCol w="1463367"/>
              </a:tblGrid>
              <a:tr h="775151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</a:rPr>
                        <a:t>Ответственное подразделение - Планово-экономический отдел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</a:rPr>
                        <a:t>Начальник отдела - Куценко Екатерина Александровна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</a:rPr>
                        <a:t>Телефон  -  211-56-89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bg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2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Информация о задолженности 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медицинской организации по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выплате заработной платы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Отчетность запрашивается  ТФОМС Челябинской области во исполнение требований ст. 34 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ФЗ –</a:t>
                      </a:r>
                      <a:r>
                        <a:rPr lang="ru-RU" sz="11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326 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1 раз в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месяц  по состоянию на 16 число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Шарипова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Халида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Абдулхаевна</a:t>
                      </a:r>
                      <a:endParaRPr lang="ru-RU" sz="11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211-57-86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1557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Форма 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отчетности о заработной плате работников медицинских организаций в сфере ОМС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 (форма №65)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ФФОМС от 26.03.2013 года № 65 «Об установлении формы и порядка предоставления отчетности о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заработной плате работников медицинских организаций в сфере обязательного медицинского страхования»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1 раз в месяц до 10 числа месяца, следующего за отчетным периодом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Боякова</a:t>
                      </a:r>
                      <a:endParaRPr lang="ru-RU" sz="11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Алла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Евгеньевна</a:t>
                      </a:r>
                      <a:endParaRPr lang="ru-RU" sz="10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Лис</a:t>
                      </a:r>
                      <a:r>
                        <a:rPr lang="ru-RU" sz="11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аченко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Максим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Валерьевич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Глущенко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Марина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Сергеевна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211-57-86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1366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Отчет о наличии кредиторской задолженности у медицинских организаций, осуществляющих свою деятельность в сфере ОМС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Информационное  письмо ТФОМС Челябинской области от 27.01.2016 №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04-133 «О механизме сдачи информации в электронном виде о наличии кредиторской задолженности медицинских организаций, осуществляющих деятельность в сфере ОМС»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1 раз в месяц до 20 числа месяца,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следующего за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 отчетным периодом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Жаркова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Нина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Ивановна</a:t>
                      </a:r>
                      <a:endParaRPr lang="ru-RU" sz="10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211-57-86</a:t>
                      </a:r>
                      <a:endParaRPr lang="ru-RU" sz="10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168501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11.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Сведения о ресурсном обеспечении и оказании медицинской помощи населению (форма №62)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Росстата № 646 от 29.09.2017 г. «Об утверждении статистического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100" b="1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иструментария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для организации Министерством здравоохранения Российской Федерации федерального статистического наблюдения в сфере охраны здоровья»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Годовая до 1 февраля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Панафидин Максим Владимирович</a:t>
                      </a:r>
                      <a:endParaRPr lang="ru-RU" sz="10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211-57-86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" name="Пятиугольник 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21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/>
          </p:nvPr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90769"/>
                <a:gridCol w="2813538"/>
                <a:gridCol w="2500923"/>
                <a:gridCol w="1875693"/>
                <a:gridCol w="1563077"/>
              </a:tblGrid>
              <a:tr h="2908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12.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Таблица 8000 к Форме № 62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«Расходы финансовых средств из различных источников финансирования»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Информационное  письмо ТФОМС, направляемое в адрес медицинских организаций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ежеквартально</a:t>
                      </a:r>
                      <a:endParaRPr lang="ru-RU" dirty="0"/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 раз в квартал в сроки, указанные в информационном письме</a:t>
                      </a:r>
                      <a:endParaRPr lang="ru-RU" sz="1200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rgbClr val="002060"/>
                          </a:solidFill>
                        </a:rPr>
                        <a:t>Инсарский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Сергей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Борисович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211-57-86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1362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13.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«Сведения  о заработной плате по категориям медицинских работников в разрезе видов медицинской помощи»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Отчет на сайте 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ТФОМС Челябинской области от 14.03.2014 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№ 199 «Об утверждении форм отчетности обязательного медицинского страхования Челябинской области»</a:t>
                      </a:r>
                      <a:endParaRPr lang="ru-RU" sz="11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endParaRPr lang="ru-RU" dirty="0"/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1 раз в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квартал до 25 числа, следующего за отчетным периодом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2060"/>
                          </a:solidFill>
                        </a:rPr>
                        <a:t>Шарипова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</a:rPr>
                        <a:t>Халида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</a:rPr>
                        <a:t>Абдулхаевна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211-57-86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783657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Ответственное структурное подразделение 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Отдел  по работе с медицинскими организациями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Начальник  отдела - 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Премыслева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Марина Сергеевна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Телефон  -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211-06-43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3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14.</a:t>
                      </a:r>
                    </a:p>
                  </a:txBody>
                  <a:tcPr marL="68580" marR="68580" marT="0" marB="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«Отчет о деятельности медицинской организации в сфере обязательного медицинского страхования»  (форма 3)              </a:t>
                      </a:r>
                    </a:p>
                  </a:txBody>
                  <a:tcPr marL="68580" marR="68580" marT="0" marB="0" horzOverflow="overflow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ФФОМС от 16.08.2011 г. №и 146 «Об утверждении форм отчетности»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1 раз в месяц до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15 числа месяца,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следующего за отчетным периодом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Крохалева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Наталья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Александровна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 211-06-47</a:t>
                      </a:r>
                    </a:p>
                  </a:txBody>
                  <a:tcPr marL="68580" marR="68580" marT="0" marB="0" horzOverflow="overflow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" name="Пятиугольник 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22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862385" y="0"/>
            <a:ext cx="8281615" cy="1773238"/>
          </a:xfrm>
        </p:spPr>
        <p:txBody>
          <a:bodyPr/>
          <a:lstStyle/>
          <a:p>
            <a:r>
              <a:rPr lang="ru-RU" sz="1800" b="1" i="1" dirty="0" smtClean="0">
                <a:solidFill>
                  <a:srgbClr val="002060"/>
                </a:solidFill>
                <a:latin typeface="Verdana" pitchFamily="34" charset="0"/>
              </a:rPr>
              <a:t>Перечень нормативно-правовых актов, необходимых для работы в ОМС: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036496" cy="5472608"/>
          </a:xfrm>
        </p:spPr>
        <p:txBody>
          <a:bodyPr/>
          <a:lstStyle/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Федеральный закон РФ от 29.11.2010 г.  № 326 – ФЗ «Об обязательном медицинском страховании в Российской Федерации»;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Федеральный закон РФ от 21.11.2011 г.  № 323 – ФЗ «Об основах охраны здоровья граждан в Российской Федерации»;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Министерства здравоохранения и социального развития РФ от 28.02.2011 г. № 158 «Об утверждении правил обязательного медицинского страхования»;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ФФОМС от 16.04.2012 г. № 73 «Об утверждении положений о контроле за деятельностью страховых медицинских организаций и медицинских организаций в сфере обязательного медицинского страхования территориальными фондами обязательного медицинского страхования»;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Тарифное соглашение № 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770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-ОМС в сфере обязательного медицинского страхования Челябинской области  от 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27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.12.201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8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 г.;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Постановление  Правительства  Челябинской  области  от  2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8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.12.201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8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 г.  № 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672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-П «О Территориальной программе государственных гарантий бесплатного оказания гражданам медицинской помощи в Челябинской области на 201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9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 год и на плановый период 20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20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-202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1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 г.»;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ТФОМС Челябинской области  от 18.03.2014 № 205 «Об организации ведения мониторинга закупок, поставок и оплаты лекарственных средств и изделий медицинского назначения, приобретенных за счет средств обязательного медицинского страхования»;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Министерства здравоохранения 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Российской 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Федерации от 25.01.2011 № 29н «Об утверждении порядка ведения персонифицированного учета в сфере обязательного медицинского страхования» с внесенными изменениями  приказом 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Министерства здравоохранения 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Российской 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Федерации 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от 15.01.2019 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года 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№ 12н;</a:t>
            </a:r>
            <a:endParaRPr lang="ru-RU" sz="105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ФФОМС от 26.03.2013 № 65  «Об установлении формы и порядка предоставления отчетности о заработной плате работников медицинских организаций в сфере обязательного медицинского страхования»;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ФФОМС от 16.08.2011 г. № 146 «Об утверждении форм отчетности»;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ФФОМС от  01.12.2010г. № 230 «Об  утверждении Порядка организации и проведения контроля объемов, сроков, качества и условий предоставления медицинской помощи по обязательному медицинскому страхованию»;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Федеральной службы государственной статистики от 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22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.12.201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7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 № 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861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 «Об утверждении статистического инструментария для организации Министерства здравоохранения Российской Федерации федерального статистического наблюдения в сфере здравоохранения»;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Министерства здравоохранения Российской Федерации № 1355н «Об утверждении формы типового договора на оказание и оплату медицинской помощи по обязательному медицинскому страхованию»;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Министерства здравоохранения Челябинской области и ТФОМС Челябинской области от 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27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11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.201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8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 г. № 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2479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/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</a:rPr>
              <a:t>874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 от  «Об утверждении Порядка информационного взаимодействия при осуществлении информационного сопровождения застрахованных лиц при организации оказания им медицинской помощи страховыми медицинскими организациями в сфере обязательного медицинского страхования » 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ФФОМС от 07.04 2015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Постановление Правительства Челябинской области от 15.02.2012 г. № 40-П «О комиссии по разработке Территориальной программы обязательного медицинского страхования»;</a:t>
            </a:r>
          </a:p>
          <a:p>
            <a:pPr>
              <a:defRPr/>
            </a:pPr>
            <a:endParaRPr lang="ru-RU" sz="1050" b="1" dirty="0" smtClean="0">
              <a:solidFill>
                <a:srgbClr val="009900"/>
              </a:solidFill>
              <a:latin typeface="Calibri" pitchFamily="34" charset="0"/>
            </a:endParaRPr>
          </a:p>
          <a:p>
            <a:pPr>
              <a:defRPr/>
            </a:pPr>
            <a:endParaRPr lang="ru-RU" sz="1050" b="1" dirty="0" smtClean="0">
              <a:solidFill>
                <a:srgbClr val="009900"/>
              </a:solidFill>
              <a:latin typeface="Calibri" pitchFamily="34" charset="0"/>
            </a:endParaRPr>
          </a:p>
          <a:p>
            <a:pPr>
              <a:defRPr/>
            </a:pPr>
            <a:endParaRPr lang="ru-RU" sz="105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endParaRPr lang="ru-RU" sz="10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23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9" name="Рисунок 18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20" name="Прямая соединительная линия 19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2" name="Схема 21"/>
          <p:cNvGraphicFramePr/>
          <p:nvPr/>
        </p:nvGraphicFramePr>
        <p:xfrm>
          <a:off x="755576" y="836712"/>
          <a:ext cx="756084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3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 bwMode="auto">
          <a:xfrm>
            <a:off x="251520" y="5373216"/>
            <a:ext cx="8784976" cy="100811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 bwMode="auto">
          <a:xfrm>
            <a:off x="251520" y="4869160"/>
            <a:ext cx="8784976" cy="504056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251520" y="4149080"/>
            <a:ext cx="8784976" cy="72008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251520" y="3717032"/>
            <a:ext cx="8784976" cy="432048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251520" y="2708920"/>
            <a:ext cx="8784976" cy="100811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251520" y="2204864"/>
            <a:ext cx="8784976" cy="504056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251520" y="1700808"/>
            <a:ext cx="8784976" cy="504056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047750"/>
          </a:xfrm>
        </p:spPr>
        <p:txBody>
          <a:bodyPr/>
          <a:lstStyle/>
          <a:p>
            <a:pPr lvl="0" algn="just"/>
            <a:r>
              <a:rPr lang="ru-RU" sz="1800" b="1" dirty="0" smtClean="0">
                <a:solidFill>
                  <a:srgbClr val="002060"/>
                </a:solidFill>
              </a:rPr>
              <a:t/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</a:rPr>
              <a:t>В соответствии с ч.2 ст.20 ФЗ – 326 «Об обязательном медицинском страховании в РФ» </a:t>
            </a:r>
            <a:r>
              <a:rPr lang="ru-RU" sz="1600" b="1" dirty="0" smtClean="0">
                <a:solidFill>
                  <a:srgbClr val="FF0000"/>
                </a:solidFill>
                <a:latin typeface="Verdana" pitchFamily="34" charset="0"/>
              </a:rPr>
              <a:t>медицинские организации в сфере ОМС обязаны:</a:t>
            </a:r>
            <a:r>
              <a:rPr lang="en-US" sz="1600" b="1" dirty="0" smtClean="0">
                <a:solidFill>
                  <a:srgbClr val="FF0000"/>
                </a:solidFill>
                <a:latin typeface="Verdana" pitchFamily="34" charset="0"/>
              </a:rPr>
              <a:t/>
            </a:r>
            <a:br>
              <a:rPr lang="en-US" sz="1600" b="1" dirty="0" smtClean="0">
                <a:solidFill>
                  <a:srgbClr val="FF0000"/>
                </a:solidFill>
                <a:latin typeface="Verdana" pitchFamily="34" charset="0"/>
              </a:rPr>
            </a:br>
            <a:endParaRPr lang="ru-RU" sz="1600" b="1" dirty="0" smtClean="0">
              <a:solidFill>
                <a:srgbClr val="002060"/>
              </a:solidFill>
              <a:latin typeface="Verdana" pitchFamily="34" charset="0"/>
            </a:endParaRPr>
          </a:p>
        </p:txBody>
      </p:sp>
      <p:grpSp>
        <p:nvGrpSpPr>
          <p:cNvPr id="24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25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6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7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30" name="Рисунок 29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31" name="Прямая соединительная линия 30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1160160"/>
            <a:ext cx="885698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ru-RU" sz="16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1) бесплатно оказывать застрахованным лицам медицинскую помощь в рамках программ обязательного медицинского страхования;</a:t>
            </a:r>
          </a:p>
          <a:p>
            <a:pPr lvl="0" algn="just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2) вести в соответствии с настоящим Федеральным законом персонифицированный учет сведений о медицинской помощи, оказанной застрахованным лицам;</a:t>
            </a:r>
          </a:p>
          <a:p>
            <a:pPr lvl="0" algn="just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3) предоставлять страховым медицинским организациям и территориальному фонду сведения о застрахованном лице и об оказанной ему медицинской помощи, необходимые для проведения контроля объемов, сроков, качества и условий предоставления медицинской помощи; </a:t>
            </a:r>
          </a:p>
          <a:p>
            <a:pPr lvl="0" algn="just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4) предоставлять отчетность о деятельности в сфере обязательного медицинского страхования в порядке и по формам, которые установлены Федеральным фондом; </a:t>
            </a:r>
          </a:p>
          <a:p>
            <a:pPr lvl="0" algn="just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5) использовать средства обязательного медицинского страхования, полученные за оказанную медицинскую помощь, в соответствии с программами обязательного медицинского страхования;</a:t>
            </a:r>
          </a:p>
          <a:p>
            <a:pPr lvl="0" algn="just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6) размещать на своем официальном сайте в сети "Интернет" информацию о режиме работы, видах оказываемой медицинской помощи;</a:t>
            </a:r>
          </a:p>
          <a:p>
            <a:pPr lvl="0" algn="just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7) предоставлять застрахованным лицам, страховым медицинским организациям и территориальному фонду сведения о режиме работы, видах оказываемой медицинской помощи, а также показателях доступности и качества медицинской помощи, перечень которых устанавливается в территориальной программе обязательного медицинского страхования</a:t>
            </a: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  <a:endParaRPr lang="ru-RU" sz="16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endParaRPr lang="ru-RU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33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34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5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6" name="Пятиугольник 35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4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484438" y="141288"/>
            <a:ext cx="6356350" cy="3071812"/>
          </a:xfrm>
        </p:spPr>
        <p:txBody>
          <a:bodyPr/>
          <a:lstStyle/>
          <a:p>
            <a:pPr algn="l">
              <a:defRPr/>
            </a:pPr>
            <a:r>
              <a:rPr lang="ru-RU" sz="2600" b="1" dirty="0">
                <a:solidFill>
                  <a:srgbClr val="FF0000"/>
                </a:solidFill>
              </a:rPr>
              <a:t/>
            </a:r>
            <a:br>
              <a:rPr lang="ru-RU" sz="2600" b="1" dirty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/>
            </a:r>
            <a:br>
              <a:rPr lang="ru-RU" sz="2000" b="1" dirty="0" smtClean="0">
                <a:solidFill>
                  <a:srgbClr val="C00000"/>
                </a:solidFill>
              </a:rPr>
            </a:br>
            <a:endParaRPr lang="ru-RU" sz="2000" b="1" dirty="0" smtClean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429000"/>
            <a:ext cx="8568952" cy="2952750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   </a:t>
            </a:r>
            <a:endParaRPr lang="ru-RU" sz="2800" b="1" dirty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539552" y="980728"/>
          <a:ext cx="79928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5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9144000" cy="692150"/>
          </a:xfrm>
        </p:spPr>
        <p:txBody>
          <a:bodyPr/>
          <a:lstStyle/>
          <a:p>
            <a:r>
              <a:rPr lang="ru-RU" sz="1400" b="1" i="1" dirty="0" smtClean="0">
                <a:solidFill>
                  <a:srgbClr val="002060"/>
                </a:solidFill>
                <a:latin typeface="Verdana" pitchFamily="34" charset="0"/>
              </a:rPr>
              <a:t>Реестр страховых медицинских организаций, осуществляющих </a:t>
            </a:r>
            <a:br>
              <a:rPr lang="ru-RU" sz="1400" b="1" i="1" dirty="0" smtClean="0">
                <a:solidFill>
                  <a:srgbClr val="002060"/>
                </a:solidFill>
                <a:latin typeface="Verdana" pitchFamily="34" charset="0"/>
              </a:rPr>
            </a:br>
            <a:r>
              <a:rPr lang="ru-RU" sz="1400" b="1" i="1" dirty="0" smtClean="0">
                <a:solidFill>
                  <a:srgbClr val="002060"/>
                </a:solidFill>
                <a:latin typeface="Verdana" pitchFamily="34" charset="0"/>
              </a:rPr>
              <a:t>деятельность  в системе ОМС</a:t>
            </a:r>
            <a:r>
              <a:rPr lang="ru-RU" sz="1400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1400" b="1" i="1" dirty="0" smtClean="0">
                <a:solidFill>
                  <a:srgbClr val="002060"/>
                </a:solidFill>
                <a:latin typeface="Verdana" pitchFamily="34" charset="0"/>
              </a:rPr>
              <a:t>на территории Челябинской области в 201</a:t>
            </a:r>
            <a:r>
              <a:rPr lang="en-US" sz="1400" b="1" i="1" dirty="0" smtClean="0">
                <a:solidFill>
                  <a:srgbClr val="002060"/>
                </a:solidFill>
                <a:latin typeface="Verdana" pitchFamily="34" charset="0"/>
              </a:rPr>
              <a:t>8</a:t>
            </a:r>
            <a:r>
              <a:rPr lang="ru-RU" sz="1400" b="1" i="1" dirty="0" smtClean="0">
                <a:solidFill>
                  <a:srgbClr val="002060"/>
                </a:solidFill>
                <a:latin typeface="Verdana" pitchFamily="34" charset="0"/>
              </a:rPr>
              <a:t> году</a:t>
            </a:r>
            <a:r>
              <a:rPr lang="ru-RU" sz="1400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124744"/>
          <a:ext cx="8856984" cy="546511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19523"/>
                <a:gridCol w="2156741"/>
                <a:gridCol w="1800200"/>
                <a:gridCol w="1800200"/>
                <a:gridCol w="1152128"/>
                <a:gridCol w="1728192"/>
              </a:tblGrid>
              <a:tr h="44438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№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Наименование СМО /   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адрес электронной почты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Юридический адрес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Фактический адрес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ФИО</a:t>
                      </a:r>
                      <a:r>
                        <a:rPr lang="ru-RU" sz="11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руководителя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Телефон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881178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ООО СМК  «АСТРА-МЕТАЛЛ»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E-mail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:</a:t>
                      </a:r>
                    </a:p>
                    <a:p>
                      <a:pPr algn="l"/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astram@astrametall.ru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455045,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Челябинская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обл.,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Магнитогорск,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Завенягина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, д.1 корп.2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455045,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Челябинская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обл.,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Магнитогорск,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Завенягина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, д.1 корп.2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Панов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Антон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Юрьевич</a:t>
                      </a: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(3519) 43-80-55                               8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(3519)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43-80-56 (факс) </a:t>
                      </a: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1247686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2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Екатеринбургский филиал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АО "Страховая компания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«СОГАЗ-МЕД»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E-mail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:</a:t>
                      </a:r>
                    </a:p>
                    <a:p>
                      <a:pPr algn="l"/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mantusov.dmitriy@sogaz-med.ru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vasilyeva.marina@sogaz-med.ru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117429, 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Москва,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ул. 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Наметкина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, д.16</a:t>
                      </a: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454091, 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Челябинск,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</a:p>
                    <a:p>
                      <a:pPr algn="l"/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Красная, </a:t>
                      </a:r>
                    </a:p>
                    <a:p>
                      <a:pPr algn="l"/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д.4, оф.100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Мантусов</a:t>
                      </a:r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Дмитрий Сергеевич</a:t>
                      </a: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u="none" strike="noStrike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Челябинская</a:t>
                      </a: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дирекция: Васильева </a:t>
                      </a: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Марина  </a:t>
                      </a: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Валентиновна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526" marR="9526" marT="9525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в</a:t>
                      </a:r>
                      <a:r>
                        <a:rPr lang="ru-RU" sz="1100" b="1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Екатеринбурге:</a:t>
                      </a:r>
                      <a:endParaRPr lang="en-US" sz="1100" b="1" u="none" strike="noStrike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marL="92075" indent="0" algn="l" fontAlgn="ctr"/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(343) 317-88-58</a:t>
                      </a:r>
                    </a:p>
                    <a:p>
                      <a:pPr marL="92075" indent="0" algn="l" fontAlgn="ctr"/>
                      <a:endParaRPr lang="ru-RU" sz="1100" b="1" u="none" strike="noStrike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marL="92075" indent="0" algn="l" fontAlgn="ctr"/>
                      <a:endParaRPr lang="ru-RU" sz="1100" b="1" u="none" strike="noStrike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в Челябинске:</a:t>
                      </a:r>
                    </a:p>
                    <a:p>
                      <a:pPr marL="92075" indent="0" algn="l" fontAlgn="ctr"/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(351) 266-46-57</a:t>
                      </a:r>
                    </a:p>
                    <a:p>
                      <a:pPr marL="92075" indent="0" algn="l" fontAlgn="ctr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(351) 723-08-58</a:t>
                      </a:r>
                    </a:p>
                  </a:txBody>
                  <a:tcPr marL="9526" marR="9526" marT="9525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3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Филиал  ООО «Страховая компания «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Ингосстрах-М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»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в г. Челябинск       </a:t>
                      </a:r>
                    </a:p>
                    <a:p>
                      <a:pPr algn="l"/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E-mail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:</a:t>
                      </a:r>
                    </a:p>
                    <a:p>
                      <a:pPr algn="l"/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larisa.vostrikova@chel.ingos.ru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129090,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Москва,                             ул. Щепкина, д.3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454091,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Челябинск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Свободы,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д.153А, оф.300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Вострикова</a:t>
                      </a:r>
                    </a:p>
                    <a:p>
                      <a:pPr marL="92075" indent="0" algn="l" fontAlgn="ctr"/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Лариса</a:t>
                      </a:r>
                      <a:r>
                        <a:rPr lang="ru-RU" sz="1100" b="1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Александровна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526" marR="9526" marT="9525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(351) 266-59-61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(351) 266-94-03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(страховой отдел)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894188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Челябинский филиал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ООО Страховая медицинская компания «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РЕСО-Мед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»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E-mail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: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sekretar@chel.reso-med.com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142500,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Московская область,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Павловский Посад,          ул. Урицкого, д.26</a:t>
                      </a: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454048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г.Челябинск,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пр.  Победы,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д.168,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оф.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326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Зиновьева Надежда Владимировна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(351) 791-62-55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(тел/факс)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</a:tr>
              <a:tr h="756640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5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Челябинский филиал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ООО «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АльфаСтрахование-ОМС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E-mail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fadeevaal@alfastrah.ru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115162,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Москва,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Шаболовка,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д.31, стр.8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454091,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г.Челябинск,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Энгельса , д. 43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Коноваленко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Яна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Александровна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(351) 225-35-17                                                                          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8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3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6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36912"/>
            <a:ext cx="8208963" cy="3816350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sz="2600" b="1" dirty="0" smtClean="0">
                <a:solidFill>
                  <a:schemeClr val="bg1">
                    <a:lumMod val="75000"/>
                  </a:schemeClr>
                </a:solidFill>
              </a:rPr>
              <a:t>	</a:t>
            </a:r>
          </a:p>
          <a:p>
            <a:pPr algn="just">
              <a:buFontTx/>
              <a:buNone/>
              <a:defRPr/>
            </a:pPr>
            <a:r>
              <a:rPr lang="ru-RU" sz="2600" b="1" dirty="0" smtClean="0">
                <a:solidFill>
                  <a:schemeClr val="bg1">
                    <a:lumMod val="75000"/>
                  </a:schemeClr>
                </a:solidFill>
              </a:rPr>
              <a:t>	</a:t>
            </a:r>
            <a:endParaRPr lang="ru-RU" sz="2600" dirty="0"/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467544" y="908720"/>
          <a:ext cx="79928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7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/>
        </p:nvGraphicFramePr>
        <p:xfrm>
          <a:off x="251520" y="620688"/>
          <a:ext cx="10188624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5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6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8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9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0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21" name="Рисунок 20" descr="Логотип_ТФОМС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22" name="Прямая соединительная линия 21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07504" y="908720"/>
            <a:ext cx="4032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Verdana" pitchFamily="34" charset="0"/>
              </a:rPr>
              <a:t>В соответствии со ст.15 ч.4 ФЗ-326 «Об обязательном медицинском страховании в Российской Федерации»: </a:t>
            </a:r>
            <a:br>
              <a:rPr lang="ru-RU" b="1" dirty="0" smtClean="0">
                <a:solidFill>
                  <a:srgbClr val="002060"/>
                </a:solidFill>
                <a:latin typeface="Verdana" pitchFamily="34" charset="0"/>
              </a:rPr>
            </a:br>
            <a:endParaRPr lang="ru-RU" dirty="0"/>
          </a:p>
        </p:txBody>
      </p:sp>
      <p:grpSp>
        <p:nvGrpSpPr>
          <p:cNvPr id="1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7" name="Пятиугольник 2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8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</a:t>
            </a:r>
            <a:r>
              <a:rPr lang="ru-RU" sz="1200" b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на 2018год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251520" y="1052736"/>
          <a:ext cx="849694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9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9021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C6AB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46BEDA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B0DBEA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0000"/>
        </a:dk1>
        <a:lt1>
          <a:srgbClr val="CAC0F2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E1DCF7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5677</TotalTime>
  <Words>3297</Words>
  <Application>Microsoft Office PowerPoint</Application>
  <PresentationFormat>Экран (4:3)</PresentationFormat>
  <Paragraphs>498</Paragraphs>
  <Slides>22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Оформление по умолчанию</vt:lpstr>
      <vt:lpstr>Слайд 1</vt:lpstr>
      <vt:lpstr>Слайд 2</vt:lpstr>
      <vt:lpstr>Слайд 3</vt:lpstr>
      <vt:lpstr> В соответствии с ч.2 ст.20 ФЗ – 326 «Об обязательном медицинском страховании в РФ» медицинские организации в сфере ОМС обязаны: </vt:lpstr>
      <vt:lpstr>  </vt:lpstr>
      <vt:lpstr>Реестр страховых медицинских организаций, осуществляющих  деятельность  в системе ОМС на территории Челябинской области в 2018 году </vt:lpstr>
      <vt:lpstr>Слайд 7</vt:lpstr>
      <vt:lpstr>Слайд 8</vt:lpstr>
      <vt:lpstr>Слайд 9</vt:lpstr>
      <vt:lpstr>Слайд 10</vt:lpstr>
      <vt:lpstr>Слайд 11</vt:lpstr>
      <vt:lpstr>Механизм информационного взаимодействия</vt:lpstr>
      <vt:lpstr>Слайд 13</vt:lpstr>
      <vt:lpstr>Слайд 14</vt:lpstr>
      <vt:lpstr>   </vt:lpstr>
      <vt:lpstr>При выявлении нецелевого использования средств ОМС:</vt:lpstr>
      <vt:lpstr>Отчеты, предоставляемые медицинскими организациями в ТФОМС Челябинской области</vt:lpstr>
      <vt:lpstr>Слайд 18</vt:lpstr>
      <vt:lpstr>Слайд 19</vt:lpstr>
      <vt:lpstr>Слайд 20</vt:lpstr>
      <vt:lpstr>Слайд 21</vt:lpstr>
      <vt:lpstr>Перечень нормативно-правовых актов, необходимых для работы в ОМС:</vt:lpstr>
    </vt:vector>
  </TitlesOfParts>
  <Company>ChOFOMS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Экспертный контроль</dc:title>
  <dc:creator>КрасовскаяЕВ</dc:creator>
  <cp:lastModifiedBy>isbogdasheva</cp:lastModifiedBy>
  <cp:revision>618</cp:revision>
  <dcterms:created xsi:type="dcterms:W3CDTF">2013-02-22T03:26:27Z</dcterms:created>
  <dcterms:modified xsi:type="dcterms:W3CDTF">2019-02-19T11:37:38Z</dcterms:modified>
</cp:coreProperties>
</file>