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57" r:id="rId4"/>
    <p:sldId id="258" r:id="rId5"/>
    <p:sldId id="297" r:id="rId6"/>
    <p:sldId id="29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3" r:id="rId32"/>
    <p:sldId id="299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D0D3-E8F6-4CBF-90F9-89197586B437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9307-5E38-4FF7-AA4A-F2BE4B46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Инструкция по ведению отчетности на сайте  в соответствии с приказом ТФОМС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от 18.03.2014 №205 «Об организации ведения мониторинга закупок, поставок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  оплаты лекарственных средств  и 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изделий медицинского назначения,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приобретенных  за счет средств обязательного медицинского страхования»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6641"/>
          <a:stretch>
            <a:fillRect/>
          </a:stretch>
        </p:blipFill>
        <p:spPr bwMode="auto">
          <a:xfrm>
            <a:off x="-428660" y="-171448"/>
            <a:ext cx="10039320" cy="70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9124" y="3429000"/>
            <a:ext cx="3357586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 того чтобы появилась сумма, нажимаем «Добавить лот»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571736" y="3714752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714348" y="4429132"/>
            <a:ext cx="371477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b="8007"/>
          <a:stretch>
            <a:fillRect/>
          </a:stretch>
        </p:blipFill>
        <p:spPr bwMode="auto">
          <a:xfrm>
            <a:off x="-174726" y="0"/>
            <a:ext cx="9318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14942" y="4286256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все поля и нажимаем кнопку «Сохранить»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4357686" y="378619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857224" y="5143512"/>
            <a:ext cx="428628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390" b="6248"/>
          <a:stretch>
            <a:fillRect/>
          </a:stretch>
        </p:blipFill>
        <p:spPr bwMode="auto">
          <a:xfrm>
            <a:off x="0" y="-48"/>
            <a:ext cx="9715536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430" y="2071678"/>
            <a:ext cx="271464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Обязательно нажимаем кнопку «Отправить в ФОМС», чтобы данные отобразились в отчете и появилась возможность ввести контракт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571604" y="2786058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b="9961"/>
          <a:stretch>
            <a:fillRect/>
          </a:stretch>
        </p:blipFill>
        <p:spPr bwMode="auto">
          <a:xfrm>
            <a:off x="-408448" y="0"/>
            <a:ext cx="9552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857884" y="3714752"/>
            <a:ext cx="271464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«ввести контракт»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5393537" y="4750603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1214422"/>
            <a:ext cx="2571768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списке поставщиков ЛС и ИМН выбираем поставщика в соответствии с контрактом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321571" y="2821777"/>
            <a:ext cx="2928958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7246" r="10870" b="7056"/>
          <a:stretch>
            <a:fillRect/>
          </a:stretch>
        </p:blipFill>
        <p:spPr bwMode="auto">
          <a:xfrm>
            <a:off x="0" y="-78261"/>
            <a:ext cx="9144000" cy="69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38" y="1357298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все поля в соответствии с контрактом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 flipV="1">
            <a:off x="3286116" y="1785926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72000" y="4643446"/>
            <a:ext cx="2357454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 нажимаем кнопку «Сохранить»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rot="10800000" flipV="1">
            <a:off x="857224" y="5000636"/>
            <a:ext cx="371477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3125" r="5322" b="7031"/>
          <a:stretch>
            <a:fillRect/>
          </a:stretch>
        </p:blipFill>
        <p:spPr bwMode="auto">
          <a:xfrm>
            <a:off x="0" y="0"/>
            <a:ext cx="9144000" cy="6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1928802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внесения информации по спецификации выбираем вкладку «ЛС/ИМН»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1285852" y="2000240"/>
            <a:ext cx="278608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6836"/>
          <a:stretch>
            <a:fillRect/>
          </a:stretch>
        </p:blipFill>
        <p:spPr bwMode="auto">
          <a:xfrm>
            <a:off x="-285784" y="0"/>
            <a:ext cx="9753600" cy="6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4214818"/>
            <a:ext cx="271464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«Добавить ЛС/ИМН»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>
            <a:off x="1000100" y="3857629"/>
            <a:ext cx="1214446" cy="67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b="6054"/>
          <a:stretch>
            <a:fillRect/>
          </a:stretch>
        </p:blipFill>
        <p:spPr bwMode="auto">
          <a:xfrm>
            <a:off x="-285784" y="-14310"/>
            <a:ext cx="9753600" cy="68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785926"/>
            <a:ext cx="3786182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1.Вводим торговое наименование ЛС и нажимаем кнопку «Поиск»</a:t>
            </a:r>
          </a:p>
          <a:p>
            <a:pPr algn="ctr"/>
            <a:r>
              <a:rPr lang="ru-RU" sz="1400" dirty="0" smtClean="0"/>
              <a:t>2.Выбираем необходимую позицию</a:t>
            </a:r>
          </a:p>
          <a:p>
            <a:pPr algn="ctr"/>
            <a:r>
              <a:rPr lang="ru-RU" sz="1400" dirty="0" smtClean="0"/>
              <a:t>3.Указываем цену и количество</a:t>
            </a:r>
          </a:p>
          <a:p>
            <a:pPr algn="ctr"/>
            <a:r>
              <a:rPr lang="ru-RU" sz="1400" dirty="0" smtClean="0"/>
              <a:t>4. Нажимаем кнопку «Сохранить»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42976" y="2071678"/>
            <a:ext cx="464347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14282" y="2500306"/>
            <a:ext cx="5715040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357554" y="1571612"/>
            <a:ext cx="2714644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071538" y="2071678"/>
            <a:ext cx="492922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6836"/>
          <a:stretch>
            <a:fillRect/>
          </a:stretch>
        </p:blipFill>
        <p:spPr bwMode="auto">
          <a:xfrm>
            <a:off x="-357222" y="0"/>
            <a:ext cx="9753600" cy="6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643050"/>
            <a:ext cx="2714644" cy="857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Спецификация отобразилась в разделе «ЛС/ИМН»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571876"/>
            <a:ext cx="271464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Сумма должна соответствовать контракту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214950"/>
            <a:ext cx="271464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кнопку «Отправить в ФОМС»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607983" y="4464851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714348" y="3714752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6717"/>
          <a:stretch>
            <a:fillRect/>
          </a:stretch>
        </p:blipFill>
        <p:spPr bwMode="auto">
          <a:xfrm>
            <a:off x="-357222" y="-85796"/>
            <a:ext cx="9734584" cy="69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85918" y="1071546"/>
            <a:ext cx="3357586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Вводим в окне браузера адрес сайта ТФОМС Челябинской области </a:t>
            </a:r>
            <a:r>
              <a:rPr lang="en-US" sz="1400" dirty="0" smtClean="0"/>
              <a:t>http://foms74.ru/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1571604" y="357166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3000372"/>
            <a:ext cx="1928826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Проверяем статус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214678" y="3286124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2643182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внесения данных о поставке и оплате выбираем раздел «Накладные и платежи»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>
            <a:off x="2857488" y="2285992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4714884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внесения данных нажимаем «Добавить накладную»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1285852" y="4357694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2285992"/>
            <a:ext cx="2786082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все поля (в отчете данные формируются по дате фактической поставки) и нажимаем кнопку «Сохранить»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286116" y="2643182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785786" y="3214686"/>
            <a:ext cx="40719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2928934"/>
            <a:ext cx="2571768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 «ЛС/ИМН» и выбираем позиции в соответствии с накладной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786446" y="3857628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b="7031"/>
          <a:stretch>
            <a:fillRect/>
          </a:stretch>
        </p:blipFill>
        <p:spPr bwMode="auto">
          <a:xfrm>
            <a:off x="-302237" y="0"/>
            <a:ext cx="944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3929066"/>
            <a:ext cx="2857520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Вводим необходимое количество </a:t>
            </a:r>
          </a:p>
          <a:p>
            <a:pPr algn="ctr"/>
            <a:r>
              <a:rPr lang="ru-RU" sz="1400" dirty="0" smtClean="0"/>
              <a:t>и нажимаем кнопку «Добавить».</a:t>
            </a:r>
          </a:p>
          <a:p>
            <a:pPr algn="ctr"/>
            <a:r>
              <a:rPr lang="ru-RU" sz="1400" dirty="0" smtClean="0"/>
              <a:t>Сумма считается автоматически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7072330" y="350043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rot="10800000">
            <a:off x="428596" y="3786195"/>
            <a:ext cx="4714908" cy="67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15074" y="2857496"/>
            <a:ext cx="2000264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Проверяем сумму и нажимаем «Вернуться в список накладных»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7143768" y="37861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1785918" y="2857496"/>
            <a:ext cx="442915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7226"/>
          <a:stretch>
            <a:fillRect/>
          </a:stretch>
        </p:blipFill>
        <p:spPr bwMode="auto">
          <a:xfrm>
            <a:off x="0" y="0"/>
            <a:ext cx="9240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4786322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внесения  информации об оплате нажимаем «Добавить платеж»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>
            <a:off x="1142976" y="4857760"/>
            <a:ext cx="385765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2857496"/>
            <a:ext cx="271464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все поля и нажимаем кнопку «Сохранить»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643306" y="3000372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857224" y="3429000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4929198"/>
            <a:ext cx="2428892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по поставке и оплате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>
            <a:off x="2428860" y="535782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7331"/>
          <a:stretch>
            <a:fillRect/>
          </a:stretch>
        </p:blipFill>
        <p:spPr bwMode="auto">
          <a:xfrm>
            <a:off x="-209480" y="0"/>
            <a:ext cx="9353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642918"/>
            <a:ext cx="2714644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сайте необходимо ввести логин и пароль, используемые в системе «Мониторинг закупок ЛС и ИМН»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357430"/>
            <a:ext cx="1857388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Чтобы не вводить пароль слишком часто, можно установить галочку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428868"/>
            <a:ext cx="107157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кнопку «Войти»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8216132" y="221376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43768" y="207167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00892" y="114298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3571876"/>
            <a:ext cx="3071834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Ссылка «Доп. соглашения» становится активной при наличии заявки от медицинской организации на внесение изменений в отчет в соответствии с дополнительным соглашением или соглашением о расторжении контракта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857620" y="3357562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3929066"/>
            <a:ext cx="3643338" cy="17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Если при заполнении данных в разделах «Общие» и «ЛС/ИМН» поставщик или необходимая позиция отсутствуют в справочнике, выбираем соответствующий раздел  во вкладке «Заявки»  и формируем заявку на добавление в справочник. В списке заявок на добавление в справочник можно проверить статус заявки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6393669" y="3178967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3143248"/>
            <a:ext cx="2714644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быстрого поиска контракта или договора можно воспользоваться вкладкой«Поиск договора», по запросу отображаются все внесенные контракты/договоры независимо от формы закупки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071934" y="271462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3714752"/>
            <a:ext cx="2714644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 вкладке «Отчеты» формируем акт и отчет за отчетный период для представления в ТФОМС Челябинской области в соответствии с нормативными документами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6179752" y="3178570"/>
            <a:ext cx="9286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6835"/>
          <a:stretch>
            <a:fillRect/>
          </a:stretch>
        </p:blipFill>
        <p:spPr bwMode="auto">
          <a:xfrm>
            <a:off x="-214347" y="0"/>
            <a:ext cx="9814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4429132"/>
            <a:ext cx="2071702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После входа на сайт с помощью меню переходим в раздел «Мониторинг закупок ЛС и ИМН»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 flipV="1">
            <a:off x="2071670" y="4964916"/>
            <a:ext cx="1000132" cy="67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r="6250" b="8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3571876"/>
            <a:ext cx="2071702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Выбираем во вкладке«Справка» раздел «Данные оператора»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714744" y="314324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390" b="6250"/>
          <a:stretch>
            <a:fillRect/>
          </a:stretch>
        </p:blipFill>
        <p:spPr bwMode="auto">
          <a:xfrm>
            <a:off x="-285784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4429132"/>
            <a:ext cx="2000264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все поля и нажимаем кнопку «Сохранить»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036083" y="403622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71472" y="4214818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835"/>
          <a:stretch>
            <a:fillRect/>
          </a:stretch>
        </p:blipFill>
        <p:spPr bwMode="auto">
          <a:xfrm>
            <a:off x="-214346" y="0"/>
            <a:ext cx="9753600" cy="681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429256" y="4500570"/>
            <a:ext cx="3500462" cy="200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внесения нового контракта/договора во вкладке «Извещения/разовые договоры» выбираем  соответствующий раздел. При внесении данных по закупкам алгоритм действий для всех видов торгов практически одинаков, рассмотрим его на примере электронного аукциона. Выбираем «Электронные аукционы»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5214942" y="385762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4786322"/>
            <a:ext cx="235745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Нажимаем «Добавить новое извещение»</a:t>
            </a:r>
            <a:endParaRPr lang="ru-RU" sz="1400" dirty="0"/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 rot="10800000">
            <a:off x="1714480" y="4786323"/>
            <a:ext cx="500066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390" b="8202"/>
          <a:stretch>
            <a:fillRect/>
          </a:stretch>
        </p:blipFill>
        <p:spPr bwMode="auto">
          <a:xfrm>
            <a:off x="-214346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14810" y="4643446"/>
            <a:ext cx="2214578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Заполняем поля и нажимаем кнопку «Сохранить»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571868" y="392906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786050" y="4857760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463</Words>
  <Application>Microsoft Office PowerPoint</Application>
  <PresentationFormat>Экран (4:3)</PresentationFormat>
  <Paragraphs>47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foms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ТитоваОА</dc:creator>
  <cp:lastModifiedBy>ТитоваОА</cp:lastModifiedBy>
  <cp:revision>85</cp:revision>
  <dcterms:created xsi:type="dcterms:W3CDTF">2015-07-29T08:13:13Z</dcterms:created>
  <dcterms:modified xsi:type="dcterms:W3CDTF">2015-07-30T11:01:50Z</dcterms:modified>
</cp:coreProperties>
</file>