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53E818-647C-4331-B753-67E6EF50AA8A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83A0F-C47E-40F0-B290-84D25CD6A27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4515F-4963-44C7-96BE-0840AECDB780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0FF1-90FB-4B4E-B0A7-E7C7B6E98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4515F-4963-44C7-96BE-0840AECDB780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0FF1-90FB-4B4E-B0A7-E7C7B6E98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4515F-4963-44C7-96BE-0840AECDB780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0FF1-90FB-4B4E-B0A7-E7C7B6E98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007" y="274638"/>
            <a:ext cx="8229601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8007" y="1600201"/>
            <a:ext cx="8229601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8007" y="6245225"/>
            <a:ext cx="2133601" cy="476250"/>
          </a:xfrm>
        </p:spPr>
        <p:txBody>
          <a:bodyPr/>
          <a:lstStyle>
            <a:lvl1pPr>
              <a:defRPr/>
            </a:lvl1pPr>
          </a:lstStyle>
          <a:p>
            <a:fld id="{5C39D559-09DA-4278-9C52-6D25F596BC27}" type="datetime1">
              <a:rPr lang="ru-RU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3798" y="6245225"/>
            <a:ext cx="2896406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4007" y="6245225"/>
            <a:ext cx="2133601" cy="476250"/>
          </a:xfrm>
        </p:spPr>
        <p:txBody>
          <a:bodyPr/>
          <a:lstStyle>
            <a:lvl1pPr>
              <a:defRPr/>
            </a:lvl1pPr>
          </a:lstStyle>
          <a:p>
            <a:fld id="{E9095D80-EBFC-45F9-90AE-810B8B6A53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4515F-4963-44C7-96BE-0840AECDB780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0FF1-90FB-4B4E-B0A7-E7C7B6E98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4515F-4963-44C7-96BE-0840AECDB780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0FF1-90FB-4B4E-B0A7-E7C7B6E98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4515F-4963-44C7-96BE-0840AECDB780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0FF1-90FB-4B4E-B0A7-E7C7B6E98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4515F-4963-44C7-96BE-0840AECDB780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0FF1-90FB-4B4E-B0A7-E7C7B6E98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4515F-4963-44C7-96BE-0840AECDB780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0FF1-90FB-4B4E-B0A7-E7C7B6E98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4515F-4963-44C7-96BE-0840AECDB780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0FF1-90FB-4B4E-B0A7-E7C7B6E98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4515F-4963-44C7-96BE-0840AECDB780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0FF1-90FB-4B4E-B0A7-E7C7B6E98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4515F-4963-44C7-96BE-0840AECDB780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0FF1-90FB-4B4E-B0A7-E7C7B6E98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4515F-4963-44C7-96BE-0840AECDB780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80FF1-90FB-4B4E-B0A7-E7C7B6E981B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_____Microsoft_Office_Excel2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7ED1-FE53-4F25-9EFF-424E1AE856A6}" type="slidenum">
              <a:rPr lang="ru-RU"/>
              <a:pPr/>
              <a:t>1</a:t>
            </a:fld>
            <a:endParaRPr lang="ru-RU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Структура расходов на финансирование территориальной программы ОМС по видам медицинской помощи в 201</a:t>
            </a:r>
            <a:r>
              <a:rPr lang="en-US" sz="2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ru-RU" sz="2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году </a:t>
            </a:r>
            <a:br>
              <a:rPr lang="ru-RU" sz="2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2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(без национального проекта «Здоровье»)</a:t>
            </a:r>
          </a:p>
        </p:txBody>
      </p:sp>
      <p:graphicFrame>
        <p:nvGraphicFramePr>
          <p:cNvPr id="107523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229004" y="1752600"/>
          <a:ext cx="4267200" cy="4916488"/>
        </p:xfrm>
        <a:graphic>
          <a:graphicData uri="http://schemas.openxmlformats.org/presentationml/2006/ole">
            <p:oleObj spid="_x0000_s1026" name="Диаграмма" r:id="rId4" imgW="6096000" imgH="4067251" progId="MSGraph.Chart.8">
              <p:embed followColorScheme="textAndBackground"/>
            </p:oleObj>
          </a:graphicData>
        </a:graphic>
      </p:graphicFrame>
      <p:graphicFrame>
        <p:nvGraphicFramePr>
          <p:cNvPr id="10752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572001" y="1700213"/>
          <a:ext cx="4392990" cy="4894262"/>
        </p:xfrm>
        <a:graphic>
          <a:graphicData uri="http://schemas.openxmlformats.org/presentationml/2006/ole">
            <p:oleObj spid="_x0000_s1027" name="Диаграмма" r:id="rId5" imgW="6096000" imgH="4067251" progId="MSGraph.Chart.8">
              <p:embed followColorScheme="textAndBackground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A65B2-8613-4397-B9B9-BDB16E7A6E65}" type="slidenum">
              <a:rPr lang="ru-RU"/>
              <a:pPr/>
              <a:t>2</a:t>
            </a:fld>
            <a:endParaRPr lang="ru-RU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932140" y="0"/>
            <a:ext cx="8211860" cy="1157288"/>
          </a:xfrm>
        </p:spPr>
        <p:txBody>
          <a:bodyPr/>
          <a:lstStyle/>
          <a:p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Выполнение объемных показателей в расчете на  1 жителя</a:t>
            </a:r>
            <a:r>
              <a:rPr lang="ru-RU" sz="4000"/>
              <a:t> </a:t>
            </a:r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 2012 год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6420" y="1557338"/>
            <a:ext cx="9144000" cy="53006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600" b="1"/>
              <a:t>    </a:t>
            </a:r>
            <a:r>
              <a:rPr lang="ru-RU" sz="2400" b="1">
                <a:latin typeface="Times New Roman" pitchFamily="18" charset="0"/>
              </a:rPr>
              <a:t>Структурные</a:t>
            </a:r>
            <a:r>
              <a:rPr lang="ru-RU" sz="2400">
                <a:latin typeface="Times New Roman" pitchFamily="18" charset="0"/>
              </a:rPr>
              <a:t>           </a:t>
            </a:r>
            <a:r>
              <a:rPr lang="ru-RU" sz="2400" b="1">
                <a:latin typeface="Times New Roman" pitchFamily="18" charset="0"/>
              </a:rPr>
              <a:t>по утв.            Факт       Федеральный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>
                <a:latin typeface="Times New Roman" pitchFamily="18" charset="0"/>
              </a:rPr>
              <a:t>  подразделения         ТП ОМС                             норматив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>
                <a:latin typeface="Times New Roman" pitchFamily="18" charset="0"/>
              </a:rPr>
              <a:t>                                       </a:t>
            </a:r>
          </a:p>
          <a:p>
            <a:pPr>
              <a:lnSpc>
                <a:spcPct val="90000"/>
              </a:lnSpc>
            </a:pPr>
            <a:r>
              <a:rPr lang="ru-RU" sz="2400" b="1">
                <a:latin typeface="Times New Roman" pitchFamily="18" charset="0"/>
              </a:rPr>
              <a:t>Поликлиника   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>
                <a:latin typeface="Times New Roman" pitchFamily="18" charset="0"/>
              </a:rPr>
              <a:t>    </a:t>
            </a:r>
            <a:r>
              <a:rPr lang="ru-RU" sz="2400">
                <a:latin typeface="Times New Roman" pitchFamily="18" charset="0"/>
              </a:rPr>
              <a:t>(посещений) </a:t>
            </a:r>
            <a:r>
              <a:rPr lang="ru-RU" sz="2400" b="1">
                <a:latin typeface="Times New Roman" pitchFamily="18" charset="0"/>
              </a:rPr>
              <a:t>           8,962            8,079               8,962           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400" b="1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b="1">
                <a:latin typeface="Times New Roman" pitchFamily="18" charset="0"/>
              </a:rPr>
              <a:t>Стационар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>
                <a:latin typeface="Times New Roman" pitchFamily="18" charset="0"/>
              </a:rPr>
              <a:t>    </a:t>
            </a:r>
            <a:r>
              <a:rPr lang="ru-RU" sz="2400">
                <a:latin typeface="Times New Roman" pitchFamily="18" charset="0"/>
              </a:rPr>
              <a:t>(койко-дней)</a:t>
            </a:r>
            <a:r>
              <a:rPr lang="ru-RU" sz="2400" b="1">
                <a:latin typeface="Times New Roman" pitchFamily="18" charset="0"/>
              </a:rPr>
              <a:t>            1,894             1,973               1,894     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400" b="1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b="1">
                <a:latin typeface="Times New Roman" pitchFamily="18" charset="0"/>
              </a:rPr>
              <a:t>Дневные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>
                <a:latin typeface="Times New Roman" pitchFamily="18" charset="0"/>
              </a:rPr>
              <a:t>   стационары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>
                <a:latin typeface="Times New Roman" pitchFamily="18" charset="0"/>
              </a:rPr>
              <a:t>  </a:t>
            </a:r>
            <a:r>
              <a:rPr lang="ru-RU" sz="2400">
                <a:latin typeface="Times New Roman" pitchFamily="18" charset="0"/>
              </a:rPr>
              <a:t>(пациенто-дней)</a:t>
            </a:r>
            <a:r>
              <a:rPr lang="ru-RU" sz="2400" b="1">
                <a:latin typeface="Times New Roman" pitchFamily="18" charset="0"/>
              </a:rPr>
              <a:t>        0,490             0,453               0,490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6D3A-1C19-4D0C-94F8-2E7483086EA4}" type="slidenum">
              <a:rPr lang="ru-RU"/>
              <a:pPr/>
              <a:t>3</a:t>
            </a:fld>
            <a:endParaRPr lang="ru-RU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Подушевой норматив финансирования               территориальной программы ОМС  </a:t>
            </a:r>
            <a:b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endParaRPr lang="ru-RU" sz="32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111619" name="Group 3"/>
          <p:cNvGraphicFramePr>
            <a:graphicFrameLocks noGrp="1"/>
          </p:cNvGraphicFramePr>
          <p:nvPr>
            <p:ph idx="1"/>
          </p:nvPr>
        </p:nvGraphicFramePr>
        <p:xfrm>
          <a:off x="179010" y="2133600"/>
          <a:ext cx="8735987" cy="3934524"/>
        </p:xfrm>
        <a:graphic>
          <a:graphicData uri="http://schemas.openxmlformats.org/drawingml/2006/table">
            <a:tbl>
              <a:tblPr/>
              <a:tblGrid>
                <a:gridCol w="3336673"/>
                <a:gridCol w="3265715"/>
                <a:gridCol w="2133599"/>
              </a:tblGrid>
              <a:tr h="172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Факт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 года,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руб.</a:t>
                      </a:r>
                    </a:p>
                  </a:txBody>
                  <a:tcPr marL="92891" marR="928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Факт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 года,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руб.</a:t>
                      </a:r>
                    </a:p>
                  </a:txBody>
                  <a:tcPr marL="92891" marR="92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Темп роста,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%</a:t>
                      </a:r>
                    </a:p>
                  </a:txBody>
                  <a:tcPr marL="92891" marR="92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3 722,37</a:t>
                      </a:r>
                    </a:p>
                  </a:txBody>
                  <a:tcPr marL="92891" marR="928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4 577,48</a:t>
                      </a:r>
                    </a:p>
                  </a:txBody>
                  <a:tcPr marL="92891" marR="92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891" marR="92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ACB29572-387B-4713-B37E-AC40F8212F4D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8991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</a:rPr>
              <a:t>Структура кассовых расходов на Территориальную программу ОМС </a:t>
            </a:r>
            <a:br>
              <a:rPr lang="ru-RU" sz="2400" b="1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</a:rPr>
              <a:t>(по 5 статьям базового тарифа)</a:t>
            </a:r>
          </a:p>
        </p:txBody>
      </p:sp>
      <p:graphicFrame>
        <p:nvGraphicFramePr>
          <p:cNvPr id="122883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4717144" y="1196975"/>
          <a:ext cx="4426857" cy="4940300"/>
        </p:xfrm>
        <a:graphic>
          <a:graphicData uri="http://schemas.openxmlformats.org/presentationml/2006/ole">
            <p:oleObj spid="_x0000_s2050" name="Диаграмма" r:id="rId3" imgW="6534142" imgH="8420180" progId="Excel.Chart.8">
              <p:embed/>
            </p:oleObj>
          </a:graphicData>
        </a:graphic>
      </p:graphicFrame>
      <p:graphicFrame>
        <p:nvGraphicFramePr>
          <p:cNvPr id="12288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79010" y="1196976"/>
          <a:ext cx="4463949" cy="4968875"/>
        </p:xfrm>
        <a:graphic>
          <a:graphicData uri="http://schemas.openxmlformats.org/presentationml/2006/ole">
            <p:oleObj spid="_x0000_s2051" name="Диаграмма" r:id="rId4" imgW="6295949" imgH="6819820" progId="Excel.Chart.8">
              <p:embed/>
            </p:oleObj>
          </a:graphicData>
        </a:graphic>
      </p:graphicFrame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3131860" y="6092826"/>
            <a:ext cx="6012140" cy="646331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>
                <a:solidFill>
                  <a:srgbClr val="003300"/>
                </a:solidFill>
              </a:rPr>
              <a:t>Кроме того, сумма кассовых расходов из средств одноканального финансирования :1712, 1 млн.руб.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Экран (4:3)</PresentationFormat>
  <Paragraphs>41</Paragraphs>
  <Slides>4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Тема Office</vt:lpstr>
      <vt:lpstr>Диаграмма Microsoft Graph</vt:lpstr>
      <vt:lpstr>Диаграмма Microsoft Office Excel</vt:lpstr>
      <vt:lpstr>Структура расходов на финансирование территориальной программы ОМС по видам медицинской помощи в 2012 году  (без национального проекта «Здоровье»)</vt:lpstr>
      <vt:lpstr>Выполнение объемных показателей в расчете на  1 жителя за 2012 год</vt:lpstr>
      <vt:lpstr>Подушевой норматив финансирования               территориальной программы ОМС   </vt:lpstr>
      <vt:lpstr>Структура кассовых расходов на Территориальную программу ОМС  (по 5 статьям базового тарифа)</vt:lpstr>
    </vt:vector>
  </TitlesOfParts>
  <Company>ChOFOMS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расходов на финансирование территориальной программы ОМС по видам медицинской помощи в 2012 году  (без национального проекта «Здоровье»)</dc:title>
  <dc:creator>КравченкоДА</dc:creator>
  <cp:lastModifiedBy>КравченкоДА</cp:lastModifiedBy>
  <cp:revision>1</cp:revision>
  <dcterms:created xsi:type="dcterms:W3CDTF">2013-03-14T04:27:38Z</dcterms:created>
  <dcterms:modified xsi:type="dcterms:W3CDTF">2013-03-14T04:28:37Z</dcterms:modified>
</cp:coreProperties>
</file>