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62" r:id="rId1"/>
  </p:sldMasterIdLst>
  <p:notesMasterIdLst>
    <p:notesMasterId r:id="rId10"/>
  </p:notesMasterIdLst>
  <p:handoutMasterIdLst>
    <p:handoutMasterId r:id="rId11"/>
  </p:handoutMasterIdLst>
  <p:sldIdLst>
    <p:sldId id="355" r:id="rId2"/>
    <p:sldId id="375" r:id="rId3"/>
    <p:sldId id="376" r:id="rId4"/>
    <p:sldId id="383" r:id="rId5"/>
    <p:sldId id="384" r:id="rId6"/>
    <p:sldId id="385" r:id="rId7"/>
    <p:sldId id="333" r:id="rId8"/>
    <p:sldId id="337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000000"/>
    <a:srgbClr val="FF0066"/>
    <a:srgbClr val="CC0000"/>
    <a:srgbClr val="FFFF00"/>
    <a:srgbClr val="FF0000"/>
    <a:srgbClr val="993300"/>
    <a:srgbClr val="584216"/>
    <a:srgbClr val="66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9878" autoAdjust="0"/>
  </p:normalViewPr>
  <p:slideViewPr>
    <p:cSldViewPr snapToGrid="0">
      <p:cViewPr>
        <p:scale>
          <a:sx n="77" d="100"/>
          <a:sy n="77" d="100"/>
        </p:scale>
        <p:origin x="-954" y="-8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-2058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consultantplus://offline/ref=965D9F465EE7E0A200B2DDA0A8D9DBCA3C4C2DC14F403E97C4032246337C24EF8C52C934B0A61D5Dw5l1K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DBEF7A-CDEA-4A77-A05A-854D19F2A0B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C4FF2EC-4241-4985-8147-A2F333700C5D}">
      <dgm:prSet phldrT="[Текст]" custT="1"/>
      <dgm:spPr/>
      <dgm:t>
        <a:bodyPr/>
        <a:lstStyle/>
        <a:p>
          <a:pPr algn="just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Выбор медицинской организации из медицинских организаций, участвующих в реализации территориальной программы обязательного медицинского страхования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ECBE666D-BBF4-4103-BAAA-E003CC545F30}" type="parTrans" cxnId="{C782F020-13DA-4C65-9DCA-BB72085CCAC8}">
      <dgm:prSet/>
      <dgm:spPr/>
      <dgm:t>
        <a:bodyPr/>
        <a:lstStyle/>
        <a:p>
          <a:endParaRPr lang="ru-RU"/>
        </a:p>
      </dgm:t>
    </dgm:pt>
    <dgm:pt modelId="{0E0824A1-C0A8-47E9-90FA-69B853CF375F}" type="sibTrans" cxnId="{C782F020-13DA-4C65-9DCA-BB72085CCAC8}">
      <dgm:prSet/>
      <dgm:spPr/>
      <dgm:t>
        <a:bodyPr/>
        <a:lstStyle/>
        <a:p>
          <a:endParaRPr lang="ru-RU"/>
        </a:p>
      </dgm:t>
    </dgm:pt>
    <dgm:pt modelId="{E6DC8EC5-B39A-49A5-8590-CD527DEE6AC9}">
      <dgm:prSet phldrT="[Текст]" custT="1"/>
      <dgm:spPr/>
      <dgm:t>
        <a:bodyPr/>
        <a:lstStyle/>
        <a:p>
          <a:pPr algn="just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Выбор врача путем подачи заявления лично или через своего представителя на имя руководителя медицинской организации в соответствии с </a:t>
          </a:r>
          <a:r>
            <a:rPr lang="ru-RU" sz="1800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1"/>
            </a:rPr>
            <a:t>законодательством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в сфере охраны здоровья.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9F9AB21F-7208-4D4A-9EBF-66B952CFCABE}" type="parTrans" cxnId="{D935F4F8-828C-431D-ABD3-B11CE7AB819D}">
      <dgm:prSet/>
      <dgm:spPr/>
      <dgm:t>
        <a:bodyPr/>
        <a:lstStyle/>
        <a:p>
          <a:endParaRPr lang="ru-RU"/>
        </a:p>
      </dgm:t>
    </dgm:pt>
    <dgm:pt modelId="{EF5C7354-EF3D-494B-A981-BD25921F25F4}" type="sibTrans" cxnId="{D935F4F8-828C-431D-ABD3-B11CE7AB819D}">
      <dgm:prSet/>
      <dgm:spPr/>
      <dgm:t>
        <a:bodyPr/>
        <a:lstStyle/>
        <a:p>
          <a:endParaRPr lang="ru-RU"/>
        </a:p>
      </dgm:t>
    </dgm:pt>
    <dgm:pt modelId="{2A4CC24A-D32E-4759-A00D-04C12161A510}" type="pres">
      <dgm:prSet presAssocID="{6FDBEF7A-CDEA-4A77-A05A-854D19F2A0B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B3D157E-DBD6-4C51-8A9D-274C3FD4400B}" type="pres">
      <dgm:prSet presAssocID="{3C4FF2EC-4241-4985-8147-A2F333700C5D}" presName="parentLin" presStyleCnt="0"/>
      <dgm:spPr/>
    </dgm:pt>
    <dgm:pt modelId="{EAE35369-FE4F-44EE-B3F4-5988AEFA4762}" type="pres">
      <dgm:prSet presAssocID="{3C4FF2EC-4241-4985-8147-A2F333700C5D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A6E33D15-427D-4D4C-A051-9F3731F4F5E5}" type="pres">
      <dgm:prSet presAssocID="{3C4FF2EC-4241-4985-8147-A2F333700C5D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E3B618-B9F8-486A-AD1D-DCC2C60F18FD}" type="pres">
      <dgm:prSet presAssocID="{3C4FF2EC-4241-4985-8147-A2F333700C5D}" presName="negativeSpace" presStyleCnt="0"/>
      <dgm:spPr/>
    </dgm:pt>
    <dgm:pt modelId="{87900BB3-600F-4E55-A866-5237278F3C0E}" type="pres">
      <dgm:prSet presAssocID="{3C4FF2EC-4241-4985-8147-A2F333700C5D}" presName="childText" presStyleLbl="conFgAcc1" presStyleIdx="0" presStyleCnt="2">
        <dgm:presLayoutVars>
          <dgm:bulletEnabled val="1"/>
        </dgm:presLayoutVars>
      </dgm:prSet>
      <dgm:spPr/>
    </dgm:pt>
    <dgm:pt modelId="{3A5C90E8-3427-48A0-8180-13CC8BE2E9BF}" type="pres">
      <dgm:prSet presAssocID="{0E0824A1-C0A8-47E9-90FA-69B853CF375F}" presName="spaceBetweenRectangles" presStyleCnt="0"/>
      <dgm:spPr/>
    </dgm:pt>
    <dgm:pt modelId="{11879D8D-70E3-4DBF-BC3F-7C7FD1713BF5}" type="pres">
      <dgm:prSet presAssocID="{E6DC8EC5-B39A-49A5-8590-CD527DEE6AC9}" presName="parentLin" presStyleCnt="0"/>
      <dgm:spPr/>
    </dgm:pt>
    <dgm:pt modelId="{DCF6D199-D405-401E-BDEF-2A37F0A50688}" type="pres">
      <dgm:prSet presAssocID="{E6DC8EC5-B39A-49A5-8590-CD527DEE6AC9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62F941BC-2D9D-443D-B73B-A0393CFE6BA6}" type="pres">
      <dgm:prSet presAssocID="{E6DC8EC5-B39A-49A5-8590-CD527DEE6AC9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269DDF-EF32-4FDD-A015-A44217725098}" type="pres">
      <dgm:prSet presAssocID="{E6DC8EC5-B39A-49A5-8590-CD527DEE6AC9}" presName="negativeSpace" presStyleCnt="0"/>
      <dgm:spPr/>
    </dgm:pt>
    <dgm:pt modelId="{A88A8A60-8421-4578-9DCB-AC1B182937D6}" type="pres">
      <dgm:prSet presAssocID="{E6DC8EC5-B39A-49A5-8590-CD527DEE6AC9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D935F4F8-828C-431D-ABD3-B11CE7AB819D}" srcId="{6FDBEF7A-CDEA-4A77-A05A-854D19F2A0B7}" destId="{E6DC8EC5-B39A-49A5-8590-CD527DEE6AC9}" srcOrd="1" destOrd="0" parTransId="{9F9AB21F-7208-4D4A-9EBF-66B952CFCABE}" sibTransId="{EF5C7354-EF3D-494B-A981-BD25921F25F4}"/>
    <dgm:cxn modelId="{C782F020-13DA-4C65-9DCA-BB72085CCAC8}" srcId="{6FDBEF7A-CDEA-4A77-A05A-854D19F2A0B7}" destId="{3C4FF2EC-4241-4985-8147-A2F333700C5D}" srcOrd="0" destOrd="0" parTransId="{ECBE666D-BBF4-4103-BAAA-E003CC545F30}" sibTransId="{0E0824A1-C0A8-47E9-90FA-69B853CF375F}"/>
    <dgm:cxn modelId="{C9DDB156-D87C-4814-9C42-DF527E03E321}" type="presOf" srcId="{3C4FF2EC-4241-4985-8147-A2F333700C5D}" destId="{EAE35369-FE4F-44EE-B3F4-5988AEFA4762}" srcOrd="0" destOrd="0" presId="urn:microsoft.com/office/officeart/2005/8/layout/list1"/>
    <dgm:cxn modelId="{7366FE91-0B2C-42D3-A2C2-5D7D9D9339A3}" type="presOf" srcId="{6FDBEF7A-CDEA-4A77-A05A-854D19F2A0B7}" destId="{2A4CC24A-D32E-4759-A00D-04C12161A510}" srcOrd="0" destOrd="0" presId="urn:microsoft.com/office/officeart/2005/8/layout/list1"/>
    <dgm:cxn modelId="{D5934BFE-58A1-4CD8-9423-85EE73AE62AD}" type="presOf" srcId="{E6DC8EC5-B39A-49A5-8590-CD527DEE6AC9}" destId="{DCF6D199-D405-401E-BDEF-2A37F0A50688}" srcOrd="0" destOrd="0" presId="urn:microsoft.com/office/officeart/2005/8/layout/list1"/>
    <dgm:cxn modelId="{9C33BCE2-2ECF-459F-A316-2BEDADD6EEB1}" type="presOf" srcId="{3C4FF2EC-4241-4985-8147-A2F333700C5D}" destId="{A6E33D15-427D-4D4C-A051-9F3731F4F5E5}" srcOrd="1" destOrd="0" presId="urn:microsoft.com/office/officeart/2005/8/layout/list1"/>
    <dgm:cxn modelId="{A0CB7000-D067-4319-98C7-FD7C810F4487}" type="presOf" srcId="{E6DC8EC5-B39A-49A5-8590-CD527DEE6AC9}" destId="{62F941BC-2D9D-443D-B73B-A0393CFE6BA6}" srcOrd="1" destOrd="0" presId="urn:microsoft.com/office/officeart/2005/8/layout/list1"/>
    <dgm:cxn modelId="{ADD76522-E35B-437A-8CFF-8D310821E486}" type="presParOf" srcId="{2A4CC24A-D32E-4759-A00D-04C12161A510}" destId="{AB3D157E-DBD6-4C51-8A9D-274C3FD4400B}" srcOrd="0" destOrd="0" presId="urn:microsoft.com/office/officeart/2005/8/layout/list1"/>
    <dgm:cxn modelId="{6CB0A1CC-461D-4A73-91F2-F57ABC3FC27E}" type="presParOf" srcId="{AB3D157E-DBD6-4C51-8A9D-274C3FD4400B}" destId="{EAE35369-FE4F-44EE-B3F4-5988AEFA4762}" srcOrd="0" destOrd="0" presId="urn:microsoft.com/office/officeart/2005/8/layout/list1"/>
    <dgm:cxn modelId="{539D02C2-A3A1-4053-BC51-1E51172365F1}" type="presParOf" srcId="{AB3D157E-DBD6-4C51-8A9D-274C3FD4400B}" destId="{A6E33D15-427D-4D4C-A051-9F3731F4F5E5}" srcOrd="1" destOrd="0" presId="urn:microsoft.com/office/officeart/2005/8/layout/list1"/>
    <dgm:cxn modelId="{8234320E-AC2D-48C6-950C-FFD85032A4D5}" type="presParOf" srcId="{2A4CC24A-D32E-4759-A00D-04C12161A510}" destId="{E9E3B618-B9F8-486A-AD1D-DCC2C60F18FD}" srcOrd="1" destOrd="0" presId="urn:microsoft.com/office/officeart/2005/8/layout/list1"/>
    <dgm:cxn modelId="{46A52CF4-3771-4BEF-BB4C-65A289D0294F}" type="presParOf" srcId="{2A4CC24A-D32E-4759-A00D-04C12161A510}" destId="{87900BB3-600F-4E55-A866-5237278F3C0E}" srcOrd="2" destOrd="0" presId="urn:microsoft.com/office/officeart/2005/8/layout/list1"/>
    <dgm:cxn modelId="{124AC2D8-7642-4224-B9B0-3C57635DE6D6}" type="presParOf" srcId="{2A4CC24A-D32E-4759-A00D-04C12161A510}" destId="{3A5C90E8-3427-48A0-8180-13CC8BE2E9BF}" srcOrd="3" destOrd="0" presId="urn:microsoft.com/office/officeart/2005/8/layout/list1"/>
    <dgm:cxn modelId="{B77E811C-76B7-4634-892C-8F13B0B75DAE}" type="presParOf" srcId="{2A4CC24A-D32E-4759-A00D-04C12161A510}" destId="{11879D8D-70E3-4DBF-BC3F-7C7FD1713BF5}" srcOrd="4" destOrd="0" presId="urn:microsoft.com/office/officeart/2005/8/layout/list1"/>
    <dgm:cxn modelId="{E8AEF95F-FD31-4AC1-94C5-A260A6860E46}" type="presParOf" srcId="{11879D8D-70E3-4DBF-BC3F-7C7FD1713BF5}" destId="{DCF6D199-D405-401E-BDEF-2A37F0A50688}" srcOrd="0" destOrd="0" presId="urn:microsoft.com/office/officeart/2005/8/layout/list1"/>
    <dgm:cxn modelId="{696C20D1-89C4-4E12-A2D9-846E14F0D6AD}" type="presParOf" srcId="{11879D8D-70E3-4DBF-BC3F-7C7FD1713BF5}" destId="{62F941BC-2D9D-443D-B73B-A0393CFE6BA6}" srcOrd="1" destOrd="0" presId="urn:microsoft.com/office/officeart/2005/8/layout/list1"/>
    <dgm:cxn modelId="{A5942B70-6C35-41A3-8337-EF57000A037F}" type="presParOf" srcId="{2A4CC24A-D32E-4759-A00D-04C12161A510}" destId="{A3269DDF-EF32-4FDD-A015-A44217725098}" srcOrd="5" destOrd="0" presId="urn:microsoft.com/office/officeart/2005/8/layout/list1"/>
    <dgm:cxn modelId="{BC8924ED-D008-4502-A0B7-47418D19A758}" type="presParOf" srcId="{2A4CC24A-D32E-4759-A00D-04C12161A510}" destId="{A88A8A60-8421-4578-9DCB-AC1B182937D6}" srcOrd="6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C8CF99-5954-4CFF-A8C9-0BAEFD18055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87D0715-919A-4CF4-B107-02AAD3464998}">
      <dgm:prSet phldrT="[Текст]" custT="1"/>
      <dgm:spPr/>
      <dgm:t>
        <a:bodyPr/>
        <a:lstStyle/>
        <a:p>
          <a:pPr algn="just"/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Для получения </a:t>
          </a:r>
          <a:r>
            <a:rPr lang="ru-RU" sz="1400" b="1" u="sng" dirty="0" smtClean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rPr>
            <a:t>первичной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(то есть амбулаторно-поликлинической) медико-санитарной помощи гражданин выбирает медицинскую организацию, в том числе по территориально-участковому принципу, не чаще чем один раз в год (за исключением случаев изменения места жительства или места пребывания гражданина).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6A2D29F1-F996-471F-85F7-5FBAFDC1492F}" type="parTrans" cxnId="{85C8C608-1B29-44D8-9CC8-4EAA6014E5E0}">
      <dgm:prSet/>
      <dgm:spPr/>
      <dgm:t>
        <a:bodyPr/>
        <a:lstStyle/>
        <a:p>
          <a:endParaRPr lang="ru-RU"/>
        </a:p>
      </dgm:t>
    </dgm:pt>
    <dgm:pt modelId="{3432459F-7B39-405C-8550-42955A8165DD}" type="sibTrans" cxnId="{85C8C608-1B29-44D8-9CC8-4EAA6014E5E0}">
      <dgm:prSet/>
      <dgm:spPr/>
      <dgm:t>
        <a:bodyPr/>
        <a:lstStyle/>
        <a:p>
          <a:endParaRPr lang="ru-RU"/>
        </a:p>
      </dgm:t>
    </dgm:pt>
    <dgm:pt modelId="{2F58CC48-73E9-4818-A056-B176315C0DF4}">
      <dgm:prSet phldrT="[Текст]" custT="1"/>
      <dgm:spPr/>
      <dgm:t>
        <a:bodyPr/>
        <a:lstStyle/>
        <a:p>
          <a:pPr algn="just"/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В выбранной медицинской организации гражданин осуществляет выбор не чаще чем один раз в год (за исключением случаев замены медицинской организации) врача-терапевта, врача-терапевта участкового, врача-педиатра, врача-педиатра участкового, врача общей практики (семейного врача) или фельдшера путем подачи заявления на имя руководителя медицинской организации для согласования возможности прикрепления на медицинское обслуживание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1B847EC5-2AD2-4971-923E-7ACA6B3BA812}" type="parTrans" cxnId="{605E63C6-EE98-4ADE-A337-8FDA11968E18}">
      <dgm:prSet/>
      <dgm:spPr/>
      <dgm:t>
        <a:bodyPr/>
        <a:lstStyle/>
        <a:p>
          <a:endParaRPr lang="ru-RU"/>
        </a:p>
      </dgm:t>
    </dgm:pt>
    <dgm:pt modelId="{BCE06281-294C-4F29-B5DF-DC0AAD28424B}" type="sibTrans" cxnId="{605E63C6-EE98-4ADE-A337-8FDA11968E18}">
      <dgm:prSet/>
      <dgm:spPr/>
      <dgm:t>
        <a:bodyPr/>
        <a:lstStyle/>
        <a:p>
          <a:endParaRPr lang="ru-RU"/>
        </a:p>
      </dgm:t>
    </dgm:pt>
    <dgm:pt modelId="{24C42FDB-CF4B-4980-BE38-5674A68CF866}" type="pres">
      <dgm:prSet presAssocID="{ADC8CF99-5954-4CFF-A8C9-0BAEFD18055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1BAE460-24A5-4D63-82C0-453CF817ED1D}" type="pres">
      <dgm:prSet presAssocID="{C87D0715-919A-4CF4-B107-02AAD3464998}" presName="parentLin" presStyleCnt="0"/>
      <dgm:spPr/>
    </dgm:pt>
    <dgm:pt modelId="{F4001794-E17A-4472-9842-BA8B67DA6FEF}" type="pres">
      <dgm:prSet presAssocID="{C87D0715-919A-4CF4-B107-02AAD3464998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BDC4C5B2-89F1-47AD-A423-7C5EFC1BAB89}" type="pres">
      <dgm:prSet presAssocID="{C87D0715-919A-4CF4-B107-02AAD346499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7329B2-6002-4E37-B467-F7D15729348C}" type="pres">
      <dgm:prSet presAssocID="{C87D0715-919A-4CF4-B107-02AAD3464998}" presName="negativeSpace" presStyleCnt="0"/>
      <dgm:spPr/>
    </dgm:pt>
    <dgm:pt modelId="{2A30B823-C887-448D-8D86-E9A9A92EBE93}" type="pres">
      <dgm:prSet presAssocID="{C87D0715-919A-4CF4-B107-02AAD3464998}" presName="childText" presStyleLbl="conFgAcc1" presStyleIdx="0" presStyleCnt="2">
        <dgm:presLayoutVars>
          <dgm:bulletEnabled val="1"/>
        </dgm:presLayoutVars>
      </dgm:prSet>
      <dgm:spPr/>
    </dgm:pt>
    <dgm:pt modelId="{98AA4BD1-D3C1-4F23-9615-4E2E16F8B7DF}" type="pres">
      <dgm:prSet presAssocID="{3432459F-7B39-405C-8550-42955A8165DD}" presName="spaceBetweenRectangles" presStyleCnt="0"/>
      <dgm:spPr/>
    </dgm:pt>
    <dgm:pt modelId="{B7B7DB80-88C6-4FE2-98C9-9EBF26101520}" type="pres">
      <dgm:prSet presAssocID="{2F58CC48-73E9-4818-A056-B176315C0DF4}" presName="parentLin" presStyleCnt="0"/>
      <dgm:spPr/>
    </dgm:pt>
    <dgm:pt modelId="{56B64D33-7736-4525-A4EF-0E4DC6FCCD99}" type="pres">
      <dgm:prSet presAssocID="{2F58CC48-73E9-4818-A056-B176315C0DF4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735A97D9-E67F-417E-9A0B-1AD7B3E9C0DD}" type="pres">
      <dgm:prSet presAssocID="{2F58CC48-73E9-4818-A056-B176315C0DF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AF4D63-76A7-4DA3-9127-2B25ED295ACE}" type="pres">
      <dgm:prSet presAssocID="{2F58CC48-73E9-4818-A056-B176315C0DF4}" presName="negativeSpace" presStyleCnt="0"/>
      <dgm:spPr/>
    </dgm:pt>
    <dgm:pt modelId="{E9366239-B257-4BFC-B310-E644F4405A39}" type="pres">
      <dgm:prSet presAssocID="{2F58CC48-73E9-4818-A056-B176315C0DF4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E5F0672A-A428-449C-BD79-C1CD2DDBA614}" type="presOf" srcId="{2F58CC48-73E9-4818-A056-B176315C0DF4}" destId="{735A97D9-E67F-417E-9A0B-1AD7B3E9C0DD}" srcOrd="1" destOrd="0" presId="urn:microsoft.com/office/officeart/2005/8/layout/list1"/>
    <dgm:cxn modelId="{605E63C6-EE98-4ADE-A337-8FDA11968E18}" srcId="{ADC8CF99-5954-4CFF-A8C9-0BAEFD18055B}" destId="{2F58CC48-73E9-4818-A056-B176315C0DF4}" srcOrd="1" destOrd="0" parTransId="{1B847EC5-2AD2-4971-923E-7ACA6B3BA812}" sibTransId="{BCE06281-294C-4F29-B5DF-DC0AAD28424B}"/>
    <dgm:cxn modelId="{E6996056-2C3F-4035-BC25-38F2DE6078B3}" type="presOf" srcId="{C87D0715-919A-4CF4-B107-02AAD3464998}" destId="{BDC4C5B2-89F1-47AD-A423-7C5EFC1BAB89}" srcOrd="1" destOrd="0" presId="urn:microsoft.com/office/officeart/2005/8/layout/list1"/>
    <dgm:cxn modelId="{B8D8612E-231E-4181-8508-5080C1167EE8}" type="presOf" srcId="{2F58CC48-73E9-4818-A056-B176315C0DF4}" destId="{56B64D33-7736-4525-A4EF-0E4DC6FCCD99}" srcOrd="0" destOrd="0" presId="urn:microsoft.com/office/officeart/2005/8/layout/list1"/>
    <dgm:cxn modelId="{4B72DBD2-CEFA-40FA-8284-9118F96490F0}" type="presOf" srcId="{ADC8CF99-5954-4CFF-A8C9-0BAEFD18055B}" destId="{24C42FDB-CF4B-4980-BE38-5674A68CF866}" srcOrd="0" destOrd="0" presId="urn:microsoft.com/office/officeart/2005/8/layout/list1"/>
    <dgm:cxn modelId="{85C8C608-1B29-44D8-9CC8-4EAA6014E5E0}" srcId="{ADC8CF99-5954-4CFF-A8C9-0BAEFD18055B}" destId="{C87D0715-919A-4CF4-B107-02AAD3464998}" srcOrd="0" destOrd="0" parTransId="{6A2D29F1-F996-471F-85F7-5FBAFDC1492F}" sibTransId="{3432459F-7B39-405C-8550-42955A8165DD}"/>
    <dgm:cxn modelId="{B26691A5-4B54-4200-9578-EADE38DA8B4C}" type="presOf" srcId="{C87D0715-919A-4CF4-B107-02AAD3464998}" destId="{F4001794-E17A-4472-9842-BA8B67DA6FEF}" srcOrd="0" destOrd="0" presId="urn:microsoft.com/office/officeart/2005/8/layout/list1"/>
    <dgm:cxn modelId="{9C0047D0-801E-4166-8488-C58B71C0CCA7}" type="presParOf" srcId="{24C42FDB-CF4B-4980-BE38-5674A68CF866}" destId="{41BAE460-24A5-4D63-82C0-453CF817ED1D}" srcOrd="0" destOrd="0" presId="urn:microsoft.com/office/officeart/2005/8/layout/list1"/>
    <dgm:cxn modelId="{D7946910-A75B-4386-AF80-D25F7D6AED58}" type="presParOf" srcId="{41BAE460-24A5-4D63-82C0-453CF817ED1D}" destId="{F4001794-E17A-4472-9842-BA8B67DA6FEF}" srcOrd="0" destOrd="0" presId="urn:microsoft.com/office/officeart/2005/8/layout/list1"/>
    <dgm:cxn modelId="{5F9ECA34-51BA-40DD-9B91-A021851C2BCE}" type="presParOf" srcId="{41BAE460-24A5-4D63-82C0-453CF817ED1D}" destId="{BDC4C5B2-89F1-47AD-A423-7C5EFC1BAB89}" srcOrd="1" destOrd="0" presId="urn:microsoft.com/office/officeart/2005/8/layout/list1"/>
    <dgm:cxn modelId="{E23CE16F-6D16-401E-963A-D34A0466E8F6}" type="presParOf" srcId="{24C42FDB-CF4B-4980-BE38-5674A68CF866}" destId="{FF7329B2-6002-4E37-B467-F7D15729348C}" srcOrd="1" destOrd="0" presId="urn:microsoft.com/office/officeart/2005/8/layout/list1"/>
    <dgm:cxn modelId="{C2D7B679-3AA0-459E-BDEF-1E18BA764256}" type="presParOf" srcId="{24C42FDB-CF4B-4980-BE38-5674A68CF866}" destId="{2A30B823-C887-448D-8D86-E9A9A92EBE93}" srcOrd="2" destOrd="0" presId="urn:microsoft.com/office/officeart/2005/8/layout/list1"/>
    <dgm:cxn modelId="{6AA96706-A932-4959-B0F3-C4FD7F4ACA55}" type="presParOf" srcId="{24C42FDB-CF4B-4980-BE38-5674A68CF866}" destId="{98AA4BD1-D3C1-4F23-9615-4E2E16F8B7DF}" srcOrd="3" destOrd="0" presId="urn:microsoft.com/office/officeart/2005/8/layout/list1"/>
    <dgm:cxn modelId="{6E1C89E9-6A25-4345-9A34-64A1CDC57468}" type="presParOf" srcId="{24C42FDB-CF4B-4980-BE38-5674A68CF866}" destId="{B7B7DB80-88C6-4FE2-98C9-9EBF26101520}" srcOrd="4" destOrd="0" presId="urn:microsoft.com/office/officeart/2005/8/layout/list1"/>
    <dgm:cxn modelId="{236FFEAB-FDAA-41EF-93C9-7C427FDFA959}" type="presParOf" srcId="{B7B7DB80-88C6-4FE2-98C9-9EBF26101520}" destId="{56B64D33-7736-4525-A4EF-0E4DC6FCCD99}" srcOrd="0" destOrd="0" presId="urn:microsoft.com/office/officeart/2005/8/layout/list1"/>
    <dgm:cxn modelId="{F5E16B20-C625-4963-8937-EE61557095F0}" type="presParOf" srcId="{B7B7DB80-88C6-4FE2-98C9-9EBF26101520}" destId="{735A97D9-E67F-417E-9A0B-1AD7B3E9C0DD}" srcOrd="1" destOrd="0" presId="urn:microsoft.com/office/officeart/2005/8/layout/list1"/>
    <dgm:cxn modelId="{14113712-18C6-47BE-8724-07E6BBD75E74}" type="presParOf" srcId="{24C42FDB-CF4B-4980-BE38-5674A68CF866}" destId="{93AF4D63-76A7-4DA3-9127-2B25ED295ACE}" srcOrd="5" destOrd="0" presId="urn:microsoft.com/office/officeart/2005/8/layout/list1"/>
    <dgm:cxn modelId="{F83521A2-E099-49D8-8082-6265713322E8}" type="presParOf" srcId="{24C42FDB-CF4B-4980-BE38-5674A68CF866}" destId="{E9366239-B257-4BFC-B310-E644F4405A39}" srcOrd="6" destOrd="0" presId="urn:microsoft.com/office/officeart/2005/8/layout/lis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DC8CF99-5954-4CFF-A8C9-0BAEFD18055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87D0715-919A-4CF4-B107-02AAD3464998}">
      <dgm:prSet phldrT="[Текст]" custT="1"/>
      <dgm:spPr/>
      <dgm:t>
        <a:bodyPr/>
        <a:lstStyle/>
        <a:p>
          <a:pPr algn="just"/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Для получения </a:t>
          </a:r>
          <a:r>
            <a:rPr lang="ru-RU" sz="1400" b="1" u="sng" dirty="0" smtClean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rPr>
            <a:t>специализированной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медицинской помощи в плановой форме выбор медицинской организации осуществляется по направлению лечащего врача. 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6A2D29F1-F996-471F-85F7-5FBAFDC1492F}" type="parTrans" cxnId="{85C8C608-1B29-44D8-9CC8-4EAA6014E5E0}">
      <dgm:prSet/>
      <dgm:spPr/>
      <dgm:t>
        <a:bodyPr/>
        <a:lstStyle/>
        <a:p>
          <a:endParaRPr lang="ru-RU"/>
        </a:p>
      </dgm:t>
    </dgm:pt>
    <dgm:pt modelId="{3432459F-7B39-405C-8550-42955A8165DD}" type="sibTrans" cxnId="{85C8C608-1B29-44D8-9CC8-4EAA6014E5E0}">
      <dgm:prSet/>
      <dgm:spPr/>
      <dgm:t>
        <a:bodyPr/>
        <a:lstStyle/>
        <a:p>
          <a:endParaRPr lang="ru-RU"/>
        </a:p>
      </dgm:t>
    </dgm:pt>
    <dgm:pt modelId="{2F58CC48-73E9-4818-A056-B176315C0DF4}">
      <dgm:prSet phldrT="[Текст]" custT="1"/>
      <dgm:spPr/>
      <dgm:t>
        <a:bodyPr/>
        <a:lstStyle/>
        <a:p>
          <a:pPr algn="just"/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В случае, если в реализации территориальной программы государственных гарантий принимают участие несколько медицинских организаций, оказывающих медицинскую помощь по соответствующему профилю, лечащий врач обязан проинформировать гражданина о возможности выбора медицинской организации с учетом выполнения условий оказания медицинской помощи, установленных территориальной программой государственных гарантий бесплатного оказания гражданам медицинской помощи.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1B847EC5-2AD2-4971-923E-7ACA6B3BA812}" type="parTrans" cxnId="{605E63C6-EE98-4ADE-A337-8FDA11968E18}">
      <dgm:prSet/>
      <dgm:spPr/>
      <dgm:t>
        <a:bodyPr/>
        <a:lstStyle/>
        <a:p>
          <a:endParaRPr lang="ru-RU"/>
        </a:p>
      </dgm:t>
    </dgm:pt>
    <dgm:pt modelId="{BCE06281-294C-4F29-B5DF-DC0AAD28424B}" type="sibTrans" cxnId="{605E63C6-EE98-4ADE-A337-8FDA11968E18}">
      <dgm:prSet/>
      <dgm:spPr/>
      <dgm:t>
        <a:bodyPr/>
        <a:lstStyle/>
        <a:p>
          <a:endParaRPr lang="ru-RU"/>
        </a:p>
      </dgm:t>
    </dgm:pt>
    <dgm:pt modelId="{F4CA60B6-E5D5-409D-BFC2-CEDD036F7025}">
      <dgm:prSet custT="1"/>
      <dgm:spPr/>
      <dgm:t>
        <a:bodyPr/>
        <a:lstStyle/>
        <a:p>
          <a:r>
            <a:rPr lang="ru-RU" sz="1400" b="1" dirty="0" smtClean="0"/>
            <a:t>Аналогичный порядок выбора медицинской организации действует за пределами субъекта РФ, на территории которого застрахован гражданин</a:t>
          </a:r>
          <a:endParaRPr lang="ru-RU" sz="1400" b="1" dirty="0"/>
        </a:p>
      </dgm:t>
    </dgm:pt>
    <dgm:pt modelId="{06131F6B-54DF-4BA9-A7DB-EF993AC84B75}" type="parTrans" cxnId="{2C13A13F-9AFF-4020-9065-8B762409A0DF}">
      <dgm:prSet/>
      <dgm:spPr/>
      <dgm:t>
        <a:bodyPr/>
        <a:lstStyle/>
        <a:p>
          <a:endParaRPr lang="ru-RU"/>
        </a:p>
      </dgm:t>
    </dgm:pt>
    <dgm:pt modelId="{AA5B5CE3-B29B-487C-9756-F808892E4E1E}" type="sibTrans" cxnId="{2C13A13F-9AFF-4020-9065-8B762409A0DF}">
      <dgm:prSet/>
      <dgm:spPr/>
      <dgm:t>
        <a:bodyPr/>
        <a:lstStyle/>
        <a:p>
          <a:endParaRPr lang="ru-RU"/>
        </a:p>
      </dgm:t>
    </dgm:pt>
    <dgm:pt modelId="{24C42FDB-CF4B-4980-BE38-5674A68CF866}" type="pres">
      <dgm:prSet presAssocID="{ADC8CF99-5954-4CFF-A8C9-0BAEFD18055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1BAE460-24A5-4D63-82C0-453CF817ED1D}" type="pres">
      <dgm:prSet presAssocID="{C87D0715-919A-4CF4-B107-02AAD3464998}" presName="parentLin" presStyleCnt="0"/>
      <dgm:spPr/>
    </dgm:pt>
    <dgm:pt modelId="{F4001794-E17A-4472-9842-BA8B67DA6FEF}" type="pres">
      <dgm:prSet presAssocID="{C87D0715-919A-4CF4-B107-02AAD3464998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BDC4C5B2-89F1-47AD-A423-7C5EFC1BAB89}" type="pres">
      <dgm:prSet presAssocID="{C87D0715-919A-4CF4-B107-02AAD3464998}" presName="parentText" presStyleLbl="node1" presStyleIdx="0" presStyleCnt="2" custLinFactNeighborX="-279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7329B2-6002-4E37-B467-F7D15729348C}" type="pres">
      <dgm:prSet presAssocID="{C87D0715-919A-4CF4-B107-02AAD3464998}" presName="negativeSpace" presStyleCnt="0"/>
      <dgm:spPr/>
    </dgm:pt>
    <dgm:pt modelId="{2A30B823-C887-448D-8D86-E9A9A92EBE93}" type="pres">
      <dgm:prSet presAssocID="{C87D0715-919A-4CF4-B107-02AAD3464998}" presName="childText" presStyleLbl="conFgAcc1" presStyleIdx="0" presStyleCnt="2">
        <dgm:presLayoutVars>
          <dgm:bulletEnabled val="1"/>
        </dgm:presLayoutVars>
      </dgm:prSet>
      <dgm:spPr/>
    </dgm:pt>
    <dgm:pt modelId="{98AA4BD1-D3C1-4F23-9615-4E2E16F8B7DF}" type="pres">
      <dgm:prSet presAssocID="{3432459F-7B39-405C-8550-42955A8165DD}" presName="spaceBetweenRectangles" presStyleCnt="0"/>
      <dgm:spPr/>
    </dgm:pt>
    <dgm:pt modelId="{B7B7DB80-88C6-4FE2-98C9-9EBF26101520}" type="pres">
      <dgm:prSet presAssocID="{2F58CC48-73E9-4818-A056-B176315C0DF4}" presName="parentLin" presStyleCnt="0"/>
      <dgm:spPr/>
    </dgm:pt>
    <dgm:pt modelId="{56B64D33-7736-4525-A4EF-0E4DC6FCCD99}" type="pres">
      <dgm:prSet presAssocID="{2F58CC48-73E9-4818-A056-B176315C0DF4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735A97D9-E67F-417E-9A0B-1AD7B3E9C0DD}" type="pres">
      <dgm:prSet presAssocID="{2F58CC48-73E9-4818-A056-B176315C0DF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AF4D63-76A7-4DA3-9127-2B25ED295ACE}" type="pres">
      <dgm:prSet presAssocID="{2F58CC48-73E9-4818-A056-B176315C0DF4}" presName="negativeSpace" presStyleCnt="0"/>
      <dgm:spPr/>
    </dgm:pt>
    <dgm:pt modelId="{E9366239-B257-4BFC-B310-E644F4405A39}" type="pres">
      <dgm:prSet presAssocID="{2F58CC48-73E9-4818-A056-B176315C0DF4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05E63C6-EE98-4ADE-A337-8FDA11968E18}" srcId="{ADC8CF99-5954-4CFF-A8C9-0BAEFD18055B}" destId="{2F58CC48-73E9-4818-A056-B176315C0DF4}" srcOrd="1" destOrd="0" parTransId="{1B847EC5-2AD2-4971-923E-7ACA6B3BA812}" sibTransId="{BCE06281-294C-4F29-B5DF-DC0AAD28424B}"/>
    <dgm:cxn modelId="{F6D610F6-CD71-4785-9B9A-67C695524C33}" type="presOf" srcId="{2F58CC48-73E9-4818-A056-B176315C0DF4}" destId="{56B64D33-7736-4525-A4EF-0E4DC6FCCD99}" srcOrd="0" destOrd="0" presId="urn:microsoft.com/office/officeart/2005/8/layout/list1"/>
    <dgm:cxn modelId="{E320AB2F-DC77-472A-9903-3A83025416F4}" type="presOf" srcId="{C87D0715-919A-4CF4-B107-02AAD3464998}" destId="{BDC4C5B2-89F1-47AD-A423-7C5EFC1BAB89}" srcOrd="1" destOrd="0" presId="urn:microsoft.com/office/officeart/2005/8/layout/list1"/>
    <dgm:cxn modelId="{F1E39F47-E09F-4BEC-A4B1-A5F1BD5E9F6C}" type="presOf" srcId="{2F58CC48-73E9-4818-A056-B176315C0DF4}" destId="{735A97D9-E67F-417E-9A0B-1AD7B3E9C0DD}" srcOrd="1" destOrd="0" presId="urn:microsoft.com/office/officeart/2005/8/layout/list1"/>
    <dgm:cxn modelId="{85C8C608-1B29-44D8-9CC8-4EAA6014E5E0}" srcId="{ADC8CF99-5954-4CFF-A8C9-0BAEFD18055B}" destId="{C87D0715-919A-4CF4-B107-02AAD3464998}" srcOrd="0" destOrd="0" parTransId="{6A2D29F1-F996-471F-85F7-5FBAFDC1492F}" sibTransId="{3432459F-7B39-405C-8550-42955A8165DD}"/>
    <dgm:cxn modelId="{DC14CCA0-096D-4E63-86FE-16CF1A115DDB}" type="presOf" srcId="{ADC8CF99-5954-4CFF-A8C9-0BAEFD18055B}" destId="{24C42FDB-CF4B-4980-BE38-5674A68CF866}" srcOrd="0" destOrd="0" presId="urn:microsoft.com/office/officeart/2005/8/layout/list1"/>
    <dgm:cxn modelId="{46E33588-8DDE-4A5F-88E5-9908ED2A757D}" type="presOf" srcId="{F4CA60B6-E5D5-409D-BFC2-CEDD036F7025}" destId="{E9366239-B257-4BFC-B310-E644F4405A39}" srcOrd="0" destOrd="0" presId="urn:microsoft.com/office/officeart/2005/8/layout/list1"/>
    <dgm:cxn modelId="{2C13A13F-9AFF-4020-9065-8B762409A0DF}" srcId="{2F58CC48-73E9-4818-A056-B176315C0DF4}" destId="{F4CA60B6-E5D5-409D-BFC2-CEDD036F7025}" srcOrd="0" destOrd="0" parTransId="{06131F6B-54DF-4BA9-A7DB-EF993AC84B75}" sibTransId="{AA5B5CE3-B29B-487C-9756-F808892E4E1E}"/>
    <dgm:cxn modelId="{E78734BA-252A-4CBF-A984-C074D24F439D}" type="presOf" srcId="{C87D0715-919A-4CF4-B107-02AAD3464998}" destId="{F4001794-E17A-4472-9842-BA8B67DA6FEF}" srcOrd="0" destOrd="0" presId="urn:microsoft.com/office/officeart/2005/8/layout/list1"/>
    <dgm:cxn modelId="{193F39EC-B212-4ECF-A7DE-B7D8AA4557E6}" type="presParOf" srcId="{24C42FDB-CF4B-4980-BE38-5674A68CF866}" destId="{41BAE460-24A5-4D63-82C0-453CF817ED1D}" srcOrd="0" destOrd="0" presId="urn:microsoft.com/office/officeart/2005/8/layout/list1"/>
    <dgm:cxn modelId="{DFDC23DF-30D1-40F7-ADEB-BD03B0AF6599}" type="presParOf" srcId="{41BAE460-24A5-4D63-82C0-453CF817ED1D}" destId="{F4001794-E17A-4472-9842-BA8B67DA6FEF}" srcOrd="0" destOrd="0" presId="urn:microsoft.com/office/officeart/2005/8/layout/list1"/>
    <dgm:cxn modelId="{A36EF742-F059-49A4-8212-AD8FA3C32BB6}" type="presParOf" srcId="{41BAE460-24A5-4D63-82C0-453CF817ED1D}" destId="{BDC4C5B2-89F1-47AD-A423-7C5EFC1BAB89}" srcOrd="1" destOrd="0" presId="urn:microsoft.com/office/officeart/2005/8/layout/list1"/>
    <dgm:cxn modelId="{00C479A7-C530-4330-B27C-EB9CE4865235}" type="presParOf" srcId="{24C42FDB-CF4B-4980-BE38-5674A68CF866}" destId="{FF7329B2-6002-4E37-B467-F7D15729348C}" srcOrd="1" destOrd="0" presId="urn:microsoft.com/office/officeart/2005/8/layout/list1"/>
    <dgm:cxn modelId="{E8B6FA9F-63F4-48A1-B64B-0BFF549D6E22}" type="presParOf" srcId="{24C42FDB-CF4B-4980-BE38-5674A68CF866}" destId="{2A30B823-C887-448D-8D86-E9A9A92EBE93}" srcOrd="2" destOrd="0" presId="urn:microsoft.com/office/officeart/2005/8/layout/list1"/>
    <dgm:cxn modelId="{F4EF7EB3-64BF-4F05-A9AF-452776D6AF1C}" type="presParOf" srcId="{24C42FDB-CF4B-4980-BE38-5674A68CF866}" destId="{98AA4BD1-D3C1-4F23-9615-4E2E16F8B7DF}" srcOrd="3" destOrd="0" presId="urn:microsoft.com/office/officeart/2005/8/layout/list1"/>
    <dgm:cxn modelId="{079D7767-58E1-4BE3-99B6-ACFE90557E46}" type="presParOf" srcId="{24C42FDB-CF4B-4980-BE38-5674A68CF866}" destId="{B7B7DB80-88C6-4FE2-98C9-9EBF26101520}" srcOrd="4" destOrd="0" presId="urn:microsoft.com/office/officeart/2005/8/layout/list1"/>
    <dgm:cxn modelId="{05741468-89A4-46BF-A019-7B10851FE2CA}" type="presParOf" srcId="{B7B7DB80-88C6-4FE2-98C9-9EBF26101520}" destId="{56B64D33-7736-4525-A4EF-0E4DC6FCCD99}" srcOrd="0" destOrd="0" presId="urn:microsoft.com/office/officeart/2005/8/layout/list1"/>
    <dgm:cxn modelId="{5FC77E5A-DE53-4F4C-89EB-2B47ECD2C19C}" type="presParOf" srcId="{B7B7DB80-88C6-4FE2-98C9-9EBF26101520}" destId="{735A97D9-E67F-417E-9A0B-1AD7B3E9C0DD}" srcOrd="1" destOrd="0" presId="urn:microsoft.com/office/officeart/2005/8/layout/list1"/>
    <dgm:cxn modelId="{7796C035-E448-485B-A5F1-DDC80956D1E4}" type="presParOf" srcId="{24C42FDB-CF4B-4980-BE38-5674A68CF866}" destId="{93AF4D63-76A7-4DA3-9127-2B25ED295ACE}" srcOrd="5" destOrd="0" presId="urn:microsoft.com/office/officeart/2005/8/layout/list1"/>
    <dgm:cxn modelId="{E478EDF8-F841-42C8-9D83-BDD506C95CD2}" type="presParOf" srcId="{24C42FDB-CF4B-4980-BE38-5674A68CF866}" destId="{E9366239-B257-4BFC-B310-E644F4405A39}" srcOrd="6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CA1E678-14EF-4C1F-8A1C-BF24421AAF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6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36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6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D4AAD35-4178-47A5-B5CF-200CC347D0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4AAD35-4178-47A5-B5CF-200CC347D0CF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4AAD35-4178-47A5-B5CF-200CC347D0CF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FA9653-F4E9-4E3E-845C-34554976A1FE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C71CE1-1B62-44FD-B936-C0D387B0C12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2AE29B-70B0-4E38-8444-4021B47722B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8D982E-D1DA-4023-8DEA-BE20D515CCB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788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8788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D5FFA4-4A98-4E1D-9C36-200D7B50D9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2EF4F4-AFDB-4374-9567-4F82153EFA2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F0F7CB9F-2537-4805-9560-33DE53653F4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8EC982-B394-4823-A957-0E6FC32E599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0F4968-2E66-47C8-9490-575154CC699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D45B73-FA1C-4F84-9836-2C9A6112CC5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E17F4-CDCD-4791-B6DE-2C0B0320A00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81F9EA-5BCD-49F8-9144-AF8B74D348B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9CAF91-4341-471E-B15D-E7E83246FC8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B808D6AA-8105-4905-BB39-8E6153FE564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63" r:id="rId1"/>
    <p:sldLayoutId id="2147484064" r:id="rId2"/>
    <p:sldLayoutId id="2147484065" r:id="rId3"/>
    <p:sldLayoutId id="2147484066" r:id="rId4"/>
    <p:sldLayoutId id="2147484067" r:id="rId5"/>
    <p:sldLayoutId id="2147484068" r:id="rId6"/>
    <p:sldLayoutId id="2147484069" r:id="rId7"/>
    <p:sldLayoutId id="2147484070" r:id="rId8"/>
    <p:sldLayoutId id="2147484071" r:id="rId9"/>
    <p:sldLayoutId id="2147484072" r:id="rId10"/>
    <p:sldLayoutId id="2147484073" r:id="rId11"/>
    <p:sldLayoutId id="2147484074" r:id="rId12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consultantplus://offline/ref=1871ABAAB9EF34F907D5D6ACD6C9ADFB87E9F34B602ABB133BFBCCA3CAwEGEJ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img-fotki.yandex.ru/get/20/dream-photo.1/0_95bb_6f762dbd_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8788" y="274638"/>
            <a:ext cx="8229600" cy="5746750"/>
          </a:xfr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eaLnBrk="1" hangingPunct="1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4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5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7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9" name="Рисунок 8" descr="Логотип_ТФОМС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sp>
        <p:nvSpPr>
          <p:cNvPr id="11" name="Прямоугольник 10"/>
          <p:cNvSpPr/>
          <p:nvPr/>
        </p:nvSpPr>
        <p:spPr>
          <a:xfrm>
            <a:off x="785786" y="0"/>
            <a:ext cx="8501122" cy="32316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Территориальный фонд обязательного медицинского страхования</a:t>
            </a:r>
            <a:r>
              <a:rPr lang="en-US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Челябинской области</a:t>
            </a:r>
            <a:endParaRPr lang="ru-RU" sz="1500" b="1" dirty="0">
              <a:ln w="50800"/>
              <a:solidFill>
                <a:srgbClr val="5842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D5FFA4-4A98-4E1D-9C36-200D7B50D9F3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297459" y="2792627"/>
            <a:ext cx="664793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Порядок выбора медицинской организации в сфере обязательного медицинского страхования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2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3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7" name="Рисунок 16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sp>
        <p:nvSpPr>
          <p:cNvPr id="18" name="Прямоугольник 17"/>
          <p:cNvSpPr/>
          <p:nvPr/>
        </p:nvSpPr>
        <p:spPr>
          <a:xfrm>
            <a:off x="1142976" y="0"/>
            <a:ext cx="800102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Территориальный фонд обязательного медицинского страхования</a:t>
            </a:r>
            <a:r>
              <a:rPr lang="en-US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Челябинской области</a:t>
            </a:r>
            <a:endParaRPr lang="ru-RU" sz="1500" b="1" dirty="0">
              <a:ln w="50800"/>
              <a:solidFill>
                <a:srgbClr val="5842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Номер слайда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F7CB9F-2537-4805-9560-33DE53653F46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graphicFrame>
        <p:nvGraphicFramePr>
          <p:cNvPr id="19" name="Схема 18"/>
          <p:cNvGraphicFramePr/>
          <p:nvPr/>
        </p:nvGraphicFramePr>
        <p:xfrm>
          <a:off x="778475" y="1619420"/>
          <a:ext cx="6829168" cy="48555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507524" y="518984"/>
            <a:ext cx="70557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Согласно статье 16 Федерального закона «Об обязательном медицинском страховании в Российской Федерации» №326-ФЗ застрахованные лица имеют право на: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2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3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7" name="Рисунок 16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sp>
        <p:nvSpPr>
          <p:cNvPr id="18" name="Прямоугольник 17"/>
          <p:cNvSpPr/>
          <p:nvPr/>
        </p:nvSpPr>
        <p:spPr>
          <a:xfrm>
            <a:off x="1142976" y="0"/>
            <a:ext cx="800102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Территориальный фонд обязательного медицинского страхования</a:t>
            </a:r>
            <a:r>
              <a:rPr lang="en-US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Челябинской области</a:t>
            </a:r>
            <a:endParaRPr lang="ru-RU" sz="1500" b="1" dirty="0">
              <a:ln w="50800"/>
              <a:solidFill>
                <a:srgbClr val="5842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F7CB9F-2537-4805-9560-33DE53653F46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30195" y="719424"/>
            <a:ext cx="83531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9" name="Таблица 28"/>
          <p:cNvGraphicFramePr>
            <a:graphicFrameLocks noGrp="1"/>
          </p:cNvGraphicFramePr>
          <p:nvPr/>
        </p:nvGraphicFramePr>
        <p:xfrm>
          <a:off x="222422" y="1817129"/>
          <a:ext cx="8686800" cy="4369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86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Для выбора</a:t>
                      </a:r>
                      <a:r>
                        <a:rPr lang="ru-RU" sz="1400" b="1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медицинской организации, оказывающей медицинскую помощь, гражданин лично или через своего представителя обращается в выбранную им медицинскую организацию с письменным заявлением о выборе медицинской организации, которое содержит следующие сведения:</a:t>
                      </a:r>
                      <a:endParaRPr lang="ru-RU" sz="14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33047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1) наименование и фактический адрес медицинской организации, принявшей заявление;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2) фамилия и инициалы руководителя медицинской организации, принявшей заявление;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3) информация о гражданине: фамилия, имя, отчество (при наличии); пол; дата рождения; место рождения; гражданство; данные документа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 см. следующий слайд)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; место жительства (адрес для оказания медицинской помощи на дому при вызове медицинского работника); место регистрации; дата регистрации; контактная информация; 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4) информация о представителе гражданина (в том числе законном представителе): фамилия, имя, отчество (при наличии); отношение к гражданину; данные документа, (см. следующий слайд);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контактная информация;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5) номер полиса обязательного медицинского страхования гражданина;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6) наименование страховой медицинской организации, выбранной гражданином;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7) наименование и фактический адрес медицинской организации, оказывающей медицинскую помощь, в которой гражданин находится на обслуживании на момент подачи заявления.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" name="Прямоугольник 29"/>
          <p:cNvSpPr/>
          <p:nvPr/>
        </p:nvSpPr>
        <p:spPr>
          <a:xfrm>
            <a:off x="1124465" y="309595"/>
            <a:ext cx="787125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Выбор или замена медицинской организации осуществляется гражданином, достигшим совершеннолетия либо приобретшим дееспособность в полном объеме до достижения совершеннолетия (для ребенка до достижения им совершеннолетия либо до приобретения им дееспособности в полном объеме до достижения совершеннолетия - его родителями или другими законными представителями), путем обращения в медицинскую организацию, оказывающую медицинскую помощь.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5"/>
          <p:cNvSpPr txBox="1">
            <a:spLocks noChangeArrowheads="1"/>
          </p:cNvSpPr>
          <p:nvPr/>
        </p:nvSpPr>
        <p:spPr bwMode="auto">
          <a:xfrm>
            <a:off x="1071538" y="476251"/>
            <a:ext cx="8072462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sz="2200" b="1" dirty="0" smtClean="0">
              <a:latin typeface="Times New Roman" pitchFamily="18" charset="0"/>
            </a:endParaRPr>
          </a:p>
          <a:p>
            <a:pPr algn="ctr"/>
            <a:endParaRPr lang="ru-RU" sz="24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grpSp>
        <p:nvGrpSpPr>
          <p:cNvPr id="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7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8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9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0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1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2" name="Рисунок 11" descr="Логотип_ТФОМС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sp>
        <p:nvSpPr>
          <p:cNvPr id="13" name="Прямоугольник 12"/>
          <p:cNvSpPr/>
          <p:nvPr/>
        </p:nvSpPr>
        <p:spPr>
          <a:xfrm>
            <a:off x="1142976" y="0"/>
            <a:ext cx="800102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Территориальный фонд обязательного медицинского страхования</a:t>
            </a:r>
            <a:r>
              <a:rPr lang="en-US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Челябинской области</a:t>
            </a:r>
            <a:endParaRPr lang="ru-RU" sz="1500" b="1" dirty="0">
              <a:ln w="50800"/>
              <a:solidFill>
                <a:srgbClr val="5842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E17F4-CDCD-4791-B6DE-2C0B0320A006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296563" y="774692"/>
          <a:ext cx="8662086" cy="5762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5361"/>
                <a:gridCol w="6536725"/>
              </a:tblGrid>
              <a:tr h="28657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Категория населения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Предоставляемые документы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0228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Для детей после государственной регистрации рождения и до четырнадцати лет, являющихся гражданами РФ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свидетельство о рождении;</a:t>
                      </a:r>
                    </a:p>
                    <a:p>
                      <a:r>
                        <a:rPr kumimoji="0" lang="ru-RU" sz="1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документ, удостоверяющий личность законного представителя ребенка;</a:t>
                      </a:r>
                    </a:p>
                    <a:p>
                      <a:r>
                        <a:rPr kumimoji="0" lang="ru-RU" sz="1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полис обязательного медицинского страхования ребенка;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0228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Для граждан РФ в возрасте четырнадцати лет и старше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паспорт гражданина РФ или временное удостоверение личности гражданина РФ, выдаваемое на период оформления паспорта;</a:t>
                      </a:r>
                    </a:p>
                    <a:p>
                      <a:r>
                        <a:rPr kumimoji="0" lang="ru-RU" sz="1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полис обязательного медицинского страхования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869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Для лиц, имеющих право на медицинскую помощь в соответствии с Федеральным </a:t>
                      </a:r>
                      <a:r>
                        <a:rPr kumimoji="0" lang="ru-RU" sz="1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4"/>
                        </a:rPr>
                        <a:t>законом «О беженцах» 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удостоверение беженца или свидетельство о рассмотрении ходатайства о признании беженцем по существу, или копия жалобы на решение о лишении статуса беженца, поданной в Федеральную миграционную службу с отметкой о ее приеме к рассмотрению, или свидетельство о предоставлении временного убежища на территории РФ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полис обязательного медицинского страхования;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137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Для иностранных граждан, постоянно проживающих в РФ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паспорт иностранного гражданина либо иной документ, установленный федеральным законом или признаваемый в соответствии с международным договором РФ в качестве документа, удостоверяющего личность иностранного гражданина;</a:t>
                      </a:r>
                    </a:p>
                    <a:p>
                      <a:r>
                        <a:rPr kumimoji="0" lang="ru-RU" sz="1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вид на жительство;</a:t>
                      </a:r>
                    </a:p>
                    <a:p>
                      <a:r>
                        <a:rPr kumimoji="0" lang="ru-RU" sz="1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полис обязательного медицинского страхования;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775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Для лиц без гражданства, постоянно проживающих в РФ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документ, признаваемый в соответствии с международным договором РФ в качестве документа, удостоверяющего личность лица без гражданства;</a:t>
                      </a:r>
                    </a:p>
                    <a:p>
                      <a:r>
                        <a:rPr kumimoji="0" lang="ru-RU" sz="1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вид на жительство;</a:t>
                      </a:r>
                    </a:p>
                    <a:p>
                      <a:r>
                        <a:rPr kumimoji="0" lang="ru-RU" sz="1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полис обязательного медицинского страхования;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050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Для иностранных граждан, временно проживающих в РФ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паспорт иностранного гражданина либо иной документ, установленный федеральным законом или признаваемый в соответствии с международным договором Российской Федерации в качестве документа, удостоверяющего личность иностранного гражданина, с отметкой о разрешении на временное проживание в РФ;</a:t>
                      </a:r>
                    </a:p>
                    <a:p>
                      <a:r>
                        <a:rPr kumimoji="0" lang="ru-RU" sz="1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полис обязательного медицинского страхования;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689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Для лиц без гражданства, временно проживающих в РФ</a:t>
                      </a:r>
                    </a:p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документ, признаваемый в соответствии с международным договором Российской Федерации в качестве документа, удостоверяющего личность лица без гражданства, с отметкой о разрешении на временное проживание в Российской Федерации либо документ установленной формы, выдаваемый в Российской Федерации лицу без гражданства, не имеющему документа, удостоверяющего его личность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полис обязательного медицинского страхования;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19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Для представителя гражданина, в том числе законного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документ, удостоверяющий личность, и документ, подтверждающий полномочия представителя;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0"/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963827" y="271849"/>
            <a:ext cx="79701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 подаче заявления предъявляются оригиналы следующих документов:</a:t>
            </a:r>
          </a:p>
          <a:p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358345" y="6550223"/>
            <a:ext cx="82543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 случае изменения места жительства - документ, подтверждающий факт изменения места жительства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8" name="Рисунок 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sp>
        <p:nvSpPr>
          <p:cNvPr id="9" name="Прямоугольник 8"/>
          <p:cNvSpPr/>
          <p:nvPr/>
        </p:nvSpPr>
        <p:spPr>
          <a:xfrm>
            <a:off x="1087394" y="0"/>
            <a:ext cx="805660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Территориальный фонд обязательного медицинского страхования</a:t>
            </a:r>
            <a:r>
              <a:rPr lang="en-US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Челябинской области</a:t>
            </a:r>
            <a:endParaRPr lang="ru-RU" sz="1500" b="1" dirty="0">
              <a:ln w="50800"/>
              <a:solidFill>
                <a:srgbClr val="5842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E17F4-CDCD-4791-B6DE-2C0B0320A006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graphicFrame>
        <p:nvGraphicFramePr>
          <p:cNvPr id="13" name="Схема 12"/>
          <p:cNvGraphicFramePr/>
          <p:nvPr/>
        </p:nvGraphicFramePr>
        <p:xfrm>
          <a:off x="0" y="457200"/>
          <a:ext cx="8847437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Стрелка вниз 13"/>
          <p:cNvSpPr/>
          <p:nvPr/>
        </p:nvSpPr>
        <p:spPr>
          <a:xfrm>
            <a:off x="2681416" y="2854411"/>
            <a:ext cx="1408670" cy="902043"/>
          </a:xfrm>
          <a:prstGeom prst="downArrow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E17F4-CDCD-4791-B6DE-2C0B0320A006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grpSp>
        <p:nvGrpSpPr>
          <p:cNvPr id="3" name="Группа 14"/>
          <p:cNvGrpSpPr>
            <a:grpSpLocks/>
          </p:cNvGrpSpPr>
          <p:nvPr/>
        </p:nvGrpSpPr>
        <p:grpSpPr bwMode="auto">
          <a:xfrm>
            <a:off x="0" y="0"/>
            <a:ext cx="1120776" cy="774700"/>
            <a:chOff x="0" y="71831"/>
            <a:chExt cx="1835696" cy="1199757"/>
          </a:xfrm>
        </p:grpSpPr>
        <p:sp>
          <p:nvSpPr>
            <p:cNvPr id="4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5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7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9" name="Рисунок 8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sp>
        <p:nvSpPr>
          <p:cNvPr id="10" name="Прямоугольник 9"/>
          <p:cNvSpPr/>
          <p:nvPr/>
        </p:nvSpPr>
        <p:spPr>
          <a:xfrm>
            <a:off x="1099752" y="0"/>
            <a:ext cx="8044248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Территориальный фонд обязательного медицинского страхования</a:t>
            </a:r>
            <a:r>
              <a:rPr lang="en-US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Челябинской области</a:t>
            </a:r>
            <a:endParaRPr lang="ru-RU" sz="1500" b="1" dirty="0">
              <a:ln w="50800"/>
              <a:solidFill>
                <a:srgbClr val="5842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85005" y="374409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13" name="Схема 12"/>
          <p:cNvGraphicFramePr/>
          <p:nvPr/>
        </p:nvGraphicFramePr>
        <p:xfrm>
          <a:off x="296563" y="457200"/>
          <a:ext cx="8847437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Стрелка вниз 13"/>
          <p:cNvSpPr/>
          <p:nvPr/>
        </p:nvSpPr>
        <p:spPr>
          <a:xfrm>
            <a:off x="2681416" y="2854411"/>
            <a:ext cx="1408670" cy="902043"/>
          </a:xfrm>
          <a:prstGeom prst="downArrow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9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0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1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2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3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4" name="Рисунок 13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sp>
        <p:nvSpPr>
          <p:cNvPr id="15" name="Прямоугольник 14"/>
          <p:cNvSpPr/>
          <p:nvPr/>
        </p:nvSpPr>
        <p:spPr>
          <a:xfrm>
            <a:off x="1071538" y="0"/>
            <a:ext cx="8072462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Территориальный фонд обязательного медицинского страхования</a:t>
            </a:r>
            <a:r>
              <a:rPr lang="en-US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Челябинской области</a:t>
            </a:r>
            <a:endParaRPr lang="ru-RU" sz="1500" b="1" dirty="0">
              <a:ln w="50800"/>
              <a:solidFill>
                <a:srgbClr val="5842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D5FFA4-4A98-4E1D-9C36-200D7B50D9F3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840259" y="753762"/>
            <a:ext cx="782182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перечнем медицинских организаций, участвующих в системе обязательного медицинского страхования на территории Челябинской области, можно ознакомиться на сайте ТФОМС Челябинской области в разделе 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Справочная информация».</a:t>
            </a:r>
          </a:p>
          <a:p>
            <a:pPr algn="just"/>
            <a:endParaRPr lang="ru-RU" dirty="0"/>
          </a:p>
        </p:txBody>
      </p:sp>
      <p:pic>
        <p:nvPicPr>
          <p:cNvPr id="1026" name="Picture 2" descr="Z:\Desktop\МО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34059" y="2201516"/>
            <a:ext cx="4712730" cy="43336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792163" y="333375"/>
            <a:ext cx="8351837" cy="5762625"/>
          </a:xfrm>
        </p:spPr>
        <p:txBody>
          <a:bodyPr anchor="ctr"/>
          <a:lstStyle/>
          <a:p>
            <a:pPr algn="ctr" eaLnBrk="1" hangingPunct="1">
              <a:buFontTx/>
              <a:buNone/>
            </a:pPr>
            <a:r>
              <a:rPr lang="ru-RU" sz="3600" b="1" i="1" smtClean="0"/>
              <a:t>Благодарю за внимание</a:t>
            </a:r>
            <a:r>
              <a:rPr lang="ru-RU" sz="3600" i="1" smtClean="0"/>
              <a:t> </a:t>
            </a:r>
          </a:p>
          <a:p>
            <a:pPr eaLnBrk="1" hangingPunct="1">
              <a:buFontTx/>
              <a:buNone/>
            </a:pPr>
            <a:endParaRPr lang="ru-RU" sz="3600" i="1" smtClean="0"/>
          </a:p>
          <a:p>
            <a:pPr eaLnBrk="1" hangingPunct="1">
              <a:buFontTx/>
              <a:buNone/>
            </a:pPr>
            <a:endParaRPr lang="ru-RU" sz="3600" i="1" smtClean="0"/>
          </a:p>
        </p:txBody>
      </p:sp>
      <p:pic>
        <p:nvPicPr>
          <p:cNvPr id="27651" name="Picture 4" descr="Картинка 22 из 29487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E17F4-CDCD-4791-B6DE-2C0B0320A006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099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37486</TotalTime>
  <Words>978</Words>
  <Application>Microsoft Office PowerPoint</Application>
  <PresentationFormat>Экран (4:3)</PresentationFormat>
  <Paragraphs>84</Paragraphs>
  <Slides>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       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fomc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guest</dc:creator>
  <cp:lastModifiedBy>КравченкоДА</cp:lastModifiedBy>
  <cp:revision>533</cp:revision>
  <dcterms:created xsi:type="dcterms:W3CDTF">2007-10-29T08:56:51Z</dcterms:created>
  <dcterms:modified xsi:type="dcterms:W3CDTF">2015-08-19T09:49:46Z</dcterms:modified>
</cp:coreProperties>
</file>