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70" r:id="rId2"/>
    <p:sldId id="371" r:id="rId3"/>
    <p:sldId id="372" r:id="rId4"/>
    <p:sldId id="373" r:id="rId5"/>
    <p:sldId id="374" r:id="rId6"/>
  </p:sldIdLst>
  <p:sldSz cx="9001125" cy="6858000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600" b="1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b="1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b="1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b="1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b="1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00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00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00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0000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300"/>
    <a:srgbClr val="C0C0C0"/>
    <a:srgbClr val="DDDDDD"/>
    <a:srgbClr val="969696"/>
    <a:srgbClr val="FFFF66"/>
    <a:srgbClr val="CCECFF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138" autoAdjust="0"/>
    <p:restoredTop sz="94709" autoAdjust="0"/>
  </p:normalViewPr>
  <p:slideViewPr>
    <p:cSldViewPr>
      <p:cViewPr>
        <p:scale>
          <a:sx n="75" d="100"/>
          <a:sy n="75" d="100"/>
        </p:scale>
        <p:origin x="-264" y="12"/>
      </p:cViewPr>
      <p:guideLst>
        <p:guide orient="horz" pos="2160"/>
        <p:guide pos="2835"/>
      </p:guideLst>
    </p:cSldViewPr>
  </p:slideViewPr>
  <p:outlineViewPr>
    <p:cViewPr>
      <p:scale>
        <a:sx n="33" d="100"/>
        <a:sy n="33" d="100"/>
      </p:scale>
      <p:origin x="0" y="44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5BA9106-2C1A-43B2-8832-78EB2B755E76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6C63C60-7885-4AD2-99AD-D56CB1D1C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lbertus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lbertus" pitchFamily="34" charset="0"/>
              </a:defRPr>
            </a:lvl1pPr>
          </a:lstStyle>
          <a:p>
            <a:pPr>
              <a:defRPr/>
            </a:pPr>
            <a:fld id="{88CBC3FC-83FB-4FDB-ADF7-6D4A0007E123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7925" y="685800"/>
            <a:ext cx="45021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lbertus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lbertus" pitchFamily="34" charset="0"/>
              </a:defRPr>
            </a:lvl1pPr>
          </a:lstStyle>
          <a:p>
            <a:pPr>
              <a:defRPr/>
            </a:pPr>
            <a:fld id="{C68385E8-28C7-4DD8-8F81-1519DB106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A9548-9E17-4891-9480-9178DF1E3259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F1BD2E-BA7D-4419-9F6E-B10F9F2CF7DA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4688" y="2130425"/>
            <a:ext cx="765175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0963" y="3886200"/>
            <a:ext cx="6300787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6EAA8-91CF-4D03-8611-B965CDB02A13}" type="datetime1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12ED8-E2CB-41AB-8C83-83CB967F2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D9C37-9908-4D43-B486-C3F6C0AC6E96}" type="datetime1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F158F-B420-4D17-A475-E59665EFE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27800" y="274638"/>
            <a:ext cx="202406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0850" y="274638"/>
            <a:ext cx="59245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907E5-02F5-4766-AD35-77301C0E2267}" type="datetime1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359AA-F43C-4260-A926-CED673BA6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850" y="274638"/>
            <a:ext cx="810101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0850" y="1600200"/>
            <a:ext cx="8101013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B30C1-2978-4928-BBCD-7DF764BD2860}" type="datetime1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8B79D-0662-4969-B39A-06A81B350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850" y="274638"/>
            <a:ext cx="810101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0850" y="1600200"/>
            <a:ext cx="8101013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53C18-5704-44C5-ADCB-1BA53B0809BA}" type="datetime1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91A45-733A-4D57-A8DE-F19D4B4FB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619" y="274638"/>
            <a:ext cx="810101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1619" y="1600201"/>
            <a:ext cx="3975497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7135" y="1600200"/>
            <a:ext cx="3975497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7135" y="3938589"/>
            <a:ext cx="3975497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C8287-BEA6-4A7A-8E77-B2A6FF53D941}" type="datetime1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57A95-3A9F-4548-BD13-CF0BB32F6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653DE-BBD7-44BC-BFB1-23B3AECE2AED}" type="datetime1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7D20B-0673-4B80-BCF6-B09A335AC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4406900"/>
            <a:ext cx="765016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1200" y="2906713"/>
            <a:ext cx="765016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9DEAB-4432-4483-BE9A-A55BF1909562}" type="datetime1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0DB20-39B1-456E-8B50-812AF1E15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0850" y="1600200"/>
            <a:ext cx="39735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6763" y="1600200"/>
            <a:ext cx="3975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F7BC4-8236-4440-80C6-8C7B7D72D74E}" type="datetime1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ACC71-CC4C-4594-8919-2E54D4652B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0850" y="1535113"/>
            <a:ext cx="39766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0850" y="2174875"/>
            <a:ext cx="39766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535113"/>
            <a:ext cx="39798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000" y="2174875"/>
            <a:ext cx="39798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C6BE7-4BD2-4631-8055-F08E7AC0D5CC}" type="datetime1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E1E49-E5BC-430C-B370-2E5FBB058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B436E-EB2A-4C46-9FE2-025BA2C51113}" type="datetime1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54B7-067D-49F6-B37D-9A787F7E9D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3B20C-216C-4850-8961-2BBB803541BA}" type="datetime1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BC7F9-7821-4FBE-A384-318EA860A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850" y="273050"/>
            <a:ext cx="296068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9488" y="273050"/>
            <a:ext cx="50323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0850" y="1435100"/>
            <a:ext cx="296068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E1F3A-7148-42B7-B8EE-0184E9D9482B}" type="datetime1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99EA6-3BD8-43FA-84BF-918C772CB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713" y="4800600"/>
            <a:ext cx="54006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63713" y="612775"/>
            <a:ext cx="54006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713" y="5367338"/>
            <a:ext cx="54006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95ED9-3308-4C4D-B6DC-74C22B6DCAA4}" type="datetime1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135AD-01E4-43CB-BAF4-1AF23AC9D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274638"/>
            <a:ext cx="81010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1600200"/>
            <a:ext cx="81010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0850" y="6245225"/>
            <a:ext cx="21002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Albertus" pitchFamily="34" charset="0"/>
              </a:defRPr>
            </a:lvl1pPr>
          </a:lstStyle>
          <a:p>
            <a:pPr>
              <a:defRPr/>
            </a:pPr>
            <a:fld id="{C085A1BC-2C7F-451F-8C15-32D19B814EAF}" type="datetime1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74988" y="6245225"/>
            <a:ext cx="2851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latin typeface="Albertus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1600" y="6245225"/>
            <a:ext cx="21002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lbertus" pitchFamily="34" charset="0"/>
              </a:defRPr>
            </a:lvl1pPr>
          </a:lstStyle>
          <a:p>
            <a:pPr>
              <a:defRPr/>
            </a:pPr>
            <a:fld id="{4A5652B5-5310-48C6-8569-13B37D2659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lbertus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lbertu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lbertu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lbertu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lbertu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lbertu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lbertus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lbertus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lbertus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lbertus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188913"/>
            <a:ext cx="8101013" cy="1143000"/>
          </a:xfrm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Структура расходов на финансирование территориальной программы ОМС по видам медицинской помощи в 2013 году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4408488" y="1557338"/>
          <a:ext cx="4592637" cy="5300662"/>
        </p:xfrm>
        <a:graphic>
          <a:graphicData uri="http://schemas.openxmlformats.org/presentationml/2006/ole">
            <p:oleObj spid="_x0000_s3074" name="Диаграмма" r:id="rId4" imgW="3791070" imgH="3838592" progId="MSGraph.Chart.8">
              <p:embed followColorScheme="textAndBackground"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0" y="1557338"/>
          <a:ext cx="4643438" cy="5300662"/>
        </p:xfrm>
        <a:graphic>
          <a:graphicData uri="http://schemas.openxmlformats.org/presentationml/2006/ole">
            <p:oleObj spid="_x0000_s3075" name="Диаграмма" r:id="rId5" imgW="3791070" imgH="3838592" progId="MSGraph.Chart.8">
              <p:embed followColorScheme="textAndBackground"/>
            </p:oleObj>
          </a:graphicData>
        </a:graphic>
      </p:graphicFrame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949450" y="2708275"/>
            <a:ext cx="1063625" cy="504825"/>
          </a:xfrm>
          <a:prstGeom prst="wedgeRoundRectCallout">
            <a:avLst>
              <a:gd name="adj1" fmla="val -34287"/>
              <a:gd name="adj2" fmla="val 80190"/>
              <a:gd name="adj3" fmla="val 16667"/>
            </a:avLst>
          </a:prstGeom>
          <a:solidFill>
            <a:srgbClr val="CCFFFF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Скорая мед. помощь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6415088" y="2781300"/>
            <a:ext cx="1062037" cy="504825"/>
          </a:xfrm>
          <a:prstGeom prst="wedgeRoundRectCallout">
            <a:avLst>
              <a:gd name="adj1" fmla="val -41176"/>
              <a:gd name="adj2" fmla="val 75157"/>
              <a:gd name="adj3" fmla="val 16667"/>
            </a:avLst>
          </a:prstGeom>
          <a:solidFill>
            <a:srgbClr val="CCFFFF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Скорая мед. помощь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388938" y="2708275"/>
            <a:ext cx="1063625" cy="504825"/>
          </a:xfrm>
          <a:prstGeom prst="wedgeRoundRectCallout">
            <a:avLst>
              <a:gd name="adj1" fmla="val -7269"/>
              <a:gd name="adj2" fmla="val 124528"/>
              <a:gd name="adj3" fmla="val 16667"/>
            </a:avLst>
          </a:prstGeom>
          <a:solidFill>
            <a:srgbClr val="FFFF99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Дневные стационары</a:t>
            </a: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4783138" y="2781300"/>
            <a:ext cx="1065212" cy="503238"/>
          </a:xfrm>
          <a:prstGeom prst="wedgeRoundRectCallout">
            <a:avLst>
              <a:gd name="adj1" fmla="val -1542"/>
              <a:gd name="adj2" fmla="val 124449"/>
              <a:gd name="adj3" fmla="val 16667"/>
            </a:avLst>
          </a:prstGeom>
          <a:solidFill>
            <a:srgbClr val="FFFF99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Дневные стационары</a:t>
            </a: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388938" y="6021388"/>
            <a:ext cx="1204912" cy="503237"/>
          </a:xfrm>
          <a:prstGeom prst="wedgeRoundRectCallout">
            <a:avLst>
              <a:gd name="adj1" fmla="val -16667"/>
              <a:gd name="adj2" fmla="val -161986"/>
              <a:gd name="adj3" fmla="val 16667"/>
            </a:avLst>
          </a:prstGeom>
          <a:solidFill>
            <a:srgbClr val="CCFFCC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Стационарная помощь</a:t>
            </a: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4713288" y="6021388"/>
            <a:ext cx="1204912" cy="503237"/>
          </a:xfrm>
          <a:prstGeom prst="wedgeRoundRectCallout">
            <a:avLst>
              <a:gd name="adj1" fmla="val -16667"/>
              <a:gd name="adj2" fmla="val -161986"/>
              <a:gd name="adj3" fmla="val 16667"/>
            </a:avLst>
          </a:prstGeom>
          <a:solidFill>
            <a:srgbClr val="CCFFCC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Стационарная помощь</a:t>
            </a: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2870200" y="5661025"/>
            <a:ext cx="1416050" cy="647700"/>
          </a:xfrm>
          <a:prstGeom prst="wedgeRoundRectCallout">
            <a:avLst>
              <a:gd name="adj1" fmla="val 21412"/>
              <a:gd name="adj2" fmla="val -117157"/>
              <a:gd name="adj3" fmla="val 16667"/>
            </a:avLst>
          </a:prstGeom>
          <a:solidFill>
            <a:srgbClr val="FF9999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Амбулаторно-поликлиническая помощь</a:t>
            </a: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7051675" y="5805488"/>
            <a:ext cx="1487488" cy="647700"/>
          </a:xfrm>
          <a:prstGeom prst="wedgeRoundRectCallout">
            <a:avLst>
              <a:gd name="adj1" fmla="val 28551"/>
              <a:gd name="adj2" fmla="val -128185"/>
              <a:gd name="adj3" fmla="val 16667"/>
            </a:avLst>
          </a:prstGeom>
          <a:solidFill>
            <a:srgbClr val="FF9999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Амбулаторно-поликлиническая </a:t>
            </a:r>
          </a:p>
          <a:p>
            <a:r>
              <a:rPr lang="ru-RU" sz="1200"/>
              <a:t>помощь</a:t>
            </a:r>
          </a:p>
        </p:txBody>
      </p:sp>
      <p:sp>
        <p:nvSpPr>
          <p:cNvPr id="3085" name="Номер слайда 1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256FD3D-2937-4CA8-B482-A86881DC42F2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8938" y="0"/>
            <a:ext cx="8101012" cy="1143000"/>
          </a:xfrm>
        </p:spPr>
        <p:txBody>
          <a:bodyPr/>
          <a:lstStyle/>
          <a:p>
            <a:pPr>
              <a:defRPr/>
            </a:pPr>
            <a:r>
              <a:rPr lang="ru-R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Выполнение объемных показателей территориальной программы ОМС за 2013 год</a:t>
            </a:r>
          </a:p>
        </p:txBody>
      </p:sp>
      <p:graphicFrame>
        <p:nvGraphicFramePr>
          <p:cNvPr id="11341" name="Group 77"/>
          <p:cNvGraphicFramePr>
            <a:graphicFrameLocks noGrp="1"/>
          </p:cNvGraphicFramePr>
          <p:nvPr>
            <p:ph type="tbl" idx="1"/>
          </p:nvPr>
        </p:nvGraphicFramePr>
        <p:xfrm>
          <a:off x="-36513" y="996950"/>
          <a:ext cx="9037638" cy="5514213"/>
        </p:xfrm>
        <a:graphic>
          <a:graphicData uri="http://schemas.openxmlformats.org/drawingml/2006/table">
            <a:tbl>
              <a:tblPr/>
              <a:tblGrid>
                <a:gridCol w="3508376"/>
                <a:gridCol w="1135062"/>
                <a:gridCol w="1131888"/>
                <a:gridCol w="709612"/>
                <a:gridCol w="1135063"/>
                <a:gridCol w="1417637"/>
              </a:tblGrid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Структурные подразделения</a:t>
                      </a:r>
                    </a:p>
                  </a:txBody>
                  <a:tcPr marL="90011" marR="900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План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Факт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2012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факт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Отклонение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1. Скорая медицинская помощь, тыс. вызовов</a:t>
                      </a:r>
                    </a:p>
                  </a:txBody>
                  <a:tcPr marL="90011" marR="900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1 031,25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849,67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82,4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2. М.п. в амбулаторных условиях, тыс. посещений</a:t>
                      </a:r>
                    </a:p>
                  </a:txBody>
                  <a:tcPr marL="90011" marR="900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29 437,28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26 789,35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91,0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28 099,28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- 1 309,93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- с профилактической целью, тыс. посещений</a:t>
                      </a:r>
                    </a:p>
                  </a:txBody>
                  <a:tcPr marL="90011" marR="900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6 470,77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5 954,70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92,0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- по неотложной медицинской помощи, тыс. посещений</a:t>
                      </a:r>
                    </a:p>
                  </a:txBody>
                  <a:tcPr marL="90011" marR="900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241,10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125,32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52,0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- в связи с заболеваниями, тыс. обращений</a:t>
                      </a:r>
                    </a:p>
                  </a:txBody>
                  <a:tcPr marL="90011" marR="900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6 568,04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5 985,36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91,1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3. М.п. в стационарных условиях (тыс. к./дн.; тыс. пролеч. больных)</a:t>
                      </a:r>
                    </a:p>
                  </a:txBody>
                  <a:tcPr marL="90011" marR="900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5 906,38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653,15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6 289,43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672,43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106,5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103,0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6 861,44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690,04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572,01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17,61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4. М.п. в условиях дневных  стационаров (без учета ЭКО) (тыс. п./дн.; тыс. пролеч. больных)</a:t>
                      </a:r>
                    </a:p>
                  </a:txBody>
                  <a:tcPr marL="90011" marR="900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1 773,84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205,60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1 745,03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188,46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98,4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91,7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1 575,68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159,71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169,35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28,75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5. ЭКО, случаев</a:t>
                      </a:r>
                    </a:p>
                  </a:txBody>
                  <a:tcPr marL="90011" marR="900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1 224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1 204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98,4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46E4A4-65E9-40EB-A760-8C139E7946E7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713"/>
            <a:ext cx="9001125" cy="433387"/>
          </a:xfrm>
        </p:spPr>
        <p:txBody>
          <a:bodyPr/>
          <a:lstStyle/>
          <a:p>
            <a:pPr>
              <a:defRPr/>
            </a:pPr>
            <a:r>
              <a:rPr lang="ru-R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Выполнение объемных показателей 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расчете на 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 </a:t>
            </a:r>
            <a:r>
              <a:rPr lang="ru-R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жителя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graphicFrame>
        <p:nvGraphicFramePr>
          <p:cNvPr id="12345" name="Group 57"/>
          <p:cNvGraphicFramePr>
            <a:graphicFrameLocks noGrp="1"/>
          </p:cNvGraphicFramePr>
          <p:nvPr>
            <p:ph idx="1"/>
          </p:nvPr>
        </p:nvGraphicFramePr>
        <p:xfrm>
          <a:off x="176213" y="1412875"/>
          <a:ext cx="8718550" cy="4735195"/>
        </p:xfrm>
        <a:graphic>
          <a:graphicData uri="http://schemas.openxmlformats.org/drawingml/2006/table">
            <a:tbl>
              <a:tblPr/>
              <a:tblGrid>
                <a:gridCol w="3827462"/>
                <a:gridCol w="1771650"/>
                <a:gridCol w="1489075"/>
                <a:gridCol w="1630363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Структурные подразделения</a:t>
                      </a:r>
                    </a:p>
                  </a:txBody>
                  <a:tcPr marL="90011" marR="900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 утв. ТП ОМС на 2013 г.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Факт 2013 г.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Федеральный норматив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1. Скорая медицинская помощь, вызовов</a:t>
                      </a:r>
                    </a:p>
                  </a:txBody>
                  <a:tcPr marL="90011" marR="900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0,2628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0,245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0,318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2. М.п. в амбулаторных условиях, посещений</a:t>
                      </a:r>
                    </a:p>
                  </a:txBody>
                  <a:tcPr marL="90011" marR="900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8,974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7,733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- с профилактической целью, посещений</a:t>
                      </a:r>
                    </a:p>
                  </a:txBody>
                  <a:tcPr marL="90011" marR="900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2,04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1,719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2,04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- по неотложной медицинской помощи, посещений</a:t>
                      </a:r>
                    </a:p>
                  </a:txBody>
                  <a:tcPr marL="90011" marR="900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0,36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0,036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0,36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- в связи с заболеваниями, обращений</a:t>
                      </a:r>
                    </a:p>
                  </a:txBody>
                  <a:tcPr marL="90011" marR="900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1,9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1,728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1,9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3. М.п. в стационарных условиях, к./дн.</a:t>
                      </a:r>
                    </a:p>
                  </a:txBody>
                  <a:tcPr marL="90011" marR="900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1,74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1,815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1,74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4. М.п. в условиях дневных  стационаров (без учета ЭКО), п./дн.</a:t>
                      </a:r>
                    </a:p>
                  </a:txBody>
                  <a:tcPr marL="90011" marR="900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0,52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0,504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0,52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5. ЭКО, случаев</a:t>
                      </a:r>
                    </a:p>
                  </a:txBody>
                  <a:tcPr marL="90011" marR="900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0,0003533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0,0003475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0,0003533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4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891D52-197E-444F-82CF-5DA262FE63F7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01125" cy="90805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Выполнение территориальной программы  обязательного медицинского страхования по видам медицинской помощи за 2013 год</a:t>
            </a:r>
          </a:p>
        </p:txBody>
      </p:sp>
      <p:graphicFrame>
        <p:nvGraphicFramePr>
          <p:cNvPr id="390347" name="Group 203"/>
          <p:cNvGraphicFramePr>
            <a:graphicFrameLocks noGrp="1"/>
          </p:cNvGraphicFramePr>
          <p:nvPr/>
        </p:nvGraphicFramePr>
        <p:xfrm>
          <a:off x="34925" y="836613"/>
          <a:ext cx="8966200" cy="6021389"/>
        </p:xfrm>
        <a:graphic>
          <a:graphicData uri="http://schemas.openxmlformats.org/drawingml/2006/table">
            <a:tbl>
              <a:tblPr/>
              <a:tblGrid>
                <a:gridCol w="2574925"/>
                <a:gridCol w="1116013"/>
                <a:gridCol w="1200150"/>
                <a:gridCol w="1030287"/>
                <a:gridCol w="1030288"/>
                <a:gridCol w="1028700"/>
                <a:gridCol w="985837"/>
              </a:tblGrid>
              <a:tr h="10017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Виды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медицинской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помощи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Террит. нормативы фин. затрат на ед.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объема мед. помощи (руб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Финансирование ТП ОМС (млн.руб.)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7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утв. ТП ОМС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утв. ТП ОМС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освоения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Скорая мед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помощь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вызов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1 650,95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1 805,23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1 503,09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1 533,85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Медицинская помощь в амбулаторных условиях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с проф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целью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посещение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321,01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329,99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2 268,74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1 965,02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по неотложной мед. пом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посещение</a:t>
                      </a: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436,39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449,03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544,25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56,27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в связи с заболеваниями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обращение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988,65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1 199,36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6 507,64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7 178,58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Мед. помощь в стационарных условиях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к/дн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2 117,02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1 780,77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12 761,48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11 200,03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Мед. помощь в условиях дневных  стац. (без ЭКО)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пац/дн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718,85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782,01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1 294,99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1 364,64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ЭКО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случай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122 191,99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99 946,84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149,56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120,34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оплата мед.услуг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25 029,75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23 418,73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Затраты АУП ТФОМС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298,00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294,43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Затраты на АУП СМО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305,36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281,57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И Т О Г 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25 633,11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23 994,73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lbertus" pitchFamily="34" charset="0"/>
                      </a:endParaRPr>
                    </a:p>
                  </a:txBody>
                  <a:tcPr marL="90011" marR="900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3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C6F4FD-6488-420A-A5F1-FF54251C6B73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101012" cy="1143000"/>
          </a:xfrm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Подушевой норматив финансирования               территориальной программы ОМС 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2013 год</a:t>
            </a:r>
          </a:p>
        </p:txBody>
      </p:sp>
      <p:graphicFrame>
        <p:nvGraphicFramePr>
          <p:cNvPr id="15379" name="Group 19"/>
          <p:cNvGraphicFramePr>
            <a:graphicFrameLocks noGrp="1"/>
          </p:cNvGraphicFramePr>
          <p:nvPr>
            <p:ph idx="1"/>
          </p:nvPr>
        </p:nvGraphicFramePr>
        <p:xfrm>
          <a:off x="176213" y="2133600"/>
          <a:ext cx="8599487" cy="3934524"/>
        </p:xfrm>
        <a:graphic>
          <a:graphicData uri="http://schemas.openxmlformats.org/drawingml/2006/table">
            <a:tbl>
              <a:tblPr/>
              <a:tblGrid>
                <a:gridCol w="3284537"/>
                <a:gridCol w="3214688"/>
                <a:gridCol w="2100262"/>
              </a:tblGrid>
              <a:tr h="172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2012 года,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руб.</a:t>
                      </a:r>
                    </a:p>
                  </a:txBody>
                  <a:tcPr marL="90011" marR="900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2013 года,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руб.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Темп роста,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%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4 577,48</a:t>
                      </a:r>
                    </a:p>
                  </a:txBody>
                  <a:tcPr marL="90011" marR="900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6 926,12</a:t>
                      </a: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151,3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11" marR="90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AB19C1E-BD08-49B1-A4A9-65F180310327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9021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C6AB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46BEDA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B0DBEA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CAC0F2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E1DCF7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8083</TotalTime>
  <Words>596</Words>
  <Application>Microsoft Office PowerPoint</Application>
  <PresentationFormat>Произвольный</PresentationFormat>
  <Paragraphs>228</Paragraphs>
  <Slides>5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Times New Roman</vt:lpstr>
      <vt:lpstr>Arial</vt:lpstr>
      <vt:lpstr>Albertus</vt:lpstr>
      <vt:lpstr>Calibri</vt:lpstr>
      <vt:lpstr>Wingdings</vt:lpstr>
      <vt:lpstr>Оформление по умолчанию</vt:lpstr>
      <vt:lpstr>Диаграмма Microsoft Graph</vt:lpstr>
      <vt:lpstr>Структура расходов на финансирование территориальной программы ОМС по видам медицинской помощи в 2013 году </vt:lpstr>
      <vt:lpstr>Выполнение объемных показателей территориальной программы ОМС за 2013 год</vt:lpstr>
      <vt:lpstr>Выполнение объемных показателей  в расчете на  1 жителя   </vt:lpstr>
      <vt:lpstr>Выполнение территориальной программы  обязательного медицинского страхования по видам медицинской помощи за 2013 год</vt:lpstr>
      <vt:lpstr>Подушевой норматив финансирования               территориальной программы ОМС  за 2013 год</vt:lpstr>
    </vt:vector>
  </TitlesOfParts>
  <Company>ChOFOMS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КравченкоДА</cp:lastModifiedBy>
  <cp:revision>486</cp:revision>
  <dcterms:created xsi:type="dcterms:W3CDTF">2009-09-23T10:33:40Z</dcterms:created>
  <dcterms:modified xsi:type="dcterms:W3CDTF">2014-04-03T08:27:57Z</dcterms:modified>
</cp:coreProperties>
</file>