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notesSlides/notesSlide5.xml" ContentType="application/vnd.openxmlformats-officedocument.presentationml.notesSlide+xml"/>
  <Override PartName="/ppt/diagrams/colors14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21" r:id="rId2"/>
    <p:sldId id="322" r:id="rId3"/>
    <p:sldId id="317" r:id="rId4"/>
    <p:sldId id="305" r:id="rId5"/>
    <p:sldId id="263" r:id="rId6"/>
    <p:sldId id="307" r:id="rId7"/>
    <p:sldId id="318" r:id="rId8"/>
    <p:sldId id="319" r:id="rId9"/>
    <p:sldId id="267" r:id="rId10"/>
    <p:sldId id="308" r:id="rId11"/>
    <p:sldId id="309" r:id="rId12"/>
    <p:sldId id="304" r:id="rId13"/>
    <p:sldId id="327" r:id="rId14"/>
    <p:sldId id="312" r:id="rId15"/>
    <p:sldId id="278" r:id="rId16"/>
    <p:sldId id="280" r:id="rId17"/>
    <p:sldId id="287" r:id="rId18"/>
    <p:sldId id="315" r:id="rId19"/>
    <p:sldId id="316" r:id="rId20"/>
    <p:sldId id="276" r:id="rId21"/>
    <p:sldId id="277" r:id="rId22"/>
    <p:sldId id="313" r:id="rId23"/>
    <p:sldId id="294" r:id="rId24"/>
    <p:sldId id="295" r:id="rId25"/>
    <p:sldId id="297" r:id="rId26"/>
    <p:sldId id="298" r:id="rId27"/>
    <p:sldId id="325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6D6F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98" autoAdjust="0"/>
  </p:normalViewPr>
  <p:slideViewPr>
    <p:cSldViewPr>
      <p:cViewPr>
        <p:scale>
          <a:sx n="100" d="100"/>
          <a:sy n="100" d="100"/>
        </p:scale>
        <p:origin x="-21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nfotecs.ru/partners/list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nfotecs.ru/partners/lis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44069-6F99-4042-9724-64D539E477FB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2F6EA-A45F-4CC9-A1C0-067BBE683AB3}">
      <dgm:prSet phldrT="[Текст]" custT="1"/>
      <dgm:spPr/>
      <dgm:t>
        <a:bodyPr/>
        <a:lstStyle/>
        <a:p>
          <a:r>
            <a:rPr lang="ru-RU" sz="3000" b="1" dirty="0" smtClean="0"/>
            <a:t>В соответствии со ст. 2 ч.15 ФЗ-326 «Об обязательном медицинском               страховании в РФ»:</a:t>
          </a:r>
          <a:endParaRPr lang="ru-RU" sz="3000" dirty="0"/>
        </a:p>
      </dgm:t>
    </dgm:pt>
    <dgm:pt modelId="{BC84CAD1-6567-4C51-BB35-5C4F52A8A93B}" type="parTrans" cxnId="{4047C671-3710-40ED-9D65-5DF7BBA8B428}">
      <dgm:prSet/>
      <dgm:spPr/>
      <dgm:t>
        <a:bodyPr/>
        <a:lstStyle/>
        <a:p>
          <a:endParaRPr lang="ru-RU"/>
        </a:p>
      </dgm:t>
    </dgm:pt>
    <dgm:pt modelId="{BFC2C551-060C-49D2-82EA-51E59D9042EE}" type="sibTrans" cxnId="{4047C671-3710-40ED-9D65-5DF7BBA8B428}">
      <dgm:prSet/>
      <dgm:spPr/>
      <dgm:t>
        <a:bodyPr/>
        <a:lstStyle/>
        <a:p>
          <a:endParaRPr lang="ru-RU"/>
        </a:p>
      </dgm:t>
    </dgm:pt>
    <dgm:pt modelId="{4B0C03E8-3583-432F-BEE4-D820EEA0D1DA}">
      <dgm:prSet phldrT="[Текст]" custT="1"/>
      <dgm:spPr/>
      <dgm:t>
        <a:bodyPr/>
        <a:lstStyle/>
        <a:p>
          <a:r>
            <a:rPr lang="ru-RU" sz="2600" b="1" dirty="0" smtClean="0"/>
            <a:t>Медицинская организация включается в реестр медицинских организаций на основании уведомления, направляемого ею в территориальный фонд до 1 сентября года, предшествующего году, в котором медицинская организация намерена осуществлять деятельность в сфере обязательного медицинского страхования.</a:t>
          </a:r>
          <a:endParaRPr lang="ru-RU" sz="2600" dirty="0"/>
        </a:p>
      </dgm:t>
    </dgm:pt>
    <dgm:pt modelId="{59E75386-E8EC-482F-A6B2-6991E389FCC1}" type="parTrans" cxnId="{CF3EDD45-A877-4FB9-A34F-EA9576B6B874}">
      <dgm:prSet/>
      <dgm:spPr/>
      <dgm:t>
        <a:bodyPr/>
        <a:lstStyle/>
        <a:p>
          <a:endParaRPr lang="ru-RU"/>
        </a:p>
      </dgm:t>
    </dgm:pt>
    <dgm:pt modelId="{E9CB2099-0392-424E-8C21-41335257AD03}" type="sibTrans" cxnId="{CF3EDD45-A877-4FB9-A34F-EA9576B6B874}">
      <dgm:prSet/>
      <dgm:spPr/>
      <dgm:t>
        <a:bodyPr/>
        <a:lstStyle/>
        <a:p>
          <a:endParaRPr lang="ru-RU"/>
        </a:p>
      </dgm:t>
    </dgm:pt>
    <dgm:pt modelId="{131A7CF3-6E52-47B4-8288-ACD30E8033AE}" type="pres">
      <dgm:prSet presAssocID="{54344069-6F99-4042-9724-64D539E477F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5E2F1A-5F72-4CFA-A59C-E5FC76A0B8CE}" type="pres">
      <dgm:prSet presAssocID="{C9A2F6EA-A45F-4CC9-A1C0-067BBE683AB3}" presName="compNode" presStyleCnt="0"/>
      <dgm:spPr/>
    </dgm:pt>
    <dgm:pt modelId="{B8D68A5E-7B85-49AE-982E-6E39C5826E54}" type="pres">
      <dgm:prSet presAssocID="{C9A2F6EA-A45F-4CC9-A1C0-067BBE683AB3}" presName="aNode" presStyleLbl="bgShp" presStyleIdx="0" presStyleCnt="1"/>
      <dgm:spPr/>
      <dgm:t>
        <a:bodyPr/>
        <a:lstStyle/>
        <a:p>
          <a:endParaRPr lang="ru-RU"/>
        </a:p>
      </dgm:t>
    </dgm:pt>
    <dgm:pt modelId="{773BEDE0-346A-43F8-B0F1-2C69A27B59B2}" type="pres">
      <dgm:prSet presAssocID="{C9A2F6EA-A45F-4CC9-A1C0-067BBE683AB3}" presName="textNode" presStyleLbl="bgShp" presStyleIdx="0" presStyleCnt="1"/>
      <dgm:spPr/>
      <dgm:t>
        <a:bodyPr/>
        <a:lstStyle/>
        <a:p>
          <a:endParaRPr lang="ru-RU"/>
        </a:p>
      </dgm:t>
    </dgm:pt>
    <dgm:pt modelId="{A809B7A0-2AEC-4201-BF48-A63CBE2C16AB}" type="pres">
      <dgm:prSet presAssocID="{C9A2F6EA-A45F-4CC9-A1C0-067BBE683AB3}" presName="compChildNode" presStyleCnt="0"/>
      <dgm:spPr/>
    </dgm:pt>
    <dgm:pt modelId="{224B6DF8-FCDB-42A7-8D57-F300A5057F89}" type="pres">
      <dgm:prSet presAssocID="{C9A2F6EA-A45F-4CC9-A1C0-067BBE683AB3}" presName="theInnerList" presStyleCnt="0"/>
      <dgm:spPr/>
    </dgm:pt>
    <dgm:pt modelId="{1574E6D3-C3C7-4E25-B6DB-F1A1F742F9BC}" type="pres">
      <dgm:prSet presAssocID="{4B0C03E8-3583-432F-BEE4-D820EEA0D1DA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3EDD45-A877-4FB9-A34F-EA9576B6B874}" srcId="{C9A2F6EA-A45F-4CC9-A1C0-067BBE683AB3}" destId="{4B0C03E8-3583-432F-BEE4-D820EEA0D1DA}" srcOrd="0" destOrd="0" parTransId="{59E75386-E8EC-482F-A6B2-6991E389FCC1}" sibTransId="{E9CB2099-0392-424E-8C21-41335257AD03}"/>
    <dgm:cxn modelId="{BE1B768D-75E8-40FF-AA42-74B056500C7B}" type="presOf" srcId="{C9A2F6EA-A45F-4CC9-A1C0-067BBE683AB3}" destId="{B8D68A5E-7B85-49AE-982E-6E39C5826E54}" srcOrd="0" destOrd="0" presId="urn:microsoft.com/office/officeart/2005/8/layout/lProcess2"/>
    <dgm:cxn modelId="{3CDF38A6-0BA7-43BE-BE24-85CDB66FC658}" type="presOf" srcId="{4B0C03E8-3583-432F-BEE4-D820EEA0D1DA}" destId="{1574E6D3-C3C7-4E25-B6DB-F1A1F742F9BC}" srcOrd="0" destOrd="0" presId="urn:microsoft.com/office/officeart/2005/8/layout/lProcess2"/>
    <dgm:cxn modelId="{26BFFC31-FBA3-47B8-A35A-CFE51B691AD2}" type="presOf" srcId="{54344069-6F99-4042-9724-64D539E477FB}" destId="{131A7CF3-6E52-47B4-8288-ACD30E8033AE}" srcOrd="0" destOrd="0" presId="urn:microsoft.com/office/officeart/2005/8/layout/lProcess2"/>
    <dgm:cxn modelId="{CEA4485D-8696-4376-A774-CC94B324A158}" type="presOf" srcId="{C9A2F6EA-A45F-4CC9-A1C0-067BBE683AB3}" destId="{773BEDE0-346A-43F8-B0F1-2C69A27B59B2}" srcOrd="1" destOrd="0" presId="urn:microsoft.com/office/officeart/2005/8/layout/lProcess2"/>
    <dgm:cxn modelId="{4047C671-3710-40ED-9D65-5DF7BBA8B428}" srcId="{54344069-6F99-4042-9724-64D539E477FB}" destId="{C9A2F6EA-A45F-4CC9-A1C0-067BBE683AB3}" srcOrd="0" destOrd="0" parTransId="{BC84CAD1-6567-4C51-BB35-5C4F52A8A93B}" sibTransId="{BFC2C551-060C-49D2-82EA-51E59D9042EE}"/>
    <dgm:cxn modelId="{B354786E-0641-4076-97D5-BA8725BF8824}" type="presParOf" srcId="{131A7CF3-6E52-47B4-8288-ACD30E8033AE}" destId="{FB5E2F1A-5F72-4CFA-A59C-E5FC76A0B8CE}" srcOrd="0" destOrd="0" presId="urn:microsoft.com/office/officeart/2005/8/layout/lProcess2"/>
    <dgm:cxn modelId="{3D3CB30E-F5FE-47A5-A77F-134D3E4FF3F0}" type="presParOf" srcId="{FB5E2F1A-5F72-4CFA-A59C-E5FC76A0B8CE}" destId="{B8D68A5E-7B85-49AE-982E-6E39C5826E54}" srcOrd="0" destOrd="0" presId="urn:microsoft.com/office/officeart/2005/8/layout/lProcess2"/>
    <dgm:cxn modelId="{086EB9C0-7890-47B3-9528-C4EE2022D1C7}" type="presParOf" srcId="{FB5E2F1A-5F72-4CFA-A59C-E5FC76A0B8CE}" destId="{773BEDE0-346A-43F8-B0F1-2C69A27B59B2}" srcOrd="1" destOrd="0" presId="urn:microsoft.com/office/officeart/2005/8/layout/lProcess2"/>
    <dgm:cxn modelId="{C56876CA-27DD-418E-9AAF-24369976A716}" type="presParOf" srcId="{FB5E2F1A-5F72-4CFA-A59C-E5FC76A0B8CE}" destId="{A809B7A0-2AEC-4201-BF48-A63CBE2C16AB}" srcOrd="2" destOrd="0" presId="urn:microsoft.com/office/officeart/2005/8/layout/lProcess2"/>
    <dgm:cxn modelId="{74F76F65-2C84-44D9-833E-31B2DE00EBAC}" type="presParOf" srcId="{A809B7A0-2AEC-4201-BF48-A63CBE2C16AB}" destId="{224B6DF8-FCDB-42A7-8D57-F300A5057F89}" srcOrd="0" destOrd="0" presId="urn:microsoft.com/office/officeart/2005/8/layout/lProcess2"/>
    <dgm:cxn modelId="{C3D100AB-9C8D-4CB4-82CD-9F02873C87CD}" type="presParOf" srcId="{224B6DF8-FCDB-42A7-8D57-F300A5057F89}" destId="{1574E6D3-C3C7-4E25-B6DB-F1A1F742F9B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954CAA-F312-40B7-BD71-A75FD653C854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7B86DB-3C04-4FB9-A8B7-4338ED83D62E}">
      <dgm:prSet phldrT="[Текст]" custT="1"/>
      <dgm:spPr/>
      <dgm:t>
        <a:bodyPr/>
        <a:lstStyle/>
        <a:p>
          <a:pPr algn="just"/>
          <a:r>
            <a:rPr lang="ru-RU" sz="1800" b="1" dirty="0" smtClean="0"/>
            <a:t>Расчеты со страховыми медицинскими организациями за оказанную медицинскую помощь производятся по принципу аванс -  расчет.</a:t>
          </a:r>
          <a:endParaRPr lang="ru-RU" sz="1800" dirty="0"/>
        </a:p>
      </dgm:t>
    </dgm:pt>
    <dgm:pt modelId="{DEB1F4B0-991C-49BF-A1F1-C6167B70CE88}" type="parTrans" cxnId="{483AE144-DE19-44BF-BFF5-04F490194DB2}">
      <dgm:prSet/>
      <dgm:spPr/>
      <dgm:t>
        <a:bodyPr/>
        <a:lstStyle/>
        <a:p>
          <a:endParaRPr lang="ru-RU"/>
        </a:p>
      </dgm:t>
    </dgm:pt>
    <dgm:pt modelId="{FA61FDE3-DDC6-40C7-9127-CA5BEB6F5638}" type="sibTrans" cxnId="{483AE144-DE19-44BF-BFF5-04F490194DB2}">
      <dgm:prSet/>
      <dgm:spPr/>
      <dgm:t>
        <a:bodyPr/>
        <a:lstStyle/>
        <a:p>
          <a:endParaRPr lang="ru-RU"/>
        </a:p>
      </dgm:t>
    </dgm:pt>
    <dgm:pt modelId="{2856E38D-0620-4974-92F7-35A3D10AD106}">
      <dgm:prSet phldrT="[Текст]" custT="1"/>
      <dgm:spPr/>
      <dgm:t>
        <a:bodyPr/>
        <a:lstStyle/>
        <a:p>
          <a:pPr algn="just"/>
          <a:r>
            <a:rPr lang="ru-RU" sz="1800" b="1" smtClean="0"/>
            <a:t>Заявка на авансирование, а также счет и расчетная ведомость для окончательного расчета подается медицинской организацией в страховую медицинскую организацию в сроки, установленные договором на оказание и оплату медицинской помощи по ОМС</a:t>
          </a:r>
          <a:endParaRPr lang="ru-RU" sz="1800" dirty="0"/>
        </a:p>
      </dgm:t>
    </dgm:pt>
    <dgm:pt modelId="{44857EEF-B6DA-4375-924D-3D0B452D661A}" type="parTrans" cxnId="{B091202B-F9B8-468B-B0E3-B7385FF108B4}">
      <dgm:prSet/>
      <dgm:spPr/>
      <dgm:t>
        <a:bodyPr/>
        <a:lstStyle/>
        <a:p>
          <a:endParaRPr lang="ru-RU"/>
        </a:p>
      </dgm:t>
    </dgm:pt>
    <dgm:pt modelId="{501E3146-E3F5-40BF-ADB3-2E21593A2DF4}" type="sibTrans" cxnId="{B091202B-F9B8-468B-B0E3-B7385FF108B4}">
      <dgm:prSet/>
      <dgm:spPr/>
      <dgm:t>
        <a:bodyPr/>
        <a:lstStyle/>
        <a:p>
          <a:endParaRPr lang="ru-RU"/>
        </a:p>
      </dgm:t>
    </dgm:pt>
    <dgm:pt modelId="{AB5A8B10-4AE6-465E-86D2-68FFF08AB85E}">
      <dgm:prSet phldrT="[Текст]" custT="1"/>
      <dgm:spPr/>
      <dgm:t>
        <a:bodyPr/>
        <a:lstStyle/>
        <a:p>
          <a:pPr algn="just"/>
          <a:r>
            <a:rPr lang="ru-RU" sz="1800" b="1" dirty="0" smtClean="0">
              <a:solidFill>
                <a:srgbClr val="FF0000"/>
              </a:solidFill>
            </a:rPr>
            <a:t>Важно!!!</a:t>
          </a:r>
          <a:r>
            <a:rPr lang="ru-RU" sz="1800" b="1" dirty="0" smtClean="0"/>
            <a:t> Медицинская организация ведет раздельный учет по операциям со средствами обязательного медицинского страхования. </a:t>
          </a:r>
          <a:endParaRPr lang="ru-RU" sz="1800" dirty="0"/>
        </a:p>
      </dgm:t>
    </dgm:pt>
    <dgm:pt modelId="{F5F10FCC-22CE-428C-B696-B520814F9210}" type="parTrans" cxnId="{A7D57ECA-CC39-4A49-B499-13769E81B2C3}">
      <dgm:prSet/>
      <dgm:spPr/>
      <dgm:t>
        <a:bodyPr/>
        <a:lstStyle/>
        <a:p>
          <a:endParaRPr lang="ru-RU"/>
        </a:p>
      </dgm:t>
    </dgm:pt>
    <dgm:pt modelId="{C72DD626-8D71-4EAA-8A3F-D22D988FD0CB}" type="sibTrans" cxnId="{A7D57ECA-CC39-4A49-B499-13769E81B2C3}">
      <dgm:prSet/>
      <dgm:spPr/>
      <dgm:t>
        <a:bodyPr/>
        <a:lstStyle/>
        <a:p>
          <a:endParaRPr lang="ru-RU"/>
        </a:p>
      </dgm:t>
    </dgm:pt>
    <dgm:pt modelId="{5B0D4976-8EBC-4F9C-8748-D46BA1C05723}" type="pres">
      <dgm:prSet presAssocID="{57954CAA-F312-40B7-BD71-A75FD653C85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B3C836-2152-4E55-952D-C6FBE53DCF2B}" type="pres">
      <dgm:prSet presAssocID="{6A7B86DB-3C04-4FB9-A8B7-4338ED83D62E}" presName="circle1" presStyleLbl="node1" presStyleIdx="0" presStyleCnt="3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  <a:bevelB prst="angle"/>
        </a:sp3d>
      </dgm:spPr>
    </dgm:pt>
    <dgm:pt modelId="{9642C0BD-1966-4F6A-8D9C-F0F8882DB742}" type="pres">
      <dgm:prSet presAssocID="{6A7B86DB-3C04-4FB9-A8B7-4338ED83D62E}" presName="space" presStyleCnt="0"/>
      <dgm:spPr/>
    </dgm:pt>
    <dgm:pt modelId="{92928C8D-736A-4215-B9E1-8E8FCD0812F0}" type="pres">
      <dgm:prSet presAssocID="{6A7B86DB-3C04-4FB9-A8B7-4338ED83D62E}" presName="rect1" presStyleLbl="alignAcc1" presStyleIdx="0" presStyleCnt="3" custLinFactNeighborX="670" custLinFactNeighborY="629"/>
      <dgm:spPr/>
      <dgm:t>
        <a:bodyPr/>
        <a:lstStyle/>
        <a:p>
          <a:endParaRPr lang="ru-RU"/>
        </a:p>
      </dgm:t>
    </dgm:pt>
    <dgm:pt modelId="{896DEE99-3A16-4A02-9C5F-D3B8DCE72559}" type="pres">
      <dgm:prSet presAssocID="{2856E38D-0620-4974-92F7-35A3D10AD106}" presName="vertSpace2" presStyleLbl="node1" presStyleIdx="0" presStyleCnt="3"/>
      <dgm:spPr/>
    </dgm:pt>
    <dgm:pt modelId="{592BB2FA-489A-4018-A022-560132322765}" type="pres">
      <dgm:prSet presAssocID="{2856E38D-0620-4974-92F7-35A3D10AD106}" presName="circle2" presStyleLbl="node1" presStyleIdx="1" presStyleCnt="3"/>
      <dgm:spPr/>
    </dgm:pt>
    <dgm:pt modelId="{892DB49C-8235-4F4D-B3E6-A7321EA0DD32}" type="pres">
      <dgm:prSet presAssocID="{2856E38D-0620-4974-92F7-35A3D10AD106}" presName="rect2" presStyleLbl="alignAcc1" presStyleIdx="1" presStyleCnt="3"/>
      <dgm:spPr/>
      <dgm:t>
        <a:bodyPr/>
        <a:lstStyle/>
        <a:p>
          <a:endParaRPr lang="ru-RU"/>
        </a:p>
      </dgm:t>
    </dgm:pt>
    <dgm:pt modelId="{2793B69D-6340-4228-9391-DD6BFFD98358}" type="pres">
      <dgm:prSet presAssocID="{AB5A8B10-4AE6-465E-86D2-68FFF08AB85E}" presName="vertSpace3" presStyleLbl="node1" presStyleIdx="1" presStyleCnt="3"/>
      <dgm:spPr/>
    </dgm:pt>
    <dgm:pt modelId="{BFFCF045-6FD6-47E3-BE1B-FF0E2C295026}" type="pres">
      <dgm:prSet presAssocID="{AB5A8B10-4AE6-465E-86D2-68FFF08AB85E}" presName="circle3" presStyleLbl="node1" presStyleIdx="2" presStyleCnt="3"/>
      <dgm:spPr/>
    </dgm:pt>
    <dgm:pt modelId="{CD7257E1-9C15-4180-AC46-0AC068E4AE83}" type="pres">
      <dgm:prSet presAssocID="{AB5A8B10-4AE6-465E-86D2-68FFF08AB85E}" presName="rect3" presStyleLbl="alignAcc1" presStyleIdx="2" presStyleCnt="3"/>
      <dgm:spPr/>
      <dgm:t>
        <a:bodyPr/>
        <a:lstStyle/>
        <a:p>
          <a:endParaRPr lang="ru-RU"/>
        </a:p>
      </dgm:t>
    </dgm:pt>
    <dgm:pt modelId="{DD252862-2132-4615-970E-84E17A8664B0}" type="pres">
      <dgm:prSet presAssocID="{6A7B86DB-3C04-4FB9-A8B7-4338ED83D62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0BBF1-B3F8-4E90-9AC8-9C9C84A3AA1D}" type="pres">
      <dgm:prSet presAssocID="{2856E38D-0620-4974-92F7-35A3D10AD10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886CB-749B-4CD6-8EDA-8632AB0312CE}" type="pres">
      <dgm:prSet presAssocID="{AB5A8B10-4AE6-465E-86D2-68FFF08AB85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E9AED-F567-4BEB-B987-275AC7D84F46}" type="presOf" srcId="{2856E38D-0620-4974-92F7-35A3D10AD106}" destId="{FBD0BBF1-B3F8-4E90-9AC8-9C9C84A3AA1D}" srcOrd="1" destOrd="0" presId="urn:microsoft.com/office/officeart/2005/8/layout/target3"/>
    <dgm:cxn modelId="{6EC2D8CF-44BE-4B3C-A991-6D11D36A54DD}" type="presOf" srcId="{AB5A8B10-4AE6-465E-86D2-68FFF08AB85E}" destId="{CD7257E1-9C15-4180-AC46-0AC068E4AE83}" srcOrd="0" destOrd="0" presId="urn:microsoft.com/office/officeart/2005/8/layout/target3"/>
    <dgm:cxn modelId="{B091202B-F9B8-468B-B0E3-B7385FF108B4}" srcId="{57954CAA-F312-40B7-BD71-A75FD653C854}" destId="{2856E38D-0620-4974-92F7-35A3D10AD106}" srcOrd="1" destOrd="0" parTransId="{44857EEF-B6DA-4375-924D-3D0B452D661A}" sibTransId="{501E3146-E3F5-40BF-ADB3-2E21593A2DF4}"/>
    <dgm:cxn modelId="{B28A6493-1DC1-4822-86ED-BEECA8DF0DDD}" type="presOf" srcId="{AB5A8B10-4AE6-465E-86D2-68FFF08AB85E}" destId="{176886CB-749B-4CD6-8EDA-8632AB0312CE}" srcOrd="1" destOrd="0" presId="urn:microsoft.com/office/officeart/2005/8/layout/target3"/>
    <dgm:cxn modelId="{BABEDDB7-1B37-4C64-ABD1-159FD8BBC473}" type="presOf" srcId="{6A7B86DB-3C04-4FB9-A8B7-4338ED83D62E}" destId="{92928C8D-736A-4215-B9E1-8E8FCD0812F0}" srcOrd="0" destOrd="0" presId="urn:microsoft.com/office/officeart/2005/8/layout/target3"/>
    <dgm:cxn modelId="{483AE144-DE19-44BF-BFF5-04F490194DB2}" srcId="{57954CAA-F312-40B7-BD71-A75FD653C854}" destId="{6A7B86DB-3C04-4FB9-A8B7-4338ED83D62E}" srcOrd="0" destOrd="0" parTransId="{DEB1F4B0-991C-49BF-A1F1-C6167B70CE88}" sibTransId="{FA61FDE3-DDC6-40C7-9127-CA5BEB6F5638}"/>
    <dgm:cxn modelId="{A7D57ECA-CC39-4A49-B499-13769E81B2C3}" srcId="{57954CAA-F312-40B7-BD71-A75FD653C854}" destId="{AB5A8B10-4AE6-465E-86D2-68FFF08AB85E}" srcOrd="2" destOrd="0" parTransId="{F5F10FCC-22CE-428C-B696-B520814F9210}" sibTransId="{C72DD626-8D71-4EAA-8A3F-D22D988FD0CB}"/>
    <dgm:cxn modelId="{203A575F-5119-468E-9CB7-B903DB735B0A}" type="presOf" srcId="{6A7B86DB-3C04-4FB9-A8B7-4338ED83D62E}" destId="{DD252862-2132-4615-970E-84E17A8664B0}" srcOrd="1" destOrd="0" presId="urn:microsoft.com/office/officeart/2005/8/layout/target3"/>
    <dgm:cxn modelId="{31D8D404-3D45-44CA-AD0D-7D803701ED51}" type="presOf" srcId="{57954CAA-F312-40B7-BD71-A75FD653C854}" destId="{5B0D4976-8EBC-4F9C-8748-D46BA1C05723}" srcOrd="0" destOrd="0" presId="urn:microsoft.com/office/officeart/2005/8/layout/target3"/>
    <dgm:cxn modelId="{A651FFB9-40DF-44C2-91B5-7DFF1CE2B2F8}" type="presOf" srcId="{2856E38D-0620-4974-92F7-35A3D10AD106}" destId="{892DB49C-8235-4F4D-B3E6-A7321EA0DD32}" srcOrd="0" destOrd="0" presId="urn:microsoft.com/office/officeart/2005/8/layout/target3"/>
    <dgm:cxn modelId="{219AF62A-6BAE-4C68-9764-36435D54EA3D}" type="presParOf" srcId="{5B0D4976-8EBC-4F9C-8748-D46BA1C05723}" destId="{4AB3C836-2152-4E55-952D-C6FBE53DCF2B}" srcOrd="0" destOrd="0" presId="urn:microsoft.com/office/officeart/2005/8/layout/target3"/>
    <dgm:cxn modelId="{E6718FF9-C57A-48A3-9737-E6D14BD869CC}" type="presParOf" srcId="{5B0D4976-8EBC-4F9C-8748-D46BA1C05723}" destId="{9642C0BD-1966-4F6A-8D9C-F0F8882DB742}" srcOrd="1" destOrd="0" presId="urn:microsoft.com/office/officeart/2005/8/layout/target3"/>
    <dgm:cxn modelId="{DAEEA640-58A1-4F9B-B3B4-DE164D515F34}" type="presParOf" srcId="{5B0D4976-8EBC-4F9C-8748-D46BA1C05723}" destId="{92928C8D-736A-4215-B9E1-8E8FCD0812F0}" srcOrd="2" destOrd="0" presId="urn:microsoft.com/office/officeart/2005/8/layout/target3"/>
    <dgm:cxn modelId="{E093A15D-EC48-4624-96C7-E9384B77F113}" type="presParOf" srcId="{5B0D4976-8EBC-4F9C-8748-D46BA1C05723}" destId="{896DEE99-3A16-4A02-9C5F-D3B8DCE72559}" srcOrd="3" destOrd="0" presId="urn:microsoft.com/office/officeart/2005/8/layout/target3"/>
    <dgm:cxn modelId="{AE376DE5-1CA1-486C-955F-6BB2A6B5A02B}" type="presParOf" srcId="{5B0D4976-8EBC-4F9C-8748-D46BA1C05723}" destId="{592BB2FA-489A-4018-A022-560132322765}" srcOrd="4" destOrd="0" presId="urn:microsoft.com/office/officeart/2005/8/layout/target3"/>
    <dgm:cxn modelId="{8A57C4A7-A36E-4C4C-89CF-5CE2A8C3FF19}" type="presParOf" srcId="{5B0D4976-8EBC-4F9C-8748-D46BA1C05723}" destId="{892DB49C-8235-4F4D-B3E6-A7321EA0DD32}" srcOrd="5" destOrd="0" presId="urn:microsoft.com/office/officeart/2005/8/layout/target3"/>
    <dgm:cxn modelId="{A672B8A4-B42C-4249-B412-A925FD40B902}" type="presParOf" srcId="{5B0D4976-8EBC-4F9C-8748-D46BA1C05723}" destId="{2793B69D-6340-4228-9391-DD6BFFD98358}" srcOrd="6" destOrd="0" presId="urn:microsoft.com/office/officeart/2005/8/layout/target3"/>
    <dgm:cxn modelId="{2C6961CB-2E1F-4567-BDB7-2A4A6A11A1A8}" type="presParOf" srcId="{5B0D4976-8EBC-4F9C-8748-D46BA1C05723}" destId="{BFFCF045-6FD6-47E3-BE1B-FF0E2C295026}" srcOrd="7" destOrd="0" presId="urn:microsoft.com/office/officeart/2005/8/layout/target3"/>
    <dgm:cxn modelId="{AC66E9BB-3F71-40A1-82F1-37C6E52ADBDA}" type="presParOf" srcId="{5B0D4976-8EBC-4F9C-8748-D46BA1C05723}" destId="{CD7257E1-9C15-4180-AC46-0AC068E4AE83}" srcOrd="8" destOrd="0" presId="urn:microsoft.com/office/officeart/2005/8/layout/target3"/>
    <dgm:cxn modelId="{D68252A7-6A3D-403A-ADBD-D9B4DD32A7AB}" type="presParOf" srcId="{5B0D4976-8EBC-4F9C-8748-D46BA1C05723}" destId="{DD252862-2132-4615-970E-84E17A8664B0}" srcOrd="9" destOrd="0" presId="urn:microsoft.com/office/officeart/2005/8/layout/target3"/>
    <dgm:cxn modelId="{E11453D8-8A94-4F32-89FB-F1B8301870F3}" type="presParOf" srcId="{5B0D4976-8EBC-4F9C-8748-D46BA1C05723}" destId="{FBD0BBF1-B3F8-4E90-9AC8-9C9C84A3AA1D}" srcOrd="10" destOrd="0" presId="urn:microsoft.com/office/officeart/2005/8/layout/target3"/>
    <dgm:cxn modelId="{DD00B18F-2D5E-4E0C-AC93-4D49ADE3A9ED}" type="presParOf" srcId="{5B0D4976-8EBC-4F9C-8748-D46BA1C05723}" destId="{176886CB-749B-4CD6-8EDA-8632AB0312C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EAB4DC7-34AA-4BA3-B40F-1C2491F9B4F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7784C7-B441-4650-B72B-CAB5BF89803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В соответствии со ст.34 ч.8 ФЗ-326 «Об обязательном медицинском страховании в  Российской Федерации»: </a:t>
          </a:r>
          <a:endParaRPr lang="ru-RU" sz="1400" dirty="0"/>
        </a:p>
      </dgm:t>
    </dgm:pt>
    <dgm:pt modelId="{471FC855-9985-4CD4-B6C6-7EA7FDFB5194}" type="parTrans" cxnId="{C345754D-DA80-4DE9-B69A-7673CDCC3A32}">
      <dgm:prSet/>
      <dgm:spPr/>
      <dgm:t>
        <a:bodyPr/>
        <a:lstStyle/>
        <a:p>
          <a:endParaRPr lang="ru-RU"/>
        </a:p>
      </dgm:t>
    </dgm:pt>
    <dgm:pt modelId="{CADEDFB3-3060-4412-BED7-F70793A39244}" type="sibTrans" cxnId="{C345754D-DA80-4DE9-B69A-7673CDCC3A32}">
      <dgm:prSet/>
      <dgm:spPr/>
      <dgm:t>
        <a:bodyPr/>
        <a:lstStyle/>
        <a:p>
          <a:endParaRPr lang="ru-RU"/>
        </a:p>
      </dgm:t>
    </dgm:pt>
    <dgm:pt modelId="{0FFA3BA6-4E48-44BA-ACF6-6F27AE1B7B4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Оплата за медицинскую помощь, оказанную в объеме базовой программы ОМС, лицам, застрахованным в иных субъектах Российской Федерации,  осуществляется по системе межтерриториальных расчетов. 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A06AD1C4-544C-4413-B796-99CA479735A4}" type="parTrans" cxnId="{33A85FC5-96F4-435A-813A-202FCD9D72A5}">
      <dgm:prSet/>
      <dgm:spPr/>
      <dgm:t>
        <a:bodyPr/>
        <a:lstStyle/>
        <a:p>
          <a:endParaRPr lang="ru-RU"/>
        </a:p>
      </dgm:t>
    </dgm:pt>
    <dgm:pt modelId="{6013F01B-C08E-4A82-8043-F2FCC6E1EAFB}" type="sibTrans" cxnId="{33A85FC5-96F4-435A-813A-202FCD9D72A5}">
      <dgm:prSet/>
      <dgm:spPr/>
      <dgm:t>
        <a:bodyPr/>
        <a:lstStyle/>
        <a:p>
          <a:endParaRPr lang="ru-RU"/>
        </a:p>
      </dgm:t>
    </dgm:pt>
    <dgm:pt modelId="{E0286EF2-E399-41D5-BB85-12FAE6EED35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Для оплаты  медицинской помощи, оказанной </a:t>
          </a:r>
          <a:r>
            <a:rPr lang="ru-RU" sz="1400" b="1" u="sng" dirty="0" smtClean="0">
              <a:solidFill>
                <a:schemeClr val="tx1"/>
              </a:solidFill>
              <a:latin typeface="Verdana" pitchFamily="34" charset="0"/>
            </a:rPr>
            <a:t>гражданам, застрахованным в иных субъектах РФ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медицинским организациям необходимо заключить договор с ТФОМС Челябинской области  на оказание и оплату медицинской помощи лицам,    застрахованным за пределами Челябинской области.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2105124B-49DC-410E-AFD0-A48C06C57273}" type="parTrans" cxnId="{0B8C5680-6847-45A6-9A1A-4E8F20B27EDD}">
      <dgm:prSet/>
      <dgm:spPr/>
      <dgm:t>
        <a:bodyPr/>
        <a:lstStyle/>
        <a:p>
          <a:endParaRPr lang="ru-RU"/>
        </a:p>
      </dgm:t>
    </dgm:pt>
    <dgm:pt modelId="{D29937E0-B27C-4347-9D80-6780D3D65A37}" type="sibTrans" cxnId="{0B8C5680-6847-45A6-9A1A-4E8F20B27EDD}">
      <dgm:prSet/>
      <dgm:spPr/>
      <dgm:t>
        <a:bodyPr/>
        <a:lstStyle/>
        <a:p>
          <a:endParaRPr lang="ru-RU"/>
        </a:p>
      </dgm:t>
    </dgm:pt>
    <dgm:pt modelId="{1C2B09EF-9D1F-4233-90E3-106D6F3C25A9}" type="pres">
      <dgm:prSet presAssocID="{FEAB4DC7-34AA-4BA3-B40F-1C2491F9B4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FC6D0-5BDD-427D-8DAF-1247BD7BABB8}" type="pres">
      <dgm:prSet presAssocID="{517784C7-B441-4650-B72B-CAB5BF898037}" presName="compNode" presStyleCnt="0"/>
      <dgm:spPr/>
    </dgm:pt>
    <dgm:pt modelId="{2A1B1391-B795-4392-9225-CC5EB86B953A}" type="pres">
      <dgm:prSet presAssocID="{517784C7-B441-4650-B72B-CAB5BF898037}" presName="aNode" presStyleLbl="bgShp" presStyleIdx="0" presStyleCnt="1" custLinFactY="-196" custLinFactNeighborX="1172" custLinFactNeighborY="-100000"/>
      <dgm:spPr/>
      <dgm:t>
        <a:bodyPr/>
        <a:lstStyle/>
        <a:p>
          <a:endParaRPr lang="ru-RU"/>
        </a:p>
      </dgm:t>
    </dgm:pt>
    <dgm:pt modelId="{FDBDF6EB-130B-45D8-AF44-E951AC1FFF96}" type="pres">
      <dgm:prSet presAssocID="{517784C7-B441-4650-B72B-CAB5BF898037}" presName="textNode" presStyleLbl="bgShp" presStyleIdx="0" presStyleCnt="1"/>
      <dgm:spPr/>
      <dgm:t>
        <a:bodyPr/>
        <a:lstStyle/>
        <a:p>
          <a:endParaRPr lang="ru-RU"/>
        </a:p>
      </dgm:t>
    </dgm:pt>
    <dgm:pt modelId="{B326F1F2-C7F9-4336-B14A-5F4B3503F600}" type="pres">
      <dgm:prSet presAssocID="{517784C7-B441-4650-B72B-CAB5BF898037}" presName="compChildNode" presStyleCnt="0"/>
      <dgm:spPr/>
    </dgm:pt>
    <dgm:pt modelId="{E296146D-38E3-4FA7-9F38-8A0145201161}" type="pres">
      <dgm:prSet presAssocID="{517784C7-B441-4650-B72B-CAB5BF898037}" presName="theInnerList" presStyleCnt="0"/>
      <dgm:spPr/>
    </dgm:pt>
    <dgm:pt modelId="{12364002-AE22-4AB8-80C6-30DF6FEEFB6D}" type="pres">
      <dgm:prSet presAssocID="{0FFA3BA6-4E48-44BA-ACF6-6F27AE1B7B48}" presName="childNode" presStyleLbl="node1" presStyleIdx="0" presStyleCnt="2" custLinFactNeighborX="-781" custLinFactNeighborY="-3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07A17-78DE-42A8-BFB0-6A347F3545E8}" type="pres">
      <dgm:prSet presAssocID="{0FFA3BA6-4E48-44BA-ACF6-6F27AE1B7B48}" presName="aSpace2" presStyleCnt="0"/>
      <dgm:spPr/>
    </dgm:pt>
    <dgm:pt modelId="{3AD8D92F-F1DE-45B7-A661-6F6BD49B2D30}" type="pres">
      <dgm:prSet presAssocID="{E0286EF2-E399-41D5-BB85-12FAE6EED35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3857F-8228-416E-8FCA-F083AE806DB4}" type="presOf" srcId="{517784C7-B441-4650-B72B-CAB5BF898037}" destId="{2A1B1391-B795-4392-9225-CC5EB86B953A}" srcOrd="0" destOrd="0" presId="urn:microsoft.com/office/officeart/2005/8/layout/lProcess2"/>
    <dgm:cxn modelId="{603CFF29-F3DB-4964-B942-BC6B3A0FB1C9}" type="presOf" srcId="{E0286EF2-E399-41D5-BB85-12FAE6EED355}" destId="{3AD8D92F-F1DE-45B7-A661-6F6BD49B2D30}" srcOrd="0" destOrd="0" presId="urn:microsoft.com/office/officeart/2005/8/layout/lProcess2"/>
    <dgm:cxn modelId="{0B8C5680-6847-45A6-9A1A-4E8F20B27EDD}" srcId="{517784C7-B441-4650-B72B-CAB5BF898037}" destId="{E0286EF2-E399-41D5-BB85-12FAE6EED355}" srcOrd="1" destOrd="0" parTransId="{2105124B-49DC-410E-AFD0-A48C06C57273}" sibTransId="{D29937E0-B27C-4347-9D80-6780D3D65A37}"/>
    <dgm:cxn modelId="{8DDD1653-D6D5-40D8-8DD5-B96D92EDEA99}" type="presOf" srcId="{0FFA3BA6-4E48-44BA-ACF6-6F27AE1B7B48}" destId="{12364002-AE22-4AB8-80C6-30DF6FEEFB6D}" srcOrd="0" destOrd="0" presId="urn:microsoft.com/office/officeart/2005/8/layout/lProcess2"/>
    <dgm:cxn modelId="{C345754D-DA80-4DE9-B69A-7673CDCC3A32}" srcId="{FEAB4DC7-34AA-4BA3-B40F-1C2491F9B4F0}" destId="{517784C7-B441-4650-B72B-CAB5BF898037}" srcOrd="0" destOrd="0" parTransId="{471FC855-9985-4CD4-B6C6-7EA7FDFB5194}" sibTransId="{CADEDFB3-3060-4412-BED7-F70793A39244}"/>
    <dgm:cxn modelId="{33A85FC5-96F4-435A-813A-202FCD9D72A5}" srcId="{517784C7-B441-4650-B72B-CAB5BF898037}" destId="{0FFA3BA6-4E48-44BA-ACF6-6F27AE1B7B48}" srcOrd="0" destOrd="0" parTransId="{A06AD1C4-544C-4413-B796-99CA479735A4}" sibTransId="{6013F01B-C08E-4A82-8043-F2FCC6E1EAFB}"/>
    <dgm:cxn modelId="{11F42454-7A54-4D3F-8058-B3386DB6263F}" type="presOf" srcId="{FEAB4DC7-34AA-4BA3-B40F-1C2491F9B4F0}" destId="{1C2B09EF-9D1F-4233-90E3-106D6F3C25A9}" srcOrd="0" destOrd="0" presId="urn:microsoft.com/office/officeart/2005/8/layout/lProcess2"/>
    <dgm:cxn modelId="{C0586612-4AB1-4F48-B9C3-863C9D1D2437}" type="presOf" srcId="{517784C7-B441-4650-B72B-CAB5BF898037}" destId="{FDBDF6EB-130B-45D8-AF44-E951AC1FFF96}" srcOrd="1" destOrd="0" presId="urn:microsoft.com/office/officeart/2005/8/layout/lProcess2"/>
    <dgm:cxn modelId="{59CB6785-A83F-4C00-8C6F-C9DB1F884E0C}" type="presParOf" srcId="{1C2B09EF-9D1F-4233-90E3-106D6F3C25A9}" destId="{94CFC6D0-5BDD-427D-8DAF-1247BD7BABB8}" srcOrd="0" destOrd="0" presId="urn:microsoft.com/office/officeart/2005/8/layout/lProcess2"/>
    <dgm:cxn modelId="{923B0FB6-9ABE-484C-94FE-2C47CAFB64D5}" type="presParOf" srcId="{94CFC6D0-5BDD-427D-8DAF-1247BD7BABB8}" destId="{2A1B1391-B795-4392-9225-CC5EB86B953A}" srcOrd="0" destOrd="0" presId="urn:microsoft.com/office/officeart/2005/8/layout/lProcess2"/>
    <dgm:cxn modelId="{76747C63-4FB6-490A-8B19-5A48E7686A3B}" type="presParOf" srcId="{94CFC6D0-5BDD-427D-8DAF-1247BD7BABB8}" destId="{FDBDF6EB-130B-45D8-AF44-E951AC1FFF96}" srcOrd="1" destOrd="0" presId="urn:microsoft.com/office/officeart/2005/8/layout/lProcess2"/>
    <dgm:cxn modelId="{6AFD8126-0AC9-47B6-93BF-097FF590992E}" type="presParOf" srcId="{94CFC6D0-5BDD-427D-8DAF-1247BD7BABB8}" destId="{B326F1F2-C7F9-4336-B14A-5F4B3503F600}" srcOrd="2" destOrd="0" presId="urn:microsoft.com/office/officeart/2005/8/layout/lProcess2"/>
    <dgm:cxn modelId="{6EF69462-9CE6-4E09-806B-1ACB0EB2B680}" type="presParOf" srcId="{B326F1F2-C7F9-4336-B14A-5F4B3503F600}" destId="{E296146D-38E3-4FA7-9F38-8A0145201161}" srcOrd="0" destOrd="0" presId="urn:microsoft.com/office/officeart/2005/8/layout/lProcess2"/>
    <dgm:cxn modelId="{030BA131-87DF-48EC-BBDB-DA630BB5FB94}" type="presParOf" srcId="{E296146D-38E3-4FA7-9F38-8A0145201161}" destId="{12364002-AE22-4AB8-80C6-30DF6FEEFB6D}" srcOrd="0" destOrd="0" presId="urn:microsoft.com/office/officeart/2005/8/layout/lProcess2"/>
    <dgm:cxn modelId="{D3F389E6-5F26-4140-ABB3-15B2F2B8F782}" type="presParOf" srcId="{E296146D-38E3-4FA7-9F38-8A0145201161}" destId="{8E407A17-78DE-42A8-BFB0-6A347F3545E8}" srcOrd="1" destOrd="0" presId="urn:microsoft.com/office/officeart/2005/8/layout/lProcess2"/>
    <dgm:cxn modelId="{05379131-5279-45DE-AF18-29464F57D56B}" type="presParOf" srcId="{E296146D-38E3-4FA7-9F38-8A0145201161}" destId="{3AD8D92F-F1DE-45B7-A661-6F6BD49B2D3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7BB8B8E-F1E7-4E61-AC4E-763405F07B0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460BD1-8C19-423B-B5C8-99B60744ACC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Приказ ФФОМС от 01.12.2010 года № 230 </a:t>
          </a:r>
          <a:br>
            <a:rPr lang="ru-RU" sz="1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«Об утверждении Порядка организации и проведения контроля объемов, сроков, качества и условий предоставления медицинской помощи по ОМС»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FCD17C47-6DCA-4CBC-8923-40FBDA280A57}" type="parTrans" cxnId="{90308575-0182-44A9-88E0-EA674BB245EC}">
      <dgm:prSet/>
      <dgm:spPr/>
      <dgm:t>
        <a:bodyPr/>
        <a:lstStyle/>
        <a:p>
          <a:endParaRPr lang="ru-RU"/>
        </a:p>
      </dgm:t>
    </dgm:pt>
    <dgm:pt modelId="{0EE3E489-01DE-41F5-B43A-DA0C5D30D601}" type="sibTrans" cxnId="{90308575-0182-44A9-88E0-EA674BB245EC}">
      <dgm:prSet/>
      <dgm:spPr/>
      <dgm:t>
        <a:bodyPr/>
        <a:lstStyle/>
        <a:p>
          <a:endParaRPr lang="ru-RU"/>
        </a:p>
      </dgm:t>
    </dgm:pt>
    <dgm:pt modelId="{AE058B77-0AFC-4955-9660-2CA97C0CC21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– экономического контроля,      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– экономических экспертиз и экспертиз качества медицинской помощи.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209A1913-DDAA-4197-8B67-649D18669CC0}" type="parTrans" cxnId="{261C9147-B724-4B7F-98EE-D5924A9FE925}">
      <dgm:prSet/>
      <dgm:spPr/>
      <dgm:t>
        <a:bodyPr/>
        <a:lstStyle/>
        <a:p>
          <a:endParaRPr lang="ru-RU"/>
        </a:p>
      </dgm:t>
    </dgm:pt>
    <dgm:pt modelId="{FD0ED014-29EC-4362-B793-7391AC5A7CCD}" type="sibTrans" cxnId="{261C9147-B724-4B7F-98EE-D5924A9FE925}">
      <dgm:prSet/>
      <dgm:spPr/>
      <dgm:t>
        <a:bodyPr/>
        <a:lstStyle/>
        <a:p>
          <a:endParaRPr lang="ru-RU"/>
        </a:p>
      </dgm:t>
    </dgm:pt>
    <dgm:pt modelId="{F420B5F8-2BE9-4779-8F00-FE591B1454D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28.12.2015 № 321-ОМС.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9487496D-22B4-41EC-9F15-BD4C97E7846E}" type="parTrans" cxnId="{ADFB3AB4-7F4C-4F44-8A06-41E9A6E3E47A}">
      <dgm:prSet/>
      <dgm:spPr/>
      <dgm:t>
        <a:bodyPr/>
        <a:lstStyle/>
        <a:p>
          <a:endParaRPr lang="ru-RU"/>
        </a:p>
      </dgm:t>
    </dgm:pt>
    <dgm:pt modelId="{0DA2C6C1-6A45-4E40-882B-704D71A11AD0}" type="sibTrans" cxnId="{ADFB3AB4-7F4C-4F44-8A06-41E9A6E3E47A}">
      <dgm:prSet/>
      <dgm:spPr/>
      <dgm:t>
        <a:bodyPr/>
        <a:lstStyle/>
        <a:p>
          <a:endParaRPr lang="ru-RU"/>
        </a:p>
      </dgm:t>
    </dgm:pt>
    <dgm:pt modelId="{F5DE0EE1-6D68-4751-9D22-8B965460131A}" type="pres">
      <dgm:prSet presAssocID="{87BB8B8E-F1E7-4E61-AC4E-763405F07B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8A355-A5B5-46B5-BFF8-9AC42E837F83}" type="pres">
      <dgm:prSet presAssocID="{F420B5F8-2BE9-4779-8F00-FE591B1454DD}" presName="boxAndChildren" presStyleCnt="0"/>
      <dgm:spPr/>
    </dgm:pt>
    <dgm:pt modelId="{22A8B89A-4D3A-4AFD-BD73-9098BCC190E0}" type="pres">
      <dgm:prSet presAssocID="{F420B5F8-2BE9-4779-8F00-FE591B1454DD}" presName="parentTextBox" presStyleLbl="node1" presStyleIdx="0" presStyleCnt="3"/>
      <dgm:spPr/>
      <dgm:t>
        <a:bodyPr/>
        <a:lstStyle/>
        <a:p>
          <a:endParaRPr lang="ru-RU"/>
        </a:p>
      </dgm:t>
    </dgm:pt>
    <dgm:pt modelId="{EF8DD784-5962-479A-BF9E-5E7189F4E094}" type="pres">
      <dgm:prSet presAssocID="{FD0ED014-29EC-4362-B793-7391AC5A7CCD}" presName="sp" presStyleCnt="0"/>
      <dgm:spPr/>
    </dgm:pt>
    <dgm:pt modelId="{F4C39A3C-F7D8-4012-8203-B4B380C3FF64}" type="pres">
      <dgm:prSet presAssocID="{AE058B77-0AFC-4955-9660-2CA97C0CC21B}" presName="arrowAndChildren" presStyleCnt="0"/>
      <dgm:spPr/>
    </dgm:pt>
    <dgm:pt modelId="{99E983D1-43AA-48AB-84AA-659BCD8B5D79}" type="pres">
      <dgm:prSet presAssocID="{AE058B77-0AFC-4955-9660-2CA97C0CC21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800A935-42C6-42B4-AA43-BEC4548F84B9}" type="pres">
      <dgm:prSet presAssocID="{0EE3E489-01DE-41F5-B43A-DA0C5D30D601}" presName="sp" presStyleCnt="0"/>
      <dgm:spPr/>
    </dgm:pt>
    <dgm:pt modelId="{101C94AB-1658-48D6-9AFD-0A4B552C8DCE}" type="pres">
      <dgm:prSet presAssocID="{06460BD1-8C19-423B-B5C8-99B60744ACC7}" presName="arrowAndChildren" presStyleCnt="0"/>
      <dgm:spPr/>
    </dgm:pt>
    <dgm:pt modelId="{C6101EEF-6AE8-4CA2-A4A6-31F7B370C967}" type="pres">
      <dgm:prSet presAssocID="{06460BD1-8C19-423B-B5C8-99B60744ACC7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C22A476A-2647-4EF2-A701-FBCF05DC5091}" type="presOf" srcId="{87BB8B8E-F1E7-4E61-AC4E-763405F07B07}" destId="{F5DE0EE1-6D68-4751-9D22-8B965460131A}" srcOrd="0" destOrd="0" presId="urn:microsoft.com/office/officeart/2005/8/layout/process4"/>
    <dgm:cxn modelId="{0803CFB0-28B5-492A-97CD-364824BC73D2}" type="presOf" srcId="{AE058B77-0AFC-4955-9660-2CA97C0CC21B}" destId="{99E983D1-43AA-48AB-84AA-659BCD8B5D79}" srcOrd="0" destOrd="0" presId="urn:microsoft.com/office/officeart/2005/8/layout/process4"/>
    <dgm:cxn modelId="{90308575-0182-44A9-88E0-EA674BB245EC}" srcId="{87BB8B8E-F1E7-4E61-AC4E-763405F07B07}" destId="{06460BD1-8C19-423B-B5C8-99B60744ACC7}" srcOrd="0" destOrd="0" parTransId="{FCD17C47-6DCA-4CBC-8923-40FBDA280A57}" sibTransId="{0EE3E489-01DE-41F5-B43A-DA0C5D30D601}"/>
    <dgm:cxn modelId="{EEBE847A-4BAC-48A3-AD40-6D8C155CDF33}" type="presOf" srcId="{F420B5F8-2BE9-4779-8F00-FE591B1454DD}" destId="{22A8B89A-4D3A-4AFD-BD73-9098BCC190E0}" srcOrd="0" destOrd="0" presId="urn:microsoft.com/office/officeart/2005/8/layout/process4"/>
    <dgm:cxn modelId="{261C9147-B724-4B7F-98EE-D5924A9FE925}" srcId="{87BB8B8E-F1E7-4E61-AC4E-763405F07B07}" destId="{AE058B77-0AFC-4955-9660-2CA97C0CC21B}" srcOrd="1" destOrd="0" parTransId="{209A1913-DDAA-4197-8B67-649D18669CC0}" sibTransId="{FD0ED014-29EC-4362-B793-7391AC5A7CCD}"/>
    <dgm:cxn modelId="{1D91EC19-95C7-4F56-9448-FEE0A865266F}" type="presOf" srcId="{06460BD1-8C19-423B-B5C8-99B60744ACC7}" destId="{C6101EEF-6AE8-4CA2-A4A6-31F7B370C967}" srcOrd="0" destOrd="0" presId="urn:microsoft.com/office/officeart/2005/8/layout/process4"/>
    <dgm:cxn modelId="{ADFB3AB4-7F4C-4F44-8A06-41E9A6E3E47A}" srcId="{87BB8B8E-F1E7-4E61-AC4E-763405F07B07}" destId="{F420B5F8-2BE9-4779-8F00-FE591B1454DD}" srcOrd="2" destOrd="0" parTransId="{9487496D-22B4-41EC-9F15-BD4C97E7846E}" sibTransId="{0DA2C6C1-6A45-4E40-882B-704D71A11AD0}"/>
    <dgm:cxn modelId="{D2E770E8-C6B1-49C2-8065-1C094CC326D1}" type="presParOf" srcId="{F5DE0EE1-6D68-4751-9D22-8B965460131A}" destId="{9538A355-A5B5-46B5-BFF8-9AC42E837F83}" srcOrd="0" destOrd="0" presId="urn:microsoft.com/office/officeart/2005/8/layout/process4"/>
    <dgm:cxn modelId="{D7B59DA7-58FA-425A-85BF-12C0429A375D}" type="presParOf" srcId="{9538A355-A5B5-46B5-BFF8-9AC42E837F83}" destId="{22A8B89A-4D3A-4AFD-BD73-9098BCC190E0}" srcOrd="0" destOrd="0" presId="urn:microsoft.com/office/officeart/2005/8/layout/process4"/>
    <dgm:cxn modelId="{220F2F7D-83F0-4988-8F10-E7FB27C20F6E}" type="presParOf" srcId="{F5DE0EE1-6D68-4751-9D22-8B965460131A}" destId="{EF8DD784-5962-479A-BF9E-5E7189F4E094}" srcOrd="1" destOrd="0" presId="urn:microsoft.com/office/officeart/2005/8/layout/process4"/>
    <dgm:cxn modelId="{0CF62DF0-47E1-4418-ADC2-04282D4558A0}" type="presParOf" srcId="{F5DE0EE1-6D68-4751-9D22-8B965460131A}" destId="{F4C39A3C-F7D8-4012-8203-B4B380C3FF64}" srcOrd="2" destOrd="0" presId="urn:microsoft.com/office/officeart/2005/8/layout/process4"/>
    <dgm:cxn modelId="{387D67E6-DA69-4911-BDDD-C72AAB10352F}" type="presParOf" srcId="{F4C39A3C-F7D8-4012-8203-B4B380C3FF64}" destId="{99E983D1-43AA-48AB-84AA-659BCD8B5D79}" srcOrd="0" destOrd="0" presId="urn:microsoft.com/office/officeart/2005/8/layout/process4"/>
    <dgm:cxn modelId="{8C3E6850-9835-4FC6-A34C-8433366A3E96}" type="presParOf" srcId="{F5DE0EE1-6D68-4751-9D22-8B965460131A}" destId="{A800A935-42C6-42B4-AA43-BEC4548F84B9}" srcOrd="3" destOrd="0" presId="urn:microsoft.com/office/officeart/2005/8/layout/process4"/>
    <dgm:cxn modelId="{DAF5A082-BF44-424F-A85A-7EF40B180BA4}" type="presParOf" srcId="{F5DE0EE1-6D68-4751-9D22-8B965460131A}" destId="{101C94AB-1658-48D6-9AFD-0A4B552C8DCE}" srcOrd="4" destOrd="0" presId="urn:microsoft.com/office/officeart/2005/8/layout/process4"/>
    <dgm:cxn modelId="{A0E992A6-A090-4202-9525-E8F97725F49E}" type="presParOf" srcId="{101C94AB-1658-48D6-9AFD-0A4B552C8DCE}" destId="{C6101EEF-6AE8-4CA2-A4A6-31F7B370C96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F5AB215-7D47-4BC5-95DC-FA0C99BF608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175BF3-1111-49DD-A142-3F32482C787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Verdana" pitchFamily="34" charset="0"/>
            </a:rPr>
            <a:t>В соответствии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1600" b="1" dirty="0">
            <a:solidFill>
              <a:srgbClr val="C00000"/>
            </a:solidFill>
            <a:latin typeface="Verdana" pitchFamily="34" charset="0"/>
          </a:endParaRPr>
        </a:p>
      </dgm:t>
    </dgm:pt>
    <dgm:pt modelId="{1DB52666-2151-4A71-999F-20B5FABCB800}" type="parTrans" cxnId="{1A86CE17-1508-4204-89F6-F6D53B44A362}">
      <dgm:prSet/>
      <dgm:spPr/>
      <dgm:t>
        <a:bodyPr/>
        <a:lstStyle/>
        <a:p>
          <a:endParaRPr lang="ru-RU"/>
        </a:p>
      </dgm:t>
    </dgm:pt>
    <dgm:pt modelId="{0AB3CD8E-7AC0-41E1-A4B5-40A92F00733B}" type="sibTrans" cxnId="{1A86CE17-1508-4204-89F6-F6D53B44A362}">
      <dgm:prSet/>
      <dgm:spPr/>
      <dgm:t>
        <a:bodyPr/>
        <a:lstStyle/>
        <a:p>
          <a:endParaRPr lang="ru-RU"/>
        </a:p>
      </dgm:t>
    </dgm:pt>
    <dgm:pt modelId="{CA922E34-EB56-4BE7-840E-6511B6EBC9C4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1600" dirty="0">
            <a:solidFill>
              <a:schemeClr val="tx1"/>
            </a:solidFill>
            <a:latin typeface="+mn-lt"/>
          </a:endParaRPr>
        </a:p>
      </dgm:t>
    </dgm:pt>
    <dgm:pt modelId="{9CDC8DF9-5E1B-458D-81B7-6D577EBBEBD8}" type="parTrans" cxnId="{C1CFDFBE-5C46-4FA4-B37C-981CBDC9A37F}">
      <dgm:prSet/>
      <dgm:spPr/>
      <dgm:t>
        <a:bodyPr/>
        <a:lstStyle/>
        <a:p>
          <a:endParaRPr lang="ru-RU"/>
        </a:p>
      </dgm:t>
    </dgm:pt>
    <dgm:pt modelId="{A3829C75-06AE-4C89-937F-827C57EA1EE7}" type="sibTrans" cxnId="{C1CFDFBE-5C46-4FA4-B37C-981CBDC9A37F}">
      <dgm:prSet/>
      <dgm:spPr/>
      <dgm:t>
        <a:bodyPr/>
        <a:lstStyle/>
        <a:p>
          <a:endParaRPr lang="ru-RU"/>
        </a:p>
      </dgm:t>
    </dgm:pt>
    <dgm:pt modelId="{2BB26F00-C1ED-4B2B-91FE-847C2E90F5FF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1600" b="1" u="sng" dirty="0" smtClean="0">
              <a:solidFill>
                <a:schemeClr val="tx1"/>
              </a:solidFill>
              <a:latin typeface="+mn-lt"/>
            </a:rPr>
            <a:t>Использование средств ОМС не по назначению расценивается как нецелевое</a:t>
          </a:r>
          <a:endParaRPr lang="ru-RU" sz="1600" dirty="0">
            <a:solidFill>
              <a:schemeClr val="tx1"/>
            </a:solidFill>
            <a:latin typeface="+mn-lt"/>
          </a:endParaRPr>
        </a:p>
      </dgm:t>
    </dgm:pt>
    <dgm:pt modelId="{B00FCDB7-7B79-4D8B-9168-A4453548EAB3}" type="parTrans" cxnId="{41A9E1DF-9A36-4710-A59F-1BA56133DD6B}">
      <dgm:prSet/>
      <dgm:spPr/>
      <dgm:t>
        <a:bodyPr/>
        <a:lstStyle/>
        <a:p>
          <a:endParaRPr lang="ru-RU"/>
        </a:p>
      </dgm:t>
    </dgm:pt>
    <dgm:pt modelId="{F45F1F58-62F1-4F70-8D36-9448E749964A}" type="sibTrans" cxnId="{41A9E1DF-9A36-4710-A59F-1BA56133DD6B}">
      <dgm:prSet/>
      <dgm:spPr/>
      <dgm:t>
        <a:bodyPr/>
        <a:lstStyle/>
        <a:p>
          <a:endParaRPr lang="ru-RU"/>
        </a:p>
      </dgm:t>
    </dgm:pt>
    <dgm:pt modelId="{FEA33C43-2207-4756-8CC3-F7DC600455A1}" type="pres">
      <dgm:prSet presAssocID="{AF5AB215-7D47-4BC5-95DC-FA0C99BF608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D34151-00DB-4981-8F61-C0340E85A827}" type="pres">
      <dgm:prSet presAssocID="{0B175BF3-1111-49DD-A142-3F32482C7876}" presName="compNode" presStyleCnt="0"/>
      <dgm:spPr/>
    </dgm:pt>
    <dgm:pt modelId="{146BFA8C-209A-48A0-8022-1D808E704FF7}" type="pres">
      <dgm:prSet presAssocID="{0B175BF3-1111-49DD-A142-3F32482C7876}" presName="aNode" presStyleLbl="bgShp" presStyleIdx="0" presStyleCnt="1" custLinFactNeighborY="-93165"/>
      <dgm:spPr/>
      <dgm:t>
        <a:bodyPr/>
        <a:lstStyle/>
        <a:p>
          <a:endParaRPr lang="ru-RU"/>
        </a:p>
      </dgm:t>
    </dgm:pt>
    <dgm:pt modelId="{32DB4A68-A9DA-450A-84AA-A06192611C2B}" type="pres">
      <dgm:prSet presAssocID="{0B175BF3-1111-49DD-A142-3F32482C7876}" presName="textNode" presStyleLbl="bgShp" presStyleIdx="0" presStyleCnt="1"/>
      <dgm:spPr/>
      <dgm:t>
        <a:bodyPr/>
        <a:lstStyle/>
        <a:p>
          <a:endParaRPr lang="ru-RU"/>
        </a:p>
      </dgm:t>
    </dgm:pt>
    <dgm:pt modelId="{5B91748F-7859-4124-BBBA-A29973697E7D}" type="pres">
      <dgm:prSet presAssocID="{0B175BF3-1111-49DD-A142-3F32482C7876}" presName="compChildNode" presStyleCnt="0"/>
      <dgm:spPr/>
    </dgm:pt>
    <dgm:pt modelId="{034190A0-B5B1-48BC-8E38-4CA70869B370}" type="pres">
      <dgm:prSet presAssocID="{0B175BF3-1111-49DD-A142-3F32482C7876}" presName="theInnerList" presStyleCnt="0"/>
      <dgm:spPr/>
    </dgm:pt>
    <dgm:pt modelId="{6A44C06C-3A59-49AB-BC79-3094DDE23B10}" type="pres">
      <dgm:prSet presAssocID="{CA922E34-EB56-4BE7-840E-6511B6EBC9C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E5775-0AEC-4BBB-9C16-4A8FDA417C4D}" type="pres">
      <dgm:prSet presAssocID="{CA922E34-EB56-4BE7-840E-6511B6EBC9C4}" presName="aSpace2" presStyleCnt="0"/>
      <dgm:spPr/>
    </dgm:pt>
    <dgm:pt modelId="{E06B816B-2CFD-4AF4-91B6-AE948A911824}" type="pres">
      <dgm:prSet presAssocID="{2BB26F00-C1ED-4B2B-91FE-847C2E90F5F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454CA2-9968-44E4-8B38-7452E53EEF8E}" type="presOf" srcId="{CA922E34-EB56-4BE7-840E-6511B6EBC9C4}" destId="{6A44C06C-3A59-49AB-BC79-3094DDE23B10}" srcOrd="0" destOrd="0" presId="urn:microsoft.com/office/officeart/2005/8/layout/lProcess2"/>
    <dgm:cxn modelId="{41A9E1DF-9A36-4710-A59F-1BA56133DD6B}" srcId="{0B175BF3-1111-49DD-A142-3F32482C7876}" destId="{2BB26F00-C1ED-4B2B-91FE-847C2E90F5FF}" srcOrd="1" destOrd="0" parTransId="{B00FCDB7-7B79-4D8B-9168-A4453548EAB3}" sibTransId="{F45F1F58-62F1-4F70-8D36-9448E749964A}"/>
    <dgm:cxn modelId="{D5B2CF40-83E9-4944-9FAB-51C610AD4E04}" type="presOf" srcId="{0B175BF3-1111-49DD-A142-3F32482C7876}" destId="{146BFA8C-209A-48A0-8022-1D808E704FF7}" srcOrd="0" destOrd="0" presId="urn:microsoft.com/office/officeart/2005/8/layout/lProcess2"/>
    <dgm:cxn modelId="{D3FE04FD-488B-433B-93C9-C94D377A145C}" type="presOf" srcId="{0B175BF3-1111-49DD-A142-3F32482C7876}" destId="{32DB4A68-A9DA-450A-84AA-A06192611C2B}" srcOrd="1" destOrd="0" presId="urn:microsoft.com/office/officeart/2005/8/layout/lProcess2"/>
    <dgm:cxn modelId="{AB062233-0C6D-47B6-93CD-3E081440650F}" type="presOf" srcId="{2BB26F00-C1ED-4B2B-91FE-847C2E90F5FF}" destId="{E06B816B-2CFD-4AF4-91B6-AE948A911824}" srcOrd="0" destOrd="0" presId="urn:microsoft.com/office/officeart/2005/8/layout/lProcess2"/>
    <dgm:cxn modelId="{1A86CE17-1508-4204-89F6-F6D53B44A362}" srcId="{AF5AB215-7D47-4BC5-95DC-FA0C99BF6086}" destId="{0B175BF3-1111-49DD-A142-3F32482C7876}" srcOrd="0" destOrd="0" parTransId="{1DB52666-2151-4A71-999F-20B5FABCB800}" sibTransId="{0AB3CD8E-7AC0-41E1-A4B5-40A92F00733B}"/>
    <dgm:cxn modelId="{C1CFDFBE-5C46-4FA4-B37C-981CBDC9A37F}" srcId="{0B175BF3-1111-49DD-A142-3F32482C7876}" destId="{CA922E34-EB56-4BE7-840E-6511B6EBC9C4}" srcOrd="0" destOrd="0" parTransId="{9CDC8DF9-5E1B-458D-81B7-6D577EBBEBD8}" sibTransId="{A3829C75-06AE-4C89-937F-827C57EA1EE7}"/>
    <dgm:cxn modelId="{0125BD3D-79A8-48BA-BCD9-5ACAE5FA09AA}" type="presOf" srcId="{AF5AB215-7D47-4BC5-95DC-FA0C99BF6086}" destId="{FEA33C43-2207-4756-8CC3-F7DC600455A1}" srcOrd="0" destOrd="0" presId="urn:microsoft.com/office/officeart/2005/8/layout/lProcess2"/>
    <dgm:cxn modelId="{5352825B-73D2-45CB-B08A-FF666C37EE4A}" type="presParOf" srcId="{FEA33C43-2207-4756-8CC3-F7DC600455A1}" destId="{D2D34151-00DB-4981-8F61-C0340E85A827}" srcOrd="0" destOrd="0" presId="urn:microsoft.com/office/officeart/2005/8/layout/lProcess2"/>
    <dgm:cxn modelId="{DC478657-75A1-435A-B671-D03FE4DCBF0B}" type="presParOf" srcId="{D2D34151-00DB-4981-8F61-C0340E85A827}" destId="{146BFA8C-209A-48A0-8022-1D808E704FF7}" srcOrd="0" destOrd="0" presId="urn:microsoft.com/office/officeart/2005/8/layout/lProcess2"/>
    <dgm:cxn modelId="{C69AE935-FB14-46BF-B12E-15F135D88459}" type="presParOf" srcId="{D2D34151-00DB-4981-8F61-C0340E85A827}" destId="{32DB4A68-A9DA-450A-84AA-A06192611C2B}" srcOrd="1" destOrd="0" presId="urn:microsoft.com/office/officeart/2005/8/layout/lProcess2"/>
    <dgm:cxn modelId="{3154FD08-C6E4-47BD-9F43-D6094535F6FE}" type="presParOf" srcId="{D2D34151-00DB-4981-8F61-C0340E85A827}" destId="{5B91748F-7859-4124-BBBA-A29973697E7D}" srcOrd="2" destOrd="0" presId="urn:microsoft.com/office/officeart/2005/8/layout/lProcess2"/>
    <dgm:cxn modelId="{7C5EF89A-1649-4F8B-AF83-39ADCFE4B3A3}" type="presParOf" srcId="{5B91748F-7859-4124-BBBA-A29973697E7D}" destId="{034190A0-B5B1-48BC-8E38-4CA70869B370}" srcOrd="0" destOrd="0" presId="urn:microsoft.com/office/officeart/2005/8/layout/lProcess2"/>
    <dgm:cxn modelId="{0B0DBDFD-3B1C-408A-8FDE-93D091159FAD}" type="presParOf" srcId="{034190A0-B5B1-48BC-8E38-4CA70869B370}" destId="{6A44C06C-3A59-49AB-BC79-3094DDE23B10}" srcOrd="0" destOrd="0" presId="urn:microsoft.com/office/officeart/2005/8/layout/lProcess2"/>
    <dgm:cxn modelId="{033CE60A-72D1-42D2-AB07-692BFD03CF40}" type="presParOf" srcId="{034190A0-B5B1-48BC-8E38-4CA70869B370}" destId="{FA5E5775-0AEC-4BBB-9C16-4A8FDA417C4D}" srcOrd="1" destOrd="0" presId="urn:microsoft.com/office/officeart/2005/8/layout/lProcess2"/>
    <dgm:cxn modelId="{3B80130A-9438-4C46-B114-E93D258A3D46}" type="presParOf" srcId="{034190A0-B5B1-48BC-8E38-4CA70869B370}" destId="{E06B816B-2CFD-4AF4-91B6-AE948A91182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5158845-9658-4BCD-99B3-17E4D929C6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5F9327-88E7-40D4-BEB4-79A209BA4E8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ФЗ - 326 «Об обязательном медицинском страховании в </a:t>
          </a:r>
        </a:p>
        <a:p>
          <a:pPr rtl="0"/>
          <a:r>
            <a:rPr lang="ru-RU" sz="1400" b="1" dirty="0" smtClean="0">
              <a:solidFill>
                <a:schemeClr val="tx1"/>
              </a:solidFill>
            </a:rPr>
            <a:t>РФ» ч. 9 ст. 39 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E4238C70-DF18-472F-B129-952B848F2532}" type="parTrans" cxnId="{62836BB0-7CFF-4CC4-97D2-7A1AD5E82EDD}">
      <dgm:prSet/>
      <dgm:spPr/>
      <dgm:t>
        <a:bodyPr/>
        <a:lstStyle/>
        <a:p>
          <a:endParaRPr lang="ru-RU"/>
        </a:p>
      </dgm:t>
    </dgm:pt>
    <dgm:pt modelId="{E529D54E-ED1D-491E-A9FB-C5D64F4D0ED4}" type="sibTrans" cxnId="{62836BB0-7CFF-4CC4-97D2-7A1AD5E82EDD}">
      <dgm:prSet/>
      <dgm:spPr/>
      <dgm:t>
        <a:bodyPr/>
        <a:lstStyle/>
        <a:p>
          <a:endParaRPr lang="ru-RU"/>
        </a:p>
      </dgm:t>
    </dgm:pt>
    <dgm:pt modelId="{6F0E8445-C5C1-4D86-A878-567265C1524D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200" dirty="0"/>
        </a:p>
      </dgm:t>
    </dgm:pt>
    <dgm:pt modelId="{6BCB782B-4201-400B-97B4-B3C5F3B44171}" type="parTrans" cxnId="{35056FFA-F6F0-4C05-804D-4A9CD7ECEA0C}">
      <dgm:prSet/>
      <dgm:spPr/>
      <dgm:t>
        <a:bodyPr/>
        <a:lstStyle/>
        <a:p>
          <a:endParaRPr lang="ru-RU"/>
        </a:p>
      </dgm:t>
    </dgm:pt>
    <dgm:pt modelId="{6DFEBB4A-979B-4C6B-B7E2-B87909470987}" type="sibTrans" cxnId="{35056FFA-F6F0-4C05-804D-4A9CD7ECEA0C}">
      <dgm:prSet/>
      <dgm:spPr/>
      <dgm:t>
        <a:bodyPr/>
        <a:lstStyle/>
        <a:p>
          <a:endParaRPr lang="ru-RU"/>
        </a:p>
      </dgm:t>
    </dgm:pt>
    <dgm:pt modelId="{965ECF45-F10A-4ABA-B1A8-D9618B1771A9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Кодекс РФ об административных правонарушениях</a:t>
          </a:r>
        </a:p>
        <a:p>
          <a:pPr rtl="0"/>
          <a:r>
            <a:rPr lang="ru-RU" sz="1200" b="1" dirty="0" smtClean="0">
              <a:solidFill>
                <a:schemeClr val="tx1"/>
              </a:solidFill>
            </a:rPr>
            <a:t>ст. 15.14 </a:t>
          </a:r>
          <a:endParaRPr lang="ru-RU" sz="1200" dirty="0">
            <a:solidFill>
              <a:schemeClr val="tx1"/>
            </a:solidFill>
          </a:endParaRPr>
        </a:p>
      </dgm:t>
    </dgm:pt>
    <dgm:pt modelId="{AB2F93DC-EA3A-40CA-B2F4-0EEB4ABFF249}" type="parTrans" cxnId="{4AD2AE8C-7380-4703-BA08-3481C4FD5AC4}">
      <dgm:prSet/>
      <dgm:spPr/>
      <dgm:t>
        <a:bodyPr/>
        <a:lstStyle/>
        <a:p>
          <a:endParaRPr lang="ru-RU"/>
        </a:p>
      </dgm:t>
    </dgm:pt>
    <dgm:pt modelId="{D00B9F54-FA71-4649-BBF2-1BE4AE93923B}" type="sibTrans" cxnId="{4AD2AE8C-7380-4703-BA08-3481C4FD5AC4}">
      <dgm:prSet/>
      <dgm:spPr/>
      <dgm:t>
        <a:bodyPr/>
        <a:lstStyle/>
        <a:p>
          <a:endParaRPr lang="ru-RU"/>
        </a:p>
      </dgm:t>
    </dgm:pt>
    <dgm:pt modelId="{1BE88E6D-3A3D-4B3C-93D3-7D1EE67B341F}">
      <dgm:prSet phldrT="[Текст]"/>
      <dgm:spPr/>
      <dgm:t>
        <a:bodyPr/>
        <a:lstStyle/>
        <a:p>
          <a:r>
            <a:rPr lang="ru-RU" b="1" dirty="0" smtClean="0"/>
            <a:t>влечет наложение административного штрафа; </a:t>
          </a:r>
          <a:endParaRPr lang="ru-RU" dirty="0"/>
        </a:p>
      </dgm:t>
    </dgm:pt>
    <dgm:pt modelId="{1C0B7968-8A12-4C1E-91EA-72B28D5AC01E}" type="parTrans" cxnId="{A679AF61-DBE1-4161-855D-054E988ADD87}">
      <dgm:prSet/>
      <dgm:spPr/>
      <dgm:t>
        <a:bodyPr/>
        <a:lstStyle/>
        <a:p>
          <a:endParaRPr lang="ru-RU"/>
        </a:p>
      </dgm:t>
    </dgm:pt>
    <dgm:pt modelId="{D202FE0E-CAED-4B06-838C-6DE5BBE3D3F5}" type="sibTrans" cxnId="{A679AF61-DBE1-4161-855D-054E988ADD87}">
      <dgm:prSet/>
      <dgm:spPr/>
      <dgm:t>
        <a:bodyPr/>
        <a:lstStyle/>
        <a:p>
          <a:endParaRPr lang="ru-RU"/>
        </a:p>
      </dgm:t>
    </dgm:pt>
    <dgm:pt modelId="{FA991E5E-5765-4802-8632-FDE68C335116}">
      <dgm:prSet phldrT="[Текст]"/>
      <dgm:spPr/>
      <dgm:t>
        <a:bodyPr/>
        <a:lstStyle/>
        <a:p>
          <a:endParaRPr lang="ru-RU" dirty="0"/>
        </a:p>
      </dgm:t>
    </dgm:pt>
    <dgm:pt modelId="{96623029-506F-49C0-B3FF-772B7AAB2EC7}" type="parTrans" cxnId="{66DAF48A-4F6B-4F27-BA28-749B3B0D1553}">
      <dgm:prSet/>
      <dgm:spPr/>
      <dgm:t>
        <a:bodyPr/>
        <a:lstStyle/>
        <a:p>
          <a:endParaRPr lang="ru-RU"/>
        </a:p>
      </dgm:t>
    </dgm:pt>
    <dgm:pt modelId="{FB5B9353-8EA7-4AFC-8374-516607B8354F}" type="sibTrans" cxnId="{66DAF48A-4F6B-4F27-BA28-749B3B0D1553}">
      <dgm:prSet/>
      <dgm:spPr/>
      <dgm:t>
        <a:bodyPr/>
        <a:lstStyle/>
        <a:p>
          <a:endParaRPr lang="ru-RU"/>
        </a:p>
      </dgm:t>
    </dgm:pt>
    <dgm:pt modelId="{B29125B6-D4BA-49C5-8C12-F6172BD93F8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Уголовный кодекс  РФ</a:t>
          </a:r>
          <a:endParaRPr lang="ru-RU" sz="1400" dirty="0" smtClean="0">
            <a:solidFill>
              <a:schemeClr val="tx1"/>
            </a:solidFill>
          </a:endParaRPr>
        </a:p>
        <a:p>
          <a:pPr rtl="0"/>
          <a:r>
            <a:rPr lang="ru-RU" sz="1400" b="1" dirty="0" smtClean="0">
              <a:solidFill>
                <a:schemeClr val="tx1"/>
              </a:solidFill>
            </a:rPr>
            <a:t>ст. 285.2. </a:t>
          </a:r>
          <a:endParaRPr lang="ru-RU" sz="1400" dirty="0">
            <a:solidFill>
              <a:schemeClr val="tx1"/>
            </a:solidFill>
          </a:endParaRPr>
        </a:p>
      </dgm:t>
    </dgm:pt>
    <dgm:pt modelId="{BE95AEFA-70A6-40DB-A418-FB73CD35C13D}" type="parTrans" cxnId="{ADB3858B-A1E9-423F-A9E9-6BDD08294A93}">
      <dgm:prSet/>
      <dgm:spPr/>
      <dgm:t>
        <a:bodyPr/>
        <a:lstStyle/>
        <a:p>
          <a:endParaRPr lang="ru-RU"/>
        </a:p>
      </dgm:t>
    </dgm:pt>
    <dgm:pt modelId="{B12D7351-E96C-4B20-A2BD-330FB5ED8242}" type="sibTrans" cxnId="{ADB3858B-A1E9-423F-A9E9-6BDD08294A93}">
      <dgm:prSet/>
      <dgm:spPr/>
      <dgm:t>
        <a:bodyPr/>
        <a:lstStyle/>
        <a:p>
          <a:endParaRPr lang="ru-RU"/>
        </a:p>
      </dgm:t>
    </dgm:pt>
    <dgm:pt modelId="{27F0FE93-66E5-404D-BE9E-F9D462252B9B}">
      <dgm:prSet phldrT="[Текст]"/>
      <dgm:spPr/>
      <dgm:t>
        <a:bodyPr/>
        <a:lstStyle/>
        <a:p>
          <a:endParaRPr lang="ru-RU" dirty="0"/>
        </a:p>
      </dgm:t>
    </dgm:pt>
    <dgm:pt modelId="{4BBE49D2-1FDA-4536-B3AF-352C4F9245A5}" type="parTrans" cxnId="{AAC9CB50-36C8-454D-AFC2-F10441F0DDE3}">
      <dgm:prSet/>
      <dgm:spPr/>
      <dgm:t>
        <a:bodyPr/>
        <a:lstStyle/>
        <a:p>
          <a:endParaRPr lang="ru-RU"/>
        </a:p>
      </dgm:t>
    </dgm:pt>
    <dgm:pt modelId="{D505B091-798B-4E47-AE71-E53203BAD02B}" type="sibTrans" cxnId="{AAC9CB50-36C8-454D-AFC2-F10441F0DDE3}">
      <dgm:prSet/>
      <dgm:spPr/>
      <dgm:t>
        <a:bodyPr/>
        <a:lstStyle/>
        <a:p>
          <a:endParaRPr lang="ru-RU"/>
        </a:p>
      </dgm:t>
    </dgm:pt>
    <dgm:pt modelId="{7467ECD9-F627-46A3-980D-92EEA19EFF30}">
      <dgm:prSet/>
      <dgm:spPr/>
      <dgm:t>
        <a:bodyPr/>
        <a:lstStyle/>
        <a:p>
          <a:r>
            <a:rPr lang="ru-RU" b="1" smtClean="0"/>
            <a:t>привлечение к уголовной ответственности.</a:t>
          </a:r>
          <a:endParaRPr lang="ru-RU" dirty="0"/>
        </a:p>
      </dgm:t>
    </dgm:pt>
    <dgm:pt modelId="{4BBF7C0A-EDED-4B5B-BA31-45C2549511D7}" type="parTrans" cxnId="{78C2FC00-4A86-4129-87C5-03656DFA94DE}">
      <dgm:prSet/>
      <dgm:spPr/>
      <dgm:t>
        <a:bodyPr/>
        <a:lstStyle/>
        <a:p>
          <a:endParaRPr lang="ru-RU"/>
        </a:p>
      </dgm:t>
    </dgm:pt>
    <dgm:pt modelId="{F95EFB60-38F9-4B67-91CC-43239BB52E4E}" type="sibTrans" cxnId="{78C2FC00-4A86-4129-87C5-03656DFA94DE}">
      <dgm:prSet/>
      <dgm:spPr/>
      <dgm:t>
        <a:bodyPr/>
        <a:lstStyle/>
        <a:p>
          <a:endParaRPr lang="ru-RU"/>
        </a:p>
      </dgm:t>
    </dgm:pt>
    <dgm:pt modelId="{E2290977-0B4F-413B-B750-2E5795C0C9BC}" type="pres">
      <dgm:prSet presAssocID="{95158845-9658-4BCD-99B3-17E4D929C6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18E154-BEB0-4DE5-8860-CF8DD3FB3708}" type="pres">
      <dgm:prSet presAssocID="{435F9327-88E7-40D4-BEB4-79A209BA4E83}" presName="linNode" presStyleCnt="0"/>
      <dgm:spPr/>
    </dgm:pt>
    <dgm:pt modelId="{BBD21E52-BC15-4F3F-9291-55D26489594D}" type="pres">
      <dgm:prSet presAssocID="{435F9327-88E7-40D4-BEB4-79A209BA4E8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5755E-61F2-4C60-B5E9-E409C50D8142}" type="pres">
      <dgm:prSet presAssocID="{435F9327-88E7-40D4-BEB4-79A209BA4E83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9B0AE-0D8F-4BB4-A379-1AF14BD3309E}" type="pres">
      <dgm:prSet presAssocID="{E529D54E-ED1D-491E-A9FB-C5D64F4D0ED4}" presName="spacing" presStyleCnt="0"/>
      <dgm:spPr/>
    </dgm:pt>
    <dgm:pt modelId="{1873C8DE-B020-47CD-B46A-587417D8ECFE}" type="pres">
      <dgm:prSet presAssocID="{965ECF45-F10A-4ABA-B1A8-D9618B1771A9}" presName="linNode" presStyleCnt="0"/>
      <dgm:spPr/>
    </dgm:pt>
    <dgm:pt modelId="{7D976ED0-CAB3-424E-81AE-4B88F7D9DBDF}" type="pres">
      <dgm:prSet presAssocID="{965ECF45-F10A-4ABA-B1A8-D9618B1771A9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5335B-D0D2-432B-A0CC-C6A183CED161}" type="pres">
      <dgm:prSet presAssocID="{965ECF45-F10A-4ABA-B1A8-D9618B1771A9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8A6D2-5931-4CA8-B572-432AFCF4CE4F}" type="pres">
      <dgm:prSet presAssocID="{D00B9F54-FA71-4649-BBF2-1BE4AE93923B}" presName="spacing" presStyleCnt="0"/>
      <dgm:spPr/>
    </dgm:pt>
    <dgm:pt modelId="{A9D3C35A-A545-4683-AB80-1DDFE6FCC70F}" type="pres">
      <dgm:prSet presAssocID="{B29125B6-D4BA-49C5-8C12-F6172BD93F86}" presName="linNode" presStyleCnt="0"/>
      <dgm:spPr/>
    </dgm:pt>
    <dgm:pt modelId="{1D3F5E01-0449-4CBF-8C69-0F787084083C}" type="pres">
      <dgm:prSet presAssocID="{B29125B6-D4BA-49C5-8C12-F6172BD93F8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41C70-1F14-4C94-A84E-D3A5C638B7B9}" type="pres">
      <dgm:prSet presAssocID="{B29125B6-D4BA-49C5-8C12-F6172BD93F8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C9CB50-36C8-454D-AFC2-F10441F0DDE3}" srcId="{B29125B6-D4BA-49C5-8C12-F6172BD93F86}" destId="{27F0FE93-66E5-404D-BE9E-F9D462252B9B}" srcOrd="0" destOrd="0" parTransId="{4BBE49D2-1FDA-4536-B3AF-352C4F9245A5}" sibTransId="{D505B091-798B-4E47-AE71-E53203BAD02B}"/>
    <dgm:cxn modelId="{35056FFA-F6F0-4C05-804D-4A9CD7ECEA0C}" srcId="{435F9327-88E7-40D4-BEB4-79A209BA4E83}" destId="{6F0E8445-C5C1-4D86-A878-567265C1524D}" srcOrd="0" destOrd="0" parTransId="{6BCB782B-4201-400B-97B4-B3C5F3B44171}" sibTransId="{6DFEBB4A-979B-4C6B-B7E2-B87909470987}"/>
    <dgm:cxn modelId="{62836BB0-7CFF-4CC4-97D2-7A1AD5E82EDD}" srcId="{95158845-9658-4BCD-99B3-17E4D929C62D}" destId="{435F9327-88E7-40D4-BEB4-79A209BA4E83}" srcOrd="0" destOrd="0" parTransId="{E4238C70-DF18-472F-B129-952B848F2532}" sibTransId="{E529D54E-ED1D-491E-A9FB-C5D64F4D0ED4}"/>
    <dgm:cxn modelId="{7FE26920-E5BE-49FC-81AD-2BAFE7A31623}" type="presOf" srcId="{27F0FE93-66E5-404D-BE9E-F9D462252B9B}" destId="{32441C70-1F14-4C94-A84E-D3A5C638B7B9}" srcOrd="0" destOrd="0" presId="urn:microsoft.com/office/officeart/2005/8/layout/vList6"/>
    <dgm:cxn modelId="{12D84544-C99E-4241-90A6-F5682636503B}" type="presOf" srcId="{6F0E8445-C5C1-4D86-A878-567265C1524D}" destId="{4015755E-61F2-4C60-B5E9-E409C50D8142}" srcOrd="0" destOrd="0" presId="urn:microsoft.com/office/officeart/2005/8/layout/vList6"/>
    <dgm:cxn modelId="{66DAF48A-4F6B-4F27-BA28-749B3B0D1553}" srcId="{B29125B6-D4BA-49C5-8C12-F6172BD93F86}" destId="{FA991E5E-5765-4802-8632-FDE68C335116}" srcOrd="2" destOrd="0" parTransId="{96623029-506F-49C0-B3FF-772B7AAB2EC7}" sibTransId="{FB5B9353-8EA7-4AFC-8374-516607B8354F}"/>
    <dgm:cxn modelId="{78C2FC00-4A86-4129-87C5-03656DFA94DE}" srcId="{B29125B6-D4BA-49C5-8C12-F6172BD93F86}" destId="{7467ECD9-F627-46A3-980D-92EEA19EFF30}" srcOrd="1" destOrd="0" parTransId="{4BBF7C0A-EDED-4B5B-BA31-45C2549511D7}" sibTransId="{F95EFB60-38F9-4B67-91CC-43239BB52E4E}"/>
    <dgm:cxn modelId="{CB796D18-CCA0-475D-82C3-AECC9A8B898A}" type="presOf" srcId="{FA991E5E-5765-4802-8632-FDE68C335116}" destId="{32441C70-1F14-4C94-A84E-D3A5C638B7B9}" srcOrd="0" destOrd="2" presId="urn:microsoft.com/office/officeart/2005/8/layout/vList6"/>
    <dgm:cxn modelId="{CB631402-8C26-4394-A639-C79628A1E131}" type="presOf" srcId="{1BE88E6D-3A3D-4B3C-93D3-7D1EE67B341F}" destId="{3995335B-D0D2-432B-A0CC-C6A183CED161}" srcOrd="0" destOrd="0" presId="urn:microsoft.com/office/officeart/2005/8/layout/vList6"/>
    <dgm:cxn modelId="{47A59E56-4C8E-469D-8040-C216B619E5E8}" type="presOf" srcId="{435F9327-88E7-40D4-BEB4-79A209BA4E83}" destId="{BBD21E52-BC15-4F3F-9291-55D26489594D}" srcOrd="0" destOrd="0" presId="urn:microsoft.com/office/officeart/2005/8/layout/vList6"/>
    <dgm:cxn modelId="{5B6D53D6-24DA-44B1-8868-770ED4C4F24B}" type="presOf" srcId="{7467ECD9-F627-46A3-980D-92EEA19EFF30}" destId="{32441C70-1F14-4C94-A84E-D3A5C638B7B9}" srcOrd="0" destOrd="1" presId="urn:microsoft.com/office/officeart/2005/8/layout/vList6"/>
    <dgm:cxn modelId="{69904D4C-9473-44C2-B313-4A99BA9DA2F6}" type="presOf" srcId="{965ECF45-F10A-4ABA-B1A8-D9618B1771A9}" destId="{7D976ED0-CAB3-424E-81AE-4B88F7D9DBDF}" srcOrd="0" destOrd="0" presId="urn:microsoft.com/office/officeart/2005/8/layout/vList6"/>
    <dgm:cxn modelId="{ADB3858B-A1E9-423F-A9E9-6BDD08294A93}" srcId="{95158845-9658-4BCD-99B3-17E4D929C62D}" destId="{B29125B6-D4BA-49C5-8C12-F6172BD93F86}" srcOrd="2" destOrd="0" parTransId="{BE95AEFA-70A6-40DB-A418-FB73CD35C13D}" sibTransId="{B12D7351-E96C-4B20-A2BD-330FB5ED8242}"/>
    <dgm:cxn modelId="{DD80D60C-F890-4F53-B8B1-08858937EFC7}" type="presOf" srcId="{95158845-9658-4BCD-99B3-17E4D929C62D}" destId="{E2290977-0B4F-413B-B750-2E5795C0C9BC}" srcOrd="0" destOrd="0" presId="urn:microsoft.com/office/officeart/2005/8/layout/vList6"/>
    <dgm:cxn modelId="{4AD2AE8C-7380-4703-BA08-3481C4FD5AC4}" srcId="{95158845-9658-4BCD-99B3-17E4D929C62D}" destId="{965ECF45-F10A-4ABA-B1A8-D9618B1771A9}" srcOrd="1" destOrd="0" parTransId="{AB2F93DC-EA3A-40CA-B2F4-0EEB4ABFF249}" sibTransId="{D00B9F54-FA71-4649-BBF2-1BE4AE93923B}"/>
    <dgm:cxn modelId="{A679AF61-DBE1-4161-855D-054E988ADD87}" srcId="{965ECF45-F10A-4ABA-B1A8-D9618B1771A9}" destId="{1BE88E6D-3A3D-4B3C-93D3-7D1EE67B341F}" srcOrd="0" destOrd="0" parTransId="{1C0B7968-8A12-4C1E-91EA-72B28D5AC01E}" sibTransId="{D202FE0E-CAED-4B06-838C-6DE5BBE3D3F5}"/>
    <dgm:cxn modelId="{D6228838-D864-4699-B7FF-E55DF25B3A72}" type="presOf" srcId="{B29125B6-D4BA-49C5-8C12-F6172BD93F86}" destId="{1D3F5E01-0449-4CBF-8C69-0F787084083C}" srcOrd="0" destOrd="0" presId="urn:microsoft.com/office/officeart/2005/8/layout/vList6"/>
    <dgm:cxn modelId="{2D835B28-7BE3-40C2-A263-BE275321F016}" type="presParOf" srcId="{E2290977-0B4F-413B-B750-2E5795C0C9BC}" destId="{8F18E154-BEB0-4DE5-8860-CF8DD3FB3708}" srcOrd="0" destOrd="0" presId="urn:microsoft.com/office/officeart/2005/8/layout/vList6"/>
    <dgm:cxn modelId="{D2413631-7D52-4046-B0A2-A952F2AAED48}" type="presParOf" srcId="{8F18E154-BEB0-4DE5-8860-CF8DD3FB3708}" destId="{BBD21E52-BC15-4F3F-9291-55D26489594D}" srcOrd="0" destOrd="0" presId="urn:microsoft.com/office/officeart/2005/8/layout/vList6"/>
    <dgm:cxn modelId="{656DCC03-B3A8-462D-8CC0-32CECDD8F63E}" type="presParOf" srcId="{8F18E154-BEB0-4DE5-8860-CF8DD3FB3708}" destId="{4015755E-61F2-4C60-B5E9-E409C50D8142}" srcOrd="1" destOrd="0" presId="urn:microsoft.com/office/officeart/2005/8/layout/vList6"/>
    <dgm:cxn modelId="{1D316FDB-F802-4F06-B6A5-DAEF1931961C}" type="presParOf" srcId="{E2290977-0B4F-413B-B750-2E5795C0C9BC}" destId="{2449B0AE-0D8F-4BB4-A379-1AF14BD3309E}" srcOrd="1" destOrd="0" presId="urn:microsoft.com/office/officeart/2005/8/layout/vList6"/>
    <dgm:cxn modelId="{28B3917C-3FD4-4BD2-AC0B-C6710F3118E7}" type="presParOf" srcId="{E2290977-0B4F-413B-B750-2E5795C0C9BC}" destId="{1873C8DE-B020-47CD-B46A-587417D8ECFE}" srcOrd="2" destOrd="0" presId="urn:microsoft.com/office/officeart/2005/8/layout/vList6"/>
    <dgm:cxn modelId="{42AC177E-04DD-4659-9C23-09616F5FDEB1}" type="presParOf" srcId="{1873C8DE-B020-47CD-B46A-587417D8ECFE}" destId="{7D976ED0-CAB3-424E-81AE-4B88F7D9DBDF}" srcOrd="0" destOrd="0" presId="urn:microsoft.com/office/officeart/2005/8/layout/vList6"/>
    <dgm:cxn modelId="{2455D6DE-AC1C-4B47-A3A1-12915BC2F343}" type="presParOf" srcId="{1873C8DE-B020-47CD-B46A-587417D8ECFE}" destId="{3995335B-D0D2-432B-A0CC-C6A183CED161}" srcOrd="1" destOrd="0" presId="urn:microsoft.com/office/officeart/2005/8/layout/vList6"/>
    <dgm:cxn modelId="{2C3CFB42-78CB-45E9-BCDE-83F9B137E041}" type="presParOf" srcId="{E2290977-0B4F-413B-B750-2E5795C0C9BC}" destId="{61F8A6D2-5931-4CA8-B572-432AFCF4CE4F}" srcOrd="3" destOrd="0" presId="urn:microsoft.com/office/officeart/2005/8/layout/vList6"/>
    <dgm:cxn modelId="{493B86F7-DA85-4B87-BDE1-7AD33A4DB41F}" type="presParOf" srcId="{E2290977-0B4F-413B-B750-2E5795C0C9BC}" destId="{A9D3C35A-A545-4683-AB80-1DDFE6FCC70F}" srcOrd="4" destOrd="0" presId="urn:microsoft.com/office/officeart/2005/8/layout/vList6"/>
    <dgm:cxn modelId="{41BDE997-28EB-4E51-9277-EB67CAACAC45}" type="presParOf" srcId="{A9D3C35A-A545-4683-AB80-1DDFE6FCC70F}" destId="{1D3F5E01-0449-4CBF-8C69-0F787084083C}" srcOrd="0" destOrd="0" presId="urn:microsoft.com/office/officeart/2005/8/layout/vList6"/>
    <dgm:cxn modelId="{8FD7F73C-13E2-42A2-BBD9-20A0B4B34CAF}" type="presParOf" srcId="{A9D3C35A-A545-4683-AB80-1DDFE6FCC70F}" destId="{32441C70-1F14-4C94-A84E-D3A5C638B7B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C29E5AD-DF69-406E-9085-B340956D7D7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268722-45CC-431D-828D-4C5874EF376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Перечень нормативно-правовых актов,                                                необходимых для работы в ОМС:</a:t>
          </a:r>
          <a:endParaRPr lang="ru-RU" sz="2000" dirty="0">
            <a:solidFill>
              <a:srgbClr val="C00000"/>
            </a:solidFill>
          </a:endParaRPr>
        </a:p>
      </dgm:t>
    </dgm:pt>
    <dgm:pt modelId="{A363B6CF-C1AB-402C-A96C-036801581EC5}" type="parTrans" cxnId="{8951A46F-683D-4AE4-BAA9-0BA8E850266B}">
      <dgm:prSet/>
      <dgm:spPr/>
      <dgm:t>
        <a:bodyPr/>
        <a:lstStyle/>
        <a:p>
          <a:endParaRPr lang="ru-RU"/>
        </a:p>
      </dgm:t>
    </dgm:pt>
    <dgm:pt modelId="{942420AD-6C0C-4325-B715-0DF7F2BC1D69}" type="sibTrans" cxnId="{8951A46F-683D-4AE4-BAA9-0BA8E850266B}">
      <dgm:prSet/>
      <dgm:spPr/>
      <dgm:t>
        <a:bodyPr/>
        <a:lstStyle/>
        <a:p>
          <a:endParaRPr lang="ru-RU"/>
        </a:p>
      </dgm:t>
    </dgm:pt>
    <dgm:pt modelId="{2DA315E6-E643-48FC-A2FE-8C7879917BFD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Федеральный закон РФ от 29.11.2010 г.     № 326 – ФЗ «Об обязательном медицинском страховании в Российской Федерации»;</a:t>
          </a:r>
          <a:endParaRPr lang="ru-RU" sz="1600" dirty="0"/>
        </a:p>
      </dgm:t>
    </dgm:pt>
    <dgm:pt modelId="{42E43F7B-72DE-44E1-B5B8-33BF06940FD2}" type="parTrans" cxnId="{5D77E07D-D6AF-4603-9CB1-310665474C33}">
      <dgm:prSet/>
      <dgm:spPr/>
      <dgm:t>
        <a:bodyPr/>
        <a:lstStyle/>
        <a:p>
          <a:endParaRPr lang="ru-RU"/>
        </a:p>
      </dgm:t>
    </dgm:pt>
    <dgm:pt modelId="{B4B507A0-DFBC-4E24-970A-63DD2EEF1365}" type="sibTrans" cxnId="{5D77E07D-D6AF-4603-9CB1-310665474C33}">
      <dgm:prSet/>
      <dgm:spPr/>
      <dgm:t>
        <a:bodyPr/>
        <a:lstStyle/>
        <a:p>
          <a:endParaRPr lang="ru-RU"/>
        </a:p>
      </dgm:t>
    </dgm:pt>
    <dgm:pt modelId="{18C33C67-5DBE-4203-BC50-EF3913A848FD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Федеральный закон РФ от 21.11.2011 г.     № 323 – ФЗ «Об основах охраны здоровья граждан в Российской Федерации»;</a:t>
          </a:r>
          <a:endParaRPr lang="ru-RU" sz="1600" dirty="0"/>
        </a:p>
      </dgm:t>
    </dgm:pt>
    <dgm:pt modelId="{DC00E9E5-BB6B-4708-A803-2143E83DD420}" type="parTrans" cxnId="{C5766375-2A17-4611-AF5B-5D81B97A5E17}">
      <dgm:prSet/>
      <dgm:spPr/>
      <dgm:t>
        <a:bodyPr/>
        <a:lstStyle/>
        <a:p>
          <a:endParaRPr lang="ru-RU"/>
        </a:p>
      </dgm:t>
    </dgm:pt>
    <dgm:pt modelId="{8079B670-31BC-424A-8225-F7A64D86F207}" type="sibTrans" cxnId="{C5766375-2A17-4611-AF5B-5D81B97A5E17}">
      <dgm:prSet/>
      <dgm:spPr/>
      <dgm:t>
        <a:bodyPr/>
        <a:lstStyle/>
        <a:p>
          <a:endParaRPr lang="ru-RU"/>
        </a:p>
      </dgm:t>
    </dgm:pt>
    <dgm:pt modelId="{ED682B5D-F425-4080-BA45-EFE85A27BF4D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</a:r>
          <a:endParaRPr lang="ru-RU" sz="1400" dirty="0"/>
        </a:p>
      </dgm:t>
    </dgm:pt>
    <dgm:pt modelId="{50192E18-176A-4D06-966D-3801AEC47756}" type="parTrans" cxnId="{093DEB7E-5A34-400B-8328-7D6F3A74809F}">
      <dgm:prSet/>
      <dgm:spPr/>
      <dgm:t>
        <a:bodyPr/>
        <a:lstStyle/>
        <a:p>
          <a:endParaRPr lang="ru-RU"/>
        </a:p>
      </dgm:t>
    </dgm:pt>
    <dgm:pt modelId="{747C8A24-3BE1-4485-8A98-13C7B6B016E7}" type="sibTrans" cxnId="{093DEB7E-5A34-400B-8328-7D6F3A74809F}">
      <dgm:prSet/>
      <dgm:spPr/>
      <dgm:t>
        <a:bodyPr/>
        <a:lstStyle/>
        <a:p>
          <a:endParaRPr lang="ru-RU"/>
        </a:p>
      </dgm:t>
    </dgm:pt>
    <dgm:pt modelId="{2A8F288E-EEDE-4ED4-BB97-8F2A06E834A3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Приказ Министерства здравоохранения и социального развития РФ от 28.02.2011 г. № </a:t>
          </a:r>
          <a:r>
            <a:rPr lang="ru-RU" sz="1600" b="1" dirty="0" smtClean="0"/>
            <a:t>158н </a:t>
          </a:r>
          <a:r>
            <a:rPr lang="ru-RU" sz="1600" b="1" dirty="0" smtClean="0"/>
            <a:t>«Об утверждении правил обязательного медицинского страхования»;</a:t>
          </a:r>
          <a:endParaRPr lang="ru-RU" sz="1600" dirty="0"/>
        </a:p>
      </dgm:t>
    </dgm:pt>
    <dgm:pt modelId="{A0E0CBC1-D072-4D7F-B8CE-00369110D4BA}" type="parTrans" cxnId="{C51C7819-DDD2-44BF-991C-EB084E79E9CE}">
      <dgm:prSet/>
      <dgm:spPr/>
      <dgm:t>
        <a:bodyPr/>
        <a:lstStyle/>
        <a:p>
          <a:endParaRPr lang="ru-RU"/>
        </a:p>
      </dgm:t>
    </dgm:pt>
    <dgm:pt modelId="{DB4019DD-3C8F-48C9-82EE-13A5A954DB6B}" type="sibTrans" cxnId="{C51C7819-DDD2-44BF-991C-EB084E79E9CE}">
      <dgm:prSet/>
      <dgm:spPr/>
      <dgm:t>
        <a:bodyPr/>
        <a:lstStyle/>
        <a:p>
          <a:endParaRPr lang="ru-RU"/>
        </a:p>
      </dgm:t>
    </dgm:pt>
    <dgm:pt modelId="{B3B28713-E17B-4ADF-8954-9327BF7C32C9}" type="pres">
      <dgm:prSet presAssocID="{CC29E5AD-DF69-406E-9085-B340956D7D7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940E3D-77F7-4759-9CAD-408920977B88}" type="pres">
      <dgm:prSet presAssocID="{12268722-45CC-431D-828D-4C5874EF3767}" presName="compNode" presStyleCnt="0"/>
      <dgm:spPr/>
    </dgm:pt>
    <dgm:pt modelId="{E9406AF5-78AF-4EE0-9182-A3E87DE012ED}" type="pres">
      <dgm:prSet presAssocID="{12268722-45CC-431D-828D-4C5874EF3767}" presName="aNode" presStyleLbl="bgShp" presStyleIdx="0" presStyleCnt="1" custLinFactNeighborX="-448" custLinFactNeighborY="-1660"/>
      <dgm:spPr/>
      <dgm:t>
        <a:bodyPr/>
        <a:lstStyle/>
        <a:p>
          <a:endParaRPr lang="ru-RU"/>
        </a:p>
      </dgm:t>
    </dgm:pt>
    <dgm:pt modelId="{08878921-B0AB-4729-8B5F-550019C5BDDF}" type="pres">
      <dgm:prSet presAssocID="{12268722-45CC-431D-828D-4C5874EF3767}" presName="textNode" presStyleLbl="bgShp" presStyleIdx="0" presStyleCnt="1"/>
      <dgm:spPr/>
      <dgm:t>
        <a:bodyPr/>
        <a:lstStyle/>
        <a:p>
          <a:endParaRPr lang="ru-RU"/>
        </a:p>
      </dgm:t>
    </dgm:pt>
    <dgm:pt modelId="{3303F00C-2620-448A-BF45-3528FDBF12FF}" type="pres">
      <dgm:prSet presAssocID="{12268722-45CC-431D-828D-4C5874EF3767}" presName="compChildNode" presStyleCnt="0"/>
      <dgm:spPr/>
    </dgm:pt>
    <dgm:pt modelId="{7CFF45A1-08F7-40C1-BD32-CDE87E4CA722}" type="pres">
      <dgm:prSet presAssocID="{12268722-45CC-431D-828D-4C5874EF3767}" presName="theInnerList" presStyleCnt="0"/>
      <dgm:spPr/>
    </dgm:pt>
    <dgm:pt modelId="{6A854D10-8CC1-495F-8503-B0D45A8C8218}" type="pres">
      <dgm:prSet presAssocID="{2DA315E6-E643-48FC-A2FE-8C7879917BFD}" presName="childNode" presStyleLbl="node1" presStyleIdx="0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DA52F-6A49-4098-868C-BF79962331CD}" type="pres">
      <dgm:prSet presAssocID="{2DA315E6-E643-48FC-A2FE-8C7879917BFD}" presName="aSpace2" presStyleCnt="0"/>
      <dgm:spPr/>
    </dgm:pt>
    <dgm:pt modelId="{F84778A4-BD31-4DBB-A761-A5ED02B6CC10}" type="pres">
      <dgm:prSet presAssocID="{18C33C67-5DBE-4203-BC50-EF3913A848FD}" presName="childNode" presStyleLbl="node1" presStyleIdx="1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A6707-9A22-4E71-B113-8AAEEE37D269}" type="pres">
      <dgm:prSet presAssocID="{18C33C67-5DBE-4203-BC50-EF3913A848FD}" presName="aSpace2" presStyleCnt="0"/>
      <dgm:spPr/>
    </dgm:pt>
    <dgm:pt modelId="{A64AC856-8AB1-441D-AF90-17F931E5B558}" type="pres">
      <dgm:prSet presAssocID="{2A8F288E-EEDE-4ED4-BB97-8F2A06E834A3}" presName="childNode" presStyleLbl="node1" presStyleIdx="2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84358-A91E-4891-B1C3-6C5E2655C580}" type="pres">
      <dgm:prSet presAssocID="{2A8F288E-EEDE-4ED4-BB97-8F2A06E834A3}" presName="aSpace2" presStyleCnt="0"/>
      <dgm:spPr/>
    </dgm:pt>
    <dgm:pt modelId="{02C3488B-E63B-4AE7-9956-DDC0AC2DF002}" type="pres">
      <dgm:prSet presAssocID="{ED682B5D-F425-4080-BA45-EFE85A27BF4D}" presName="childNode" presStyleLbl="node1" presStyleIdx="3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2675D8-E973-4FA8-9C77-2D2AF74C4443}" type="presOf" srcId="{12268722-45CC-431D-828D-4C5874EF3767}" destId="{08878921-B0AB-4729-8B5F-550019C5BDDF}" srcOrd="1" destOrd="0" presId="urn:microsoft.com/office/officeart/2005/8/layout/lProcess2"/>
    <dgm:cxn modelId="{6B34A63C-451F-451D-8123-8B167EEFED53}" type="presOf" srcId="{18C33C67-5DBE-4203-BC50-EF3913A848FD}" destId="{F84778A4-BD31-4DBB-A761-A5ED02B6CC10}" srcOrd="0" destOrd="0" presId="urn:microsoft.com/office/officeart/2005/8/layout/lProcess2"/>
    <dgm:cxn modelId="{EB069EEF-03AC-4D63-8927-1C453269417B}" type="presOf" srcId="{2A8F288E-EEDE-4ED4-BB97-8F2A06E834A3}" destId="{A64AC856-8AB1-441D-AF90-17F931E5B558}" srcOrd="0" destOrd="0" presId="urn:microsoft.com/office/officeart/2005/8/layout/lProcess2"/>
    <dgm:cxn modelId="{8EA6477B-2EAE-4ABC-AB0A-6105C769145B}" type="presOf" srcId="{ED682B5D-F425-4080-BA45-EFE85A27BF4D}" destId="{02C3488B-E63B-4AE7-9956-DDC0AC2DF002}" srcOrd="0" destOrd="0" presId="urn:microsoft.com/office/officeart/2005/8/layout/lProcess2"/>
    <dgm:cxn modelId="{5D77E07D-D6AF-4603-9CB1-310665474C33}" srcId="{12268722-45CC-431D-828D-4C5874EF3767}" destId="{2DA315E6-E643-48FC-A2FE-8C7879917BFD}" srcOrd="0" destOrd="0" parTransId="{42E43F7B-72DE-44E1-B5B8-33BF06940FD2}" sibTransId="{B4B507A0-DFBC-4E24-970A-63DD2EEF1365}"/>
    <dgm:cxn modelId="{C5766375-2A17-4611-AF5B-5D81B97A5E17}" srcId="{12268722-45CC-431D-828D-4C5874EF3767}" destId="{18C33C67-5DBE-4203-BC50-EF3913A848FD}" srcOrd="1" destOrd="0" parTransId="{DC00E9E5-BB6B-4708-A803-2143E83DD420}" sibTransId="{8079B670-31BC-424A-8225-F7A64D86F207}"/>
    <dgm:cxn modelId="{093DEB7E-5A34-400B-8328-7D6F3A74809F}" srcId="{12268722-45CC-431D-828D-4C5874EF3767}" destId="{ED682B5D-F425-4080-BA45-EFE85A27BF4D}" srcOrd="3" destOrd="0" parTransId="{50192E18-176A-4D06-966D-3801AEC47756}" sibTransId="{747C8A24-3BE1-4485-8A98-13C7B6B016E7}"/>
    <dgm:cxn modelId="{8951A46F-683D-4AE4-BAA9-0BA8E850266B}" srcId="{CC29E5AD-DF69-406E-9085-B340956D7D73}" destId="{12268722-45CC-431D-828D-4C5874EF3767}" srcOrd="0" destOrd="0" parTransId="{A363B6CF-C1AB-402C-A96C-036801581EC5}" sibTransId="{942420AD-6C0C-4325-B715-0DF7F2BC1D69}"/>
    <dgm:cxn modelId="{EE6FCFCD-3D51-4E18-A94C-F302EA4FB075}" type="presOf" srcId="{12268722-45CC-431D-828D-4C5874EF3767}" destId="{E9406AF5-78AF-4EE0-9182-A3E87DE012ED}" srcOrd="0" destOrd="0" presId="urn:microsoft.com/office/officeart/2005/8/layout/lProcess2"/>
    <dgm:cxn modelId="{4ED14FEC-08F2-4A11-A93B-FC55902E0703}" type="presOf" srcId="{2DA315E6-E643-48FC-A2FE-8C7879917BFD}" destId="{6A854D10-8CC1-495F-8503-B0D45A8C8218}" srcOrd="0" destOrd="0" presId="urn:microsoft.com/office/officeart/2005/8/layout/lProcess2"/>
    <dgm:cxn modelId="{C51C7819-DDD2-44BF-991C-EB084E79E9CE}" srcId="{12268722-45CC-431D-828D-4C5874EF3767}" destId="{2A8F288E-EEDE-4ED4-BB97-8F2A06E834A3}" srcOrd="2" destOrd="0" parTransId="{A0E0CBC1-D072-4D7F-B8CE-00369110D4BA}" sibTransId="{DB4019DD-3C8F-48C9-82EE-13A5A954DB6B}"/>
    <dgm:cxn modelId="{2A5F3580-6E0E-41DF-AFE7-E4774D95DE95}" type="presOf" srcId="{CC29E5AD-DF69-406E-9085-B340956D7D73}" destId="{B3B28713-E17B-4ADF-8954-9327BF7C32C9}" srcOrd="0" destOrd="0" presId="urn:microsoft.com/office/officeart/2005/8/layout/lProcess2"/>
    <dgm:cxn modelId="{B283556C-457A-4406-8771-644D42EFF6D6}" type="presParOf" srcId="{B3B28713-E17B-4ADF-8954-9327BF7C32C9}" destId="{34940E3D-77F7-4759-9CAD-408920977B88}" srcOrd="0" destOrd="0" presId="urn:microsoft.com/office/officeart/2005/8/layout/lProcess2"/>
    <dgm:cxn modelId="{85071C28-72BB-4AD7-9A21-EFD95FE51E56}" type="presParOf" srcId="{34940E3D-77F7-4759-9CAD-408920977B88}" destId="{E9406AF5-78AF-4EE0-9182-A3E87DE012ED}" srcOrd="0" destOrd="0" presId="urn:microsoft.com/office/officeart/2005/8/layout/lProcess2"/>
    <dgm:cxn modelId="{2947D6E7-D254-47F1-96FD-04A423091B0A}" type="presParOf" srcId="{34940E3D-77F7-4759-9CAD-408920977B88}" destId="{08878921-B0AB-4729-8B5F-550019C5BDDF}" srcOrd="1" destOrd="0" presId="urn:microsoft.com/office/officeart/2005/8/layout/lProcess2"/>
    <dgm:cxn modelId="{CF3392D5-A44F-46A6-B1D1-F89959548EC3}" type="presParOf" srcId="{34940E3D-77F7-4759-9CAD-408920977B88}" destId="{3303F00C-2620-448A-BF45-3528FDBF12FF}" srcOrd="2" destOrd="0" presId="urn:microsoft.com/office/officeart/2005/8/layout/lProcess2"/>
    <dgm:cxn modelId="{B0687B9C-B5FF-4D61-906B-099BDA08E647}" type="presParOf" srcId="{3303F00C-2620-448A-BF45-3528FDBF12FF}" destId="{7CFF45A1-08F7-40C1-BD32-CDE87E4CA722}" srcOrd="0" destOrd="0" presId="urn:microsoft.com/office/officeart/2005/8/layout/lProcess2"/>
    <dgm:cxn modelId="{9B24B040-A8C2-4960-B637-CA7A97341DB1}" type="presParOf" srcId="{7CFF45A1-08F7-40C1-BD32-CDE87E4CA722}" destId="{6A854D10-8CC1-495F-8503-B0D45A8C8218}" srcOrd="0" destOrd="0" presId="urn:microsoft.com/office/officeart/2005/8/layout/lProcess2"/>
    <dgm:cxn modelId="{829FEDE1-FA91-4113-A9FA-9357B119548D}" type="presParOf" srcId="{7CFF45A1-08F7-40C1-BD32-CDE87E4CA722}" destId="{780DA52F-6A49-4098-868C-BF79962331CD}" srcOrd="1" destOrd="0" presId="urn:microsoft.com/office/officeart/2005/8/layout/lProcess2"/>
    <dgm:cxn modelId="{10DA739A-78E8-4A93-8B46-4125AB67ABF1}" type="presParOf" srcId="{7CFF45A1-08F7-40C1-BD32-CDE87E4CA722}" destId="{F84778A4-BD31-4DBB-A761-A5ED02B6CC10}" srcOrd="2" destOrd="0" presId="urn:microsoft.com/office/officeart/2005/8/layout/lProcess2"/>
    <dgm:cxn modelId="{767D2C15-FF11-4669-9F47-FB67EF5F2083}" type="presParOf" srcId="{7CFF45A1-08F7-40C1-BD32-CDE87E4CA722}" destId="{DDDA6707-9A22-4E71-B113-8AAEEE37D269}" srcOrd="3" destOrd="0" presId="urn:microsoft.com/office/officeart/2005/8/layout/lProcess2"/>
    <dgm:cxn modelId="{5CF4D508-4EB8-4EAC-9B50-26B37D185459}" type="presParOf" srcId="{7CFF45A1-08F7-40C1-BD32-CDE87E4CA722}" destId="{A64AC856-8AB1-441D-AF90-17F931E5B558}" srcOrd="4" destOrd="0" presId="urn:microsoft.com/office/officeart/2005/8/layout/lProcess2"/>
    <dgm:cxn modelId="{8020FE22-DAAA-48FA-AD4A-EFC5BA5A3E3D}" type="presParOf" srcId="{7CFF45A1-08F7-40C1-BD32-CDE87E4CA722}" destId="{09E84358-A91E-4891-B1C3-6C5E2655C580}" srcOrd="5" destOrd="0" presId="urn:microsoft.com/office/officeart/2005/8/layout/lProcess2"/>
    <dgm:cxn modelId="{1539D4B1-6BAB-4605-95D9-F7B895C6C6C6}" type="presParOf" srcId="{7CFF45A1-08F7-40C1-BD32-CDE87E4CA722}" destId="{02C3488B-E63B-4AE7-9956-DDC0AC2DF00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E0879FC-3385-4DE4-A122-097A259E557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238C79-BFA8-4BCA-AE19-F08E250C53F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r>
            <a:rPr lang="ru-RU" sz="1800" b="1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DC56197D-CA10-4FA6-B433-60CB3467C8CC}" type="parTrans" cxnId="{A924098B-702E-4F7E-9E4F-0AED4E45F61A}">
      <dgm:prSet/>
      <dgm:spPr/>
      <dgm:t>
        <a:bodyPr/>
        <a:lstStyle/>
        <a:p>
          <a:endParaRPr lang="ru-RU"/>
        </a:p>
      </dgm:t>
    </dgm:pt>
    <dgm:pt modelId="{835933B3-8822-49E8-925F-9E372F811E20}" type="sibTrans" cxnId="{A924098B-702E-4F7E-9E4F-0AED4E45F61A}">
      <dgm:prSet/>
      <dgm:spPr/>
      <dgm:t>
        <a:bodyPr/>
        <a:lstStyle/>
        <a:p>
          <a:endParaRPr lang="ru-RU"/>
        </a:p>
      </dgm:t>
    </dgm:pt>
    <dgm:pt modelId="{9E669B37-6281-48FB-8219-777AB53E8245}">
      <dgm:prSet phldrT="[Текст]"/>
      <dgm:spPr/>
      <dgm:t>
        <a:bodyPr/>
        <a:lstStyle/>
        <a:p>
          <a:pPr algn="just"/>
          <a:r>
            <a:rPr lang="ru-RU" b="1" dirty="0" smtClean="0"/>
            <a:t>Приказ Министерства здравоохранения и социального развития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</a:r>
          <a:endParaRPr lang="ru-RU" dirty="0"/>
        </a:p>
      </dgm:t>
    </dgm:pt>
    <dgm:pt modelId="{F02420FB-6504-47CA-B0CF-DE66068866C3}" type="parTrans" cxnId="{7B478E3C-C0FF-4650-B79F-624A9FE50B68}">
      <dgm:prSet/>
      <dgm:spPr/>
      <dgm:t>
        <a:bodyPr/>
        <a:lstStyle/>
        <a:p>
          <a:endParaRPr lang="ru-RU"/>
        </a:p>
      </dgm:t>
    </dgm:pt>
    <dgm:pt modelId="{E0A686C7-7481-49CF-A0FA-8AEF4D77FA82}" type="sibTrans" cxnId="{7B478E3C-C0FF-4650-B79F-624A9FE50B68}">
      <dgm:prSet/>
      <dgm:spPr/>
      <dgm:t>
        <a:bodyPr/>
        <a:lstStyle/>
        <a:p>
          <a:endParaRPr lang="ru-RU"/>
        </a:p>
      </dgm:t>
    </dgm:pt>
    <dgm:pt modelId="{A1852B73-4827-4FB6-AC70-704813255B11}">
      <dgm:prSet phldrT="[Текст]"/>
      <dgm:spPr/>
      <dgm:t>
        <a:bodyPr/>
        <a:lstStyle/>
        <a:p>
          <a:pPr algn="just"/>
          <a:r>
            <a:rPr lang="ru-RU" b="1" dirty="0" smtClean="0"/>
            <a:t>Тарифное соглашение № </a:t>
          </a:r>
          <a:r>
            <a:rPr lang="ru-RU" b="1" dirty="0" smtClean="0"/>
            <a:t>321-ОМС </a:t>
          </a:r>
          <a:r>
            <a:rPr lang="ru-RU" b="1" dirty="0" smtClean="0"/>
            <a:t>в сфере обязательного медицинского страхования Челябинской области  от </a:t>
          </a:r>
          <a:r>
            <a:rPr lang="ru-RU" b="1" dirty="0" smtClean="0"/>
            <a:t>28.12.2015 </a:t>
          </a:r>
          <a:r>
            <a:rPr lang="ru-RU" b="1" dirty="0" smtClean="0"/>
            <a:t>(с внесенными дополнениями и изменениями);</a:t>
          </a:r>
          <a:endParaRPr lang="ru-RU" dirty="0"/>
        </a:p>
      </dgm:t>
    </dgm:pt>
    <dgm:pt modelId="{F312DCDA-9831-4148-A77C-3486C47C0D24}" type="sibTrans" cxnId="{9D6D0FFD-5CF9-430F-9265-3E2C2E57B9B5}">
      <dgm:prSet/>
      <dgm:spPr/>
      <dgm:t>
        <a:bodyPr/>
        <a:lstStyle/>
        <a:p>
          <a:endParaRPr lang="ru-RU"/>
        </a:p>
      </dgm:t>
    </dgm:pt>
    <dgm:pt modelId="{BAD3B7E3-14A4-419C-8B73-3B8BA8816F3E}" type="parTrans" cxnId="{9D6D0FFD-5CF9-430F-9265-3E2C2E57B9B5}">
      <dgm:prSet/>
      <dgm:spPr/>
      <dgm:t>
        <a:bodyPr/>
        <a:lstStyle/>
        <a:p>
          <a:endParaRPr lang="ru-RU"/>
        </a:p>
      </dgm:t>
    </dgm:pt>
    <dgm:pt modelId="{59F94101-B79E-45FE-9276-CBCC76C6B15F}">
      <dgm:prSet phldrT="[Текст]"/>
      <dgm:spPr/>
      <dgm:t>
        <a:bodyPr/>
        <a:lstStyle/>
        <a:p>
          <a:pPr algn="just"/>
          <a:r>
            <a:rPr lang="ru-RU" b="1" dirty="0" smtClean="0"/>
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</a:r>
          <a:endParaRPr lang="ru-RU" dirty="0"/>
        </a:p>
      </dgm:t>
    </dgm:pt>
    <dgm:pt modelId="{0D50FD7C-CE7D-4164-B2BE-525076945DBD}" type="parTrans" cxnId="{C89A73FD-D5A6-4BAA-B024-813E7EFE4AE3}">
      <dgm:prSet/>
      <dgm:spPr/>
      <dgm:t>
        <a:bodyPr/>
        <a:lstStyle/>
        <a:p>
          <a:endParaRPr lang="ru-RU"/>
        </a:p>
      </dgm:t>
    </dgm:pt>
    <dgm:pt modelId="{6261FBAB-2081-48EC-A205-A226D40C63C8}" type="sibTrans" cxnId="{C89A73FD-D5A6-4BAA-B024-813E7EFE4AE3}">
      <dgm:prSet/>
      <dgm:spPr/>
      <dgm:t>
        <a:bodyPr/>
        <a:lstStyle/>
        <a:p>
          <a:endParaRPr lang="ru-RU"/>
        </a:p>
      </dgm:t>
    </dgm:pt>
    <dgm:pt modelId="{4EB38E43-0F45-4DD2-BF79-756955284AC1}">
      <dgm:prSet phldrT="[Текст]"/>
      <dgm:spPr/>
      <dgm:t>
        <a:bodyPr/>
        <a:lstStyle/>
        <a:p>
          <a:pPr algn="just"/>
          <a:r>
            <a:rPr lang="ru-RU" b="1" dirty="0" smtClean="0"/>
            <a:t>Постановление  Правительства  Челябинской  области  от  </a:t>
          </a:r>
          <a:r>
            <a:rPr lang="ru-RU" b="1" dirty="0" smtClean="0"/>
            <a:t>16.12.2015 </a:t>
          </a:r>
          <a:r>
            <a:rPr lang="ru-RU" b="1" dirty="0" smtClean="0"/>
            <a:t>г.     № </a:t>
          </a:r>
          <a:r>
            <a:rPr lang="ru-RU" b="1" dirty="0" smtClean="0"/>
            <a:t>625-П «</a:t>
          </a:r>
          <a:r>
            <a:rPr lang="ru-RU" b="1" i="0" dirty="0" smtClean="0"/>
            <a:t>О Территориальной программе государственных гарантий бесплатного оказания гражданам медицинской помощи в Челябинской области на 2016 год</a:t>
          </a:r>
          <a:r>
            <a:rPr lang="ru-RU" b="1" dirty="0" smtClean="0"/>
            <a:t>»;</a:t>
          </a:r>
          <a:endParaRPr lang="ru-RU" b="1" dirty="0"/>
        </a:p>
      </dgm:t>
    </dgm:pt>
    <dgm:pt modelId="{46D5F72A-B42B-4A07-9148-C465C6E3F6AD}" type="parTrans" cxnId="{EF7EC7F9-9C21-4446-8520-985AD2F0DBAC}">
      <dgm:prSet/>
      <dgm:spPr/>
      <dgm:t>
        <a:bodyPr/>
        <a:lstStyle/>
        <a:p>
          <a:endParaRPr lang="ru-RU"/>
        </a:p>
      </dgm:t>
    </dgm:pt>
    <dgm:pt modelId="{E6560342-414C-4E44-B174-CB30AB2CD8A8}" type="sibTrans" cxnId="{EF7EC7F9-9C21-4446-8520-985AD2F0DBAC}">
      <dgm:prSet/>
      <dgm:spPr/>
      <dgm:t>
        <a:bodyPr/>
        <a:lstStyle/>
        <a:p>
          <a:endParaRPr lang="ru-RU"/>
        </a:p>
      </dgm:t>
    </dgm:pt>
    <dgm:pt modelId="{39D77589-750B-44A2-9EE8-36667A0AFF72}" type="pres">
      <dgm:prSet presAssocID="{DE0879FC-3385-4DE4-A122-097A259E557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FC0E2-9328-49F1-A75B-8964D30F2C13}" type="pres">
      <dgm:prSet presAssocID="{1A238C79-BFA8-4BCA-AE19-F08E250C53FD}" presName="compNode" presStyleCnt="0"/>
      <dgm:spPr/>
    </dgm:pt>
    <dgm:pt modelId="{DD1502F7-DC13-4B35-BB28-E8E8CED3A953}" type="pres">
      <dgm:prSet presAssocID="{1A238C79-BFA8-4BCA-AE19-F08E250C53FD}" presName="aNode" presStyleLbl="bgShp" presStyleIdx="0" presStyleCnt="1"/>
      <dgm:spPr/>
      <dgm:t>
        <a:bodyPr/>
        <a:lstStyle/>
        <a:p>
          <a:endParaRPr lang="ru-RU"/>
        </a:p>
      </dgm:t>
    </dgm:pt>
    <dgm:pt modelId="{BC209040-1E6E-4B8E-B536-333BC5ABE884}" type="pres">
      <dgm:prSet presAssocID="{1A238C79-BFA8-4BCA-AE19-F08E250C53FD}" presName="textNode" presStyleLbl="bgShp" presStyleIdx="0" presStyleCnt="1"/>
      <dgm:spPr/>
      <dgm:t>
        <a:bodyPr/>
        <a:lstStyle/>
        <a:p>
          <a:endParaRPr lang="ru-RU"/>
        </a:p>
      </dgm:t>
    </dgm:pt>
    <dgm:pt modelId="{03A497CF-D246-45CD-AA1D-DCC4F64C6AB9}" type="pres">
      <dgm:prSet presAssocID="{1A238C79-BFA8-4BCA-AE19-F08E250C53FD}" presName="compChildNode" presStyleCnt="0"/>
      <dgm:spPr/>
    </dgm:pt>
    <dgm:pt modelId="{CC130943-C4DA-4357-B093-AD62776DA13A}" type="pres">
      <dgm:prSet presAssocID="{1A238C79-BFA8-4BCA-AE19-F08E250C53FD}" presName="theInnerList" presStyleCnt="0"/>
      <dgm:spPr/>
    </dgm:pt>
    <dgm:pt modelId="{2CAA8532-DD4C-4103-97AE-8F4F2E2EA56B}" type="pres">
      <dgm:prSet presAssocID="{A1852B73-4827-4FB6-AC70-704813255B11}" presName="childNode" presStyleLbl="node1" presStyleIdx="0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A15F-7EF7-4CE1-A994-0D1FBCD84767}" type="pres">
      <dgm:prSet presAssocID="{A1852B73-4827-4FB6-AC70-704813255B11}" presName="aSpace2" presStyleCnt="0"/>
      <dgm:spPr/>
    </dgm:pt>
    <dgm:pt modelId="{33E5A2C7-CCD5-4034-BB23-5792416DF0C6}" type="pres">
      <dgm:prSet presAssocID="{4EB38E43-0F45-4DD2-BF79-756955284AC1}" presName="childNode" presStyleLbl="node1" presStyleIdx="1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553DB-1B99-44D4-9640-BAE78356B265}" type="pres">
      <dgm:prSet presAssocID="{4EB38E43-0F45-4DD2-BF79-756955284AC1}" presName="aSpace2" presStyleCnt="0"/>
      <dgm:spPr/>
    </dgm:pt>
    <dgm:pt modelId="{AC987677-7208-439B-937C-C60D07C83D23}" type="pres">
      <dgm:prSet presAssocID="{59F94101-B79E-45FE-9276-CBCC76C6B15F}" presName="childNode" presStyleLbl="node1" presStyleIdx="2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9565C-4033-49F4-8CAF-3C2DDAC51A00}" type="pres">
      <dgm:prSet presAssocID="{59F94101-B79E-45FE-9276-CBCC76C6B15F}" presName="aSpace2" presStyleCnt="0"/>
      <dgm:spPr/>
    </dgm:pt>
    <dgm:pt modelId="{AC34F40E-69D4-46A3-9533-6FFB862C1CE0}" type="pres">
      <dgm:prSet presAssocID="{9E669B37-6281-48FB-8219-777AB53E8245}" presName="childNode" presStyleLbl="node1" presStyleIdx="3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9A73FD-D5A6-4BAA-B024-813E7EFE4AE3}" srcId="{1A238C79-BFA8-4BCA-AE19-F08E250C53FD}" destId="{59F94101-B79E-45FE-9276-CBCC76C6B15F}" srcOrd="2" destOrd="0" parTransId="{0D50FD7C-CE7D-4164-B2BE-525076945DBD}" sibTransId="{6261FBAB-2081-48EC-A205-A226D40C63C8}"/>
    <dgm:cxn modelId="{63B4A48C-160A-457A-89AB-E29A3F190BB4}" type="presOf" srcId="{A1852B73-4827-4FB6-AC70-704813255B11}" destId="{2CAA8532-DD4C-4103-97AE-8F4F2E2EA56B}" srcOrd="0" destOrd="0" presId="urn:microsoft.com/office/officeart/2005/8/layout/lProcess2"/>
    <dgm:cxn modelId="{6EF51C68-3DA8-4294-8835-6FB5C0CE2B57}" type="presOf" srcId="{4EB38E43-0F45-4DD2-BF79-756955284AC1}" destId="{33E5A2C7-CCD5-4034-BB23-5792416DF0C6}" srcOrd="0" destOrd="0" presId="urn:microsoft.com/office/officeart/2005/8/layout/lProcess2"/>
    <dgm:cxn modelId="{1B1035EE-898A-43A3-ADDF-11BF0F40E525}" type="presOf" srcId="{9E669B37-6281-48FB-8219-777AB53E8245}" destId="{AC34F40E-69D4-46A3-9533-6FFB862C1CE0}" srcOrd="0" destOrd="0" presId="urn:microsoft.com/office/officeart/2005/8/layout/lProcess2"/>
    <dgm:cxn modelId="{7B478E3C-C0FF-4650-B79F-624A9FE50B68}" srcId="{1A238C79-BFA8-4BCA-AE19-F08E250C53FD}" destId="{9E669B37-6281-48FB-8219-777AB53E8245}" srcOrd="3" destOrd="0" parTransId="{F02420FB-6504-47CA-B0CF-DE66068866C3}" sibTransId="{E0A686C7-7481-49CF-A0FA-8AEF4D77FA82}"/>
    <dgm:cxn modelId="{05A6A645-88DC-4BFE-AAD3-0EB8DEFB25EC}" type="presOf" srcId="{1A238C79-BFA8-4BCA-AE19-F08E250C53FD}" destId="{BC209040-1E6E-4B8E-B536-333BC5ABE884}" srcOrd="1" destOrd="0" presId="urn:microsoft.com/office/officeart/2005/8/layout/lProcess2"/>
    <dgm:cxn modelId="{B4AB9670-44BE-4688-BA10-A7D63375E59F}" type="presOf" srcId="{DE0879FC-3385-4DE4-A122-097A259E557C}" destId="{39D77589-750B-44A2-9EE8-36667A0AFF72}" srcOrd="0" destOrd="0" presId="urn:microsoft.com/office/officeart/2005/8/layout/lProcess2"/>
    <dgm:cxn modelId="{EF7EC7F9-9C21-4446-8520-985AD2F0DBAC}" srcId="{1A238C79-BFA8-4BCA-AE19-F08E250C53FD}" destId="{4EB38E43-0F45-4DD2-BF79-756955284AC1}" srcOrd="1" destOrd="0" parTransId="{46D5F72A-B42B-4A07-9148-C465C6E3F6AD}" sibTransId="{E6560342-414C-4E44-B174-CB30AB2CD8A8}"/>
    <dgm:cxn modelId="{7116AB5E-68BA-4C7D-8535-1598343AC35A}" type="presOf" srcId="{59F94101-B79E-45FE-9276-CBCC76C6B15F}" destId="{AC987677-7208-439B-937C-C60D07C83D23}" srcOrd="0" destOrd="0" presId="urn:microsoft.com/office/officeart/2005/8/layout/lProcess2"/>
    <dgm:cxn modelId="{A924098B-702E-4F7E-9E4F-0AED4E45F61A}" srcId="{DE0879FC-3385-4DE4-A122-097A259E557C}" destId="{1A238C79-BFA8-4BCA-AE19-F08E250C53FD}" srcOrd="0" destOrd="0" parTransId="{DC56197D-CA10-4FA6-B433-60CB3467C8CC}" sibTransId="{835933B3-8822-49E8-925F-9E372F811E20}"/>
    <dgm:cxn modelId="{14D324D0-A70E-4623-BFCA-29F5DF6EA3A5}" type="presOf" srcId="{1A238C79-BFA8-4BCA-AE19-F08E250C53FD}" destId="{DD1502F7-DC13-4B35-BB28-E8E8CED3A953}" srcOrd="0" destOrd="0" presId="urn:microsoft.com/office/officeart/2005/8/layout/lProcess2"/>
    <dgm:cxn modelId="{9D6D0FFD-5CF9-430F-9265-3E2C2E57B9B5}" srcId="{1A238C79-BFA8-4BCA-AE19-F08E250C53FD}" destId="{A1852B73-4827-4FB6-AC70-704813255B11}" srcOrd="0" destOrd="0" parTransId="{BAD3B7E3-14A4-419C-8B73-3B8BA8816F3E}" sibTransId="{F312DCDA-9831-4148-A77C-3486C47C0D24}"/>
    <dgm:cxn modelId="{02CBC180-F7AC-4B07-A66E-408E190396FD}" type="presParOf" srcId="{39D77589-750B-44A2-9EE8-36667A0AFF72}" destId="{58DFC0E2-9328-49F1-A75B-8964D30F2C13}" srcOrd="0" destOrd="0" presId="urn:microsoft.com/office/officeart/2005/8/layout/lProcess2"/>
    <dgm:cxn modelId="{1430A5C6-AE0B-4721-B109-04F19F611E4E}" type="presParOf" srcId="{58DFC0E2-9328-49F1-A75B-8964D30F2C13}" destId="{DD1502F7-DC13-4B35-BB28-E8E8CED3A953}" srcOrd="0" destOrd="0" presId="urn:microsoft.com/office/officeart/2005/8/layout/lProcess2"/>
    <dgm:cxn modelId="{62DCAB96-B743-4098-8FEA-4DB14532CB81}" type="presParOf" srcId="{58DFC0E2-9328-49F1-A75B-8964D30F2C13}" destId="{BC209040-1E6E-4B8E-B536-333BC5ABE884}" srcOrd="1" destOrd="0" presId="urn:microsoft.com/office/officeart/2005/8/layout/lProcess2"/>
    <dgm:cxn modelId="{B3F4E467-7574-44E7-9AAB-1E2594C986F7}" type="presParOf" srcId="{58DFC0E2-9328-49F1-A75B-8964D30F2C13}" destId="{03A497CF-D246-45CD-AA1D-DCC4F64C6AB9}" srcOrd="2" destOrd="0" presId="urn:microsoft.com/office/officeart/2005/8/layout/lProcess2"/>
    <dgm:cxn modelId="{EAB84131-AAB7-48F2-81DB-A4D9D8D9FBD4}" type="presParOf" srcId="{03A497CF-D246-45CD-AA1D-DCC4F64C6AB9}" destId="{CC130943-C4DA-4357-B093-AD62776DA13A}" srcOrd="0" destOrd="0" presId="urn:microsoft.com/office/officeart/2005/8/layout/lProcess2"/>
    <dgm:cxn modelId="{0DC0847F-5776-4731-8A41-6E5A7D8CF10F}" type="presParOf" srcId="{CC130943-C4DA-4357-B093-AD62776DA13A}" destId="{2CAA8532-DD4C-4103-97AE-8F4F2E2EA56B}" srcOrd="0" destOrd="0" presId="urn:microsoft.com/office/officeart/2005/8/layout/lProcess2"/>
    <dgm:cxn modelId="{96534619-2607-4549-BCAB-3577D71F38F8}" type="presParOf" srcId="{CC130943-C4DA-4357-B093-AD62776DA13A}" destId="{DF75A15F-7EF7-4CE1-A994-0D1FBCD84767}" srcOrd="1" destOrd="0" presId="urn:microsoft.com/office/officeart/2005/8/layout/lProcess2"/>
    <dgm:cxn modelId="{7C28CEEA-944C-42E2-8207-CA9E5A5701CF}" type="presParOf" srcId="{CC130943-C4DA-4357-B093-AD62776DA13A}" destId="{33E5A2C7-CCD5-4034-BB23-5792416DF0C6}" srcOrd="2" destOrd="0" presId="urn:microsoft.com/office/officeart/2005/8/layout/lProcess2"/>
    <dgm:cxn modelId="{3D898473-0E5B-459D-ABBB-4923AB1CE784}" type="presParOf" srcId="{CC130943-C4DA-4357-B093-AD62776DA13A}" destId="{DFE553DB-1B99-44D4-9640-BAE78356B265}" srcOrd="3" destOrd="0" presId="urn:microsoft.com/office/officeart/2005/8/layout/lProcess2"/>
    <dgm:cxn modelId="{F5AD46B5-6900-4129-9605-830147B182FB}" type="presParOf" srcId="{CC130943-C4DA-4357-B093-AD62776DA13A}" destId="{AC987677-7208-439B-937C-C60D07C83D23}" srcOrd="4" destOrd="0" presId="urn:microsoft.com/office/officeart/2005/8/layout/lProcess2"/>
    <dgm:cxn modelId="{41039E65-B653-45DF-A7F0-49136A11B35C}" type="presParOf" srcId="{CC130943-C4DA-4357-B093-AD62776DA13A}" destId="{15D9565C-4033-49F4-8CAF-3C2DDAC51A00}" srcOrd="5" destOrd="0" presId="urn:microsoft.com/office/officeart/2005/8/layout/lProcess2"/>
    <dgm:cxn modelId="{5EF5EDF1-8311-4868-BDA1-11BD4AEC91D4}" type="presParOf" srcId="{CC130943-C4DA-4357-B093-AD62776DA13A}" destId="{AC34F40E-69D4-46A3-9533-6FFB862C1CE0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EDD594E-2594-490A-9175-258C3E4C71F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1C77C0-1173-4FFA-A282-4F2AB06993D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</a:t>
          </a:r>
        </a:p>
        <a:p>
          <a:r>
            <a:rPr lang="ru-RU" sz="1800" b="1" dirty="0" smtClean="0">
              <a:solidFill>
                <a:srgbClr val="C00000"/>
              </a:solidFill>
            </a:rPr>
            <a:t> 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DBE63AA6-0F03-4A5A-BFC7-5B51143ADD33}" type="parTrans" cxnId="{C3D0D39C-2FE2-4E85-81BA-5F9CD43A8A89}">
      <dgm:prSet/>
      <dgm:spPr/>
      <dgm:t>
        <a:bodyPr/>
        <a:lstStyle/>
        <a:p>
          <a:endParaRPr lang="ru-RU"/>
        </a:p>
      </dgm:t>
    </dgm:pt>
    <dgm:pt modelId="{58F96421-9A55-4F26-B430-88C0118D31D7}" type="sibTrans" cxnId="{C3D0D39C-2FE2-4E85-81BA-5F9CD43A8A89}">
      <dgm:prSet/>
      <dgm:spPr/>
      <dgm:t>
        <a:bodyPr/>
        <a:lstStyle/>
        <a:p>
          <a:endParaRPr lang="ru-RU"/>
        </a:p>
      </dgm:t>
    </dgm:pt>
    <dgm:pt modelId="{584E61E2-CAAF-45B3-887A-F414F933C08B}">
      <dgm:prSet phldrT="[Текст]" custT="1"/>
      <dgm:spPr/>
      <dgm:t>
        <a:bodyPr/>
        <a:lstStyle/>
        <a:p>
          <a:r>
            <a:rPr lang="ru-RU" sz="1200" b="1" dirty="0" smtClean="0"/>
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</a:t>
          </a:r>
          <a:r>
            <a:rPr lang="ru-RU" sz="1400" b="1" dirty="0" smtClean="0"/>
            <a:t>»:</a:t>
          </a:r>
          <a:endParaRPr lang="ru-RU" sz="1400" dirty="0"/>
        </a:p>
      </dgm:t>
    </dgm:pt>
    <dgm:pt modelId="{C0BF64CF-F10B-47FF-808C-66DBFC58AA0B}" type="parTrans" cxnId="{784A6C3A-DFAE-4A48-8FFD-0C751B7BEA0E}">
      <dgm:prSet/>
      <dgm:spPr/>
      <dgm:t>
        <a:bodyPr/>
        <a:lstStyle/>
        <a:p>
          <a:endParaRPr lang="ru-RU"/>
        </a:p>
      </dgm:t>
    </dgm:pt>
    <dgm:pt modelId="{64EB055C-986F-4CDE-88AA-E5EFCDB0A2A9}" type="sibTrans" cxnId="{784A6C3A-DFAE-4A48-8FFD-0C751B7BEA0E}">
      <dgm:prSet/>
      <dgm:spPr/>
      <dgm:t>
        <a:bodyPr/>
        <a:lstStyle/>
        <a:p>
          <a:endParaRPr lang="ru-RU"/>
        </a:p>
      </dgm:t>
    </dgm:pt>
    <dgm:pt modelId="{45AD627C-8FE4-4522-810A-58D4E0CAB7C9}">
      <dgm:prSet phldrT="[Текст]" custT="1"/>
      <dgm:spPr/>
      <dgm:t>
        <a:bodyPr/>
        <a:lstStyle/>
        <a:p>
          <a:r>
            <a:rPr lang="ru-RU" sz="1200" b="1" dirty="0" smtClean="0"/>
            <a:t>Приказ ФФОМС от 16.08.2011 г. № 146 «Об утверждении форм отчетности»;</a:t>
          </a:r>
          <a:endParaRPr lang="ru-RU" sz="1200" dirty="0"/>
        </a:p>
      </dgm:t>
    </dgm:pt>
    <dgm:pt modelId="{6B9C97AE-21CC-4739-9FD3-99C777E0E7AC}" type="parTrans" cxnId="{27A15C28-B836-45C2-8C27-C9B91D1CF0EE}">
      <dgm:prSet/>
      <dgm:spPr/>
      <dgm:t>
        <a:bodyPr/>
        <a:lstStyle/>
        <a:p>
          <a:endParaRPr lang="ru-RU"/>
        </a:p>
      </dgm:t>
    </dgm:pt>
    <dgm:pt modelId="{85042880-D544-4560-BFDF-CA9C00213CE1}" type="sibTrans" cxnId="{27A15C28-B836-45C2-8C27-C9B91D1CF0EE}">
      <dgm:prSet/>
      <dgm:spPr/>
      <dgm:t>
        <a:bodyPr/>
        <a:lstStyle/>
        <a:p>
          <a:endParaRPr lang="ru-RU"/>
        </a:p>
      </dgm:t>
    </dgm:pt>
    <dgm:pt modelId="{11690DB4-6902-4E45-99F0-09F6B6EC50C1}">
      <dgm:prSet phldrT="[Текст]" custT="1"/>
      <dgm:spPr/>
      <dgm:t>
        <a:bodyPr/>
        <a:lstStyle/>
        <a:p>
          <a:r>
            <a:rPr lang="ru-RU" sz="1200" b="1" dirty="0" smtClean="0"/>
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</a:r>
          <a:endParaRPr lang="ru-RU" sz="1200" dirty="0"/>
        </a:p>
      </dgm:t>
    </dgm:pt>
    <dgm:pt modelId="{804EB348-D7EC-411C-9640-9F37C84F8283}" type="parTrans" cxnId="{2E285942-D168-4117-AB1A-50FB069E7848}">
      <dgm:prSet/>
      <dgm:spPr/>
      <dgm:t>
        <a:bodyPr/>
        <a:lstStyle/>
        <a:p>
          <a:endParaRPr lang="ru-RU"/>
        </a:p>
      </dgm:t>
    </dgm:pt>
    <dgm:pt modelId="{F944EA56-94B4-4816-8A6F-E6C065C7EB8E}" type="sibTrans" cxnId="{2E285942-D168-4117-AB1A-50FB069E7848}">
      <dgm:prSet/>
      <dgm:spPr/>
      <dgm:t>
        <a:bodyPr/>
        <a:lstStyle/>
        <a:p>
          <a:endParaRPr lang="ru-RU"/>
        </a:p>
      </dgm:t>
    </dgm:pt>
    <dgm:pt modelId="{7CA365B0-B88A-45A1-A658-F3BA59AD06C6}">
      <dgm:prSet phldrT="[Текст]" custT="1"/>
      <dgm:spPr/>
      <dgm:t>
        <a:bodyPr/>
        <a:lstStyle/>
        <a:p>
          <a:r>
            <a:rPr lang="ru-RU" sz="1200" b="1" dirty="0" smtClean="0"/>
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</a:r>
          <a:endParaRPr lang="ru-RU" sz="1200" dirty="0"/>
        </a:p>
      </dgm:t>
    </dgm:pt>
    <dgm:pt modelId="{1EDCB4AF-372F-4B11-B56E-E0D28C60F285}" type="parTrans" cxnId="{7D546C7D-9481-402B-983C-DAC0376E0722}">
      <dgm:prSet/>
      <dgm:spPr/>
      <dgm:t>
        <a:bodyPr/>
        <a:lstStyle/>
        <a:p>
          <a:endParaRPr lang="ru-RU"/>
        </a:p>
      </dgm:t>
    </dgm:pt>
    <dgm:pt modelId="{B88889CB-B57D-4E8E-B189-C0B6F4A206EC}" type="sibTrans" cxnId="{7D546C7D-9481-402B-983C-DAC0376E0722}">
      <dgm:prSet/>
      <dgm:spPr/>
      <dgm:t>
        <a:bodyPr/>
        <a:lstStyle/>
        <a:p>
          <a:endParaRPr lang="ru-RU"/>
        </a:p>
      </dgm:t>
    </dgm:pt>
    <dgm:pt modelId="{76FFA1BC-DA6D-4AB8-993D-C6F40D9B6F4D}">
      <dgm:prSet phldrT="[Текст]" custT="1"/>
      <dgm:spPr/>
      <dgm:t>
        <a:bodyPr/>
        <a:lstStyle/>
        <a:p>
          <a:r>
            <a:rPr lang="ru-RU" sz="1200" b="1" dirty="0" smtClean="0"/>
            <a:t>Приказ Федеральной службы государственной статистики от 15.05.2014 № 308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</a:t>
          </a:r>
          <a:endParaRPr lang="ru-RU" sz="1200" dirty="0"/>
        </a:p>
      </dgm:t>
    </dgm:pt>
    <dgm:pt modelId="{5BBE8FEA-0BDB-46B6-9E9E-244CE05BD492}" type="parTrans" cxnId="{DDFB70AE-4328-4AAE-B034-7D28B1881260}">
      <dgm:prSet/>
      <dgm:spPr/>
      <dgm:t>
        <a:bodyPr/>
        <a:lstStyle/>
        <a:p>
          <a:endParaRPr lang="ru-RU"/>
        </a:p>
      </dgm:t>
    </dgm:pt>
    <dgm:pt modelId="{236BD737-1E44-4C48-B178-DA73B5C3A616}" type="sibTrans" cxnId="{DDFB70AE-4328-4AAE-B034-7D28B1881260}">
      <dgm:prSet/>
      <dgm:spPr/>
      <dgm:t>
        <a:bodyPr/>
        <a:lstStyle/>
        <a:p>
          <a:endParaRPr lang="ru-RU"/>
        </a:p>
      </dgm:t>
    </dgm:pt>
    <dgm:pt modelId="{4D62F429-9BDF-40F1-96A1-106D6836E9E5}" type="pres">
      <dgm:prSet presAssocID="{FEDD594E-2594-490A-9175-258C3E4C71F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39D0AB-8535-44CA-A4CC-C1BD2A516860}" type="pres">
      <dgm:prSet presAssocID="{6F1C77C0-1173-4FFA-A282-4F2AB06993DF}" presName="compNode" presStyleCnt="0"/>
      <dgm:spPr/>
    </dgm:pt>
    <dgm:pt modelId="{C307F940-968E-4BD8-A733-F1D3D75B9E0D}" type="pres">
      <dgm:prSet presAssocID="{6F1C77C0-1173-4FFA-A282-4F2AB06993DF}" presName="aNode" presStyleLbl="bgShp" presStyleIdx="0" presStyleCnt="1"/>
      <dgm:spPr/>
      <dgm:t>
        <a:bodyPr/>
        <a:lstStyle/>
        <a:p>
          <a:endParaRPr lang="ru-RU"/>
        </a:p>
      </dgm:t>
    </dgm:pt>
    <dgm:pt modelId="{7C0C60EF-21F9-4AF4-AC65-BBEBC18B8D0E}" type="pres">
      <dgm:prSet presAssocID="{6F1C77C0-1173-4FFA-A282-4F2AB06993DF}" presName="textNode" presStyleLbl="bgShp" presStyleIdx="0" presStyleCnt="1"/>
      <dgm:spPr/>
      <dgm:t>
        <a:bodyPr/>
        <a:lstStyle/>
        <a:p>
          <a:endParaRPr lang="ru-RU"/>
        </a:p>
      </dgm:t>
    </dgm:pt>
    <dgm:pt modelId="{F6D50246-6DC6-4934-87BE-45FD57FDBFF5}" type="pres">
      <dgm:prSet presAssocID="{6F1C77C0-1173-4FFA-A282-4F2AB06993DF}" presName="compChildNode" presStyleCnt="0"/>
      <dgm:spPr/>
    </dgm:pt>
    <dgm:pt modelId="{24092DB5-ACA7-4B56-9F66-12AC8B06949B}" type="pres">
      <dgm:prSet presAssocID="{6F1C77C0-1173-4FFA-A282-4F2AB06993DF}" presName="theInnerList" presStyleCnt="0"/>
      <dgm:spPr/>
    </dgm:pt>
    <dgm:pt modelId="{0C26CC7E-1F51-4FD5-B6BB-C7FD3C192E72}" type="pres">
      <dgm:prSet presAssocID="{584E61E2-CAAF-45B3-887A-F414F933C08B}" presName="childNode" presStyleLbl="node1" presStyleIdx="0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BBE6A-9AE8-4CAD-9D71-E057A4110E15}" type="pres">
      <dgm:prSet presAssocID="{584E61E2-CAAF-45B3-887A-F414F933C08B}" presName="aSpace2" presStyleCnt="0"/>
      <dgm:spPr/>
    </dgm:pt>
    <dgm:pt modelId="{632811C9-3D7E-44D0-8951-288D3E325655}" type="pres">
      <dgm:prSet presAssocID="{45AD627C-8FE4-4522-810A-58D4E0CAB7C9}" presName="childNode" presStyleLbl="node1" presStyleIdx="1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CCA53-E6A5-40FB-B507-F6909E77C6D6}" type="pres">
      <dgm:prSet presAssocID="{45AD627C-8FE4-4522-810A-58D4E0CAB7C9}" presName="aSpace2" presStyleCnt="0"/>
      <dgm:spPr/>
    </dgm:pt>
    <dgm:pt modelId="{28D9530D-DFE0-4728-939B-F4336E4E26B4}" type="pres">
      <dgm:prSet presAssocID="{7CA365B0-B88A-45A1-A658-F3BA59AD06C6}" presName="childNode" presStyleLbl="node1" presStyleIdx="2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0779C-1B1A-4158-AFC3-0DDD45A25B7E}" type="pres">
      <dgm:prSet presAssocID="{7CA365B0-B88A-45A1-A658-F3BA59AD06C6}" presName="aSpace2" presStyleCnt="0"/>
      <dgm:spPr/>
    </dgm:pt>
    <dgm:pt modelId="{435537E8-330B-42A1-B204-DA3F1ADAE10A}" type="pres">
      <dgm:prSet presAssocID="{76FFA1BC-DA6D-4AB8-993D-C6F40D9B6F4D}" presName="childNode" presStyleLbl="node1" presStyleIdx="3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8B9CA-7FB4-42D0-A085-5425253ECF5D}" type="pres">
      <dgm:prSet presAssocID="{76FFA1BC-DA6D-4AB8-993D-C6F40D9B6F4D}" presName="aSpace2" presStyleCnt="0"/>
      <dgm:spPr/>
    </dgm:pt>
    <dgm:pt modelId="{A3DF352F-1BA4-4591-835F-9643403C89F9}" type="pres">
      <dgm:prSet presAssocID="{11690DB4-6902-4E45-99F0-09F6B6EC50C1}" presName="childNode" presStyleLbl="node1" presStyleIdx="4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FB70AE-4328-4AAE-B034-7D28B1881260}" srcId="{6F1C77C0-1173-4FFA-A282-4F2AB06993DF}" destId="{76FFA1BC-DA6D-4AB8-993D-C6F40D9B6F4D}" srcOrd="3" destOrd="0" parTransId="{5BBE8FEA-0BDB-46B6-9E9E-244CE05BD492}" sibTransId="{236BD737-1E44-4C48-B178-DA73B5C3A616}"/>
    <dgm:cxn modelId="{7D546C7D-9481-402B-983C-DAC0376E0722}" srcId="{6F1C77C0-1173-4FFA-A282-4F2AB06993DF}" destId="{7CA365B0-B88A-45A1-A658-F3BA59AD06C6}" srcOrd="2" destOrd="0" parTransId="{1EDCB4AF-372F-4B11-B56E-E0D28C60F285}" sibTransId="{B88889CB-B57D-4E8E-B189-C0B6F4A206EC}"/>
    <dgm:cxn modelId="{784A6C3A-DFAE-4A48-8FFD-0C751B7BEA0E}" srcId="{6F1C77C0-1173-4FFA-A282-4F2AB06993DF}" destId="{584E61E2-CAAF-45B3-887A-F414F933C08B}" srcOrd="0" destOrd="0" parTransId="{C0BF64CF-F10B-47FF-808C-66DBFC58AA0B}" sibTransId="{64EB055C-986F-4CDE-88AA-E5EFCDB0A2A9}"/>
    <dgm:cxn modelId="{36333332-0D84-491F-BCF4-20C44FE74469}" type="presOf" srcId="{45AD627C-8FE4-4522-810A-58D4E0CAB7C9}" destId="{632811C9-3D7E-44D0-8951-288D3E325655}" srcOrd="0" destOrd="0" presId="urn:microsoft.com/office/officeart/2005/8/layout/lProcess2"/>
    <dgm:cxn modelId="{96F843B7-B465-4624-9BBB-FE12F1074D0D}" type="presOf" srcId="{6F1C77C0-1173-4FFA-A282-4F2AB06993DF}" destId="{7C0C60EF-21F9-4AF4-AC65-BBEBC18B8D0E}" srcOrd="1" destOrd="0" presId="urn:microsoft.com/office/officeart/2005/8/layout/lProcess2"/>
    <dgm:cxn modelId="{27A15C28-B836-45C2-8C27-C9B91D1CF0EE}" srcId="{6F1C77C0-1173-4FFA-A282-4F2AB06993DF}" destId="{45AD627C-8FE4-4522-810A-58D4E0CAB7C9}" srcOrd="1" destOrd="0" parTransId="{6B9C97AE-21CC-4739-9FD3-99C777E0E7AC}" sibTransId="{85042880-D544-4560-BFDF-CA9C00213CE1}"/>
    <dgm:cxn modelId="{7090F21C-8738-4D26-975A-3E7BF808FF7B}" type="presOf" srcId="{76FFA1BC-DA6D-4AB8-993D-C6F40D9B6F4D}" destId="{435537E8-330B-42A1-B204-DA3F1ADAE10A}" srcOrd="0" destOrd="0" presId="urn:microsoft.com/office/officeart/2005/8/layout/lProcess2"/>
    <dgm:cxn modelId="{C3D0D39C-2FE2-4E85-81BA-5F9CD43A8A89}" srcId="{FEDD594E-2594-490A-9175-258C3E4C71F8}" destId="{6F1C77C0-1173-4FFA-A282-4F2AB06993DF}" srcOrd="0" destOrd="0" parTransId="{DBE63AA6-0F03-4A5A-BFC7-5B51143ADD33}" sibTransId="{58F96421-9A55-4F26-B430-88C0118D31D7}"/>
    <dgm:cxn modelId="{14621A3E-4196-45C4-8017-27B6FE066A38}" type="presOf" srcId="{7CA365B0-B88A-45A1-A658-F3BA59AD06C6}" destId="{28D9530D-DFE0-4728-939B-F4336E4E26B4}" srcOrd="0" destOrd="0" presId="urn:microsoft.com/office/officeart/2005/8/layout/lProcess2"/>
    <dgm:cxn modelId="{6A2D0A81-04F5-4558-AA46-B41214B7B73A}" type="presOf" srcId="{6F1C77C0-1173-4FFA-A282-4F2AB06993DF}" destId="{C307F940-968E-4BD8-A733-F1D3D75B9E0D}" srcOrd="0" destOrd="0" presId="urn:microsoft.com/office/officeart/2005/8/layout/lProcess2"/>
    <dgm:cxn modelId="{2E285942-D168-4117-AB1A-50FB069E7848}" srcId="{6F1C77C0-1173-4FFA-A282-4F2AB06993DF}" destId="{11690DB4-6902-4E45-99F0-09F6B6EC50C1}" srcOrd="4" destOrd="0" parTransId="{804EB348-D7EC-411C-9640-9F37C84F8283}" sibTransId="{F944EA56-94B4-4816-8A6F-E6C065C7EB8E}"/>
    <dgm:cxn modelId="{58DB616F-0912-477D-8685-D042EDEC1E5B}" type="presOf" srcId="{FEDD594E-2594-490A-9175-258C3E4C71F8}" destId="{4D62F429-9BDF-40F1-96A1-106D6836E9E5}" srcOrd="0" destOrd="0" presId="urn:microsoft.com/office/officeart/2005/8/layout/lProcess2"/>
    <dgm:cxn modelId="{DCBAEC23-7359-4608-AAA8-CFC46BD5752E}" type="presOf" srcId="{584E61E2-CAAF-45B3-887A-F414F933C08B}" destId="{0C26CC7E-1F51-4FD5-B6BB-C7FD3C192E72}" srcOrd="0" destOrd="0" presId="urn:microsoft.com/office/officeart/2005/8/layout/lProcess2"/>
    <dgm:cxn modelId="{BF269D63-7A2B-4FE0-9FDC-A03662D2A3E6}" type="presOf" srcId="{11690DB4-6902-4E45-99F0-09F6B6EC50C1}" destId="{A3DF352F-1BA4-4591-835F-9643403C89F9}" srcOrd="0" destOrd="0" presId="urn:microsoft.com/office/officeart/2005/8/layout/lProcess2"/>
    <dgm:cxn modelId="{8F2E1B19-CA28-4F50-B0B2-6862ED4F1CE2}" type="presParOf" srcId="{4D62F429-9BDF-40F1-96A1-106D6836E9E5}" destId="{BD39D0AB-8535-44CA-A4CC-C1BD2A516860}" srcOrd="0" destOrd="0" presId="urn:microsoft.com/office/officeart/2005/8/layout/lProcess2"/>
    <dgm:cxn modelId="{F6307835-E3A2-4B39-A033-6B24ECE86D26}" type="presParOf" srcId="{BD39D0AB-8535-44CA-A4CC-C1BD2A516860}" destId="{C307F940-968E-4BD8-A733-F1D3D75B9E0D}" srcOrd="0" destOrd="0" presId="urn:microsoft.com/office/officeart/2005/8/layout/lProcess2"/>
    <dgm:cxn modelId="{E78CCB60-0881-4732-A468-27366EC76A79}" type="presParOf" srcId="{BD39D0AB-8535-44CA-A4CC-C1BD2A516860}" destId="{7C0C60EF-21F9-4AF4-AC65-BBEBC18B8D0E}" srcOrd="1" destOrd="0" presId="urn:microsoft.com/office/officeart/2005/8/layout/lProcess2"/>
    <dgm:cxn modelId="{16FE6536-3B71-426D-86E5-9CC90E328CC2}" type="presParOf" srcId="{BD39D0AB-8535-44CA-A4CC-C1BD2A516860}" destId="{F6D50246-6DC6-4934-87BE-45FD57FDBFF5}" srcOrd="2" destOrd="0" presId="urn:microsoft.com/office/officeart/2005/8/layout/lProcess2"/>
    <dgm:cxn modelId="{4D0A5A71-04C3-47B7-A2BF-F4B62B4BA846}" type="presParOf" srcId="{F6D50246-6DC6-4934-87BE-45FD57FDBFF5}" destId="{24092DB5-ACA7-4B56-9F66-12AC8B06949B}" srcOrd="0" destOrd="0" presId="urn:microsoft.com/office/officeart/2005/8/layout/lProcess2"/>
    <dgm:cxn modelId="{2AB916FD-1E42-42A7-8D24-C8E8C50BC7E4}" type="presParOf" srcId="{24092DB5-ACA7-4B56-9F66-12AC8B06949B}" destId="{0C26CC7E-1F51-4FD5-B6BB-C7FD3C192E72}" srcOrd="0" destOrd="0" presId="urn:microsoft.com/office/officeart/2005/8/layout/lProcess2"/>
    <dgm:cxn modelId="{34119BA7-CC2A-4123-AD00-2D5942E25047}" type="presParOf" srcId="{24092DB5-ACA7-4B56-9F66-12AC8B06949B}" destId="{966BBE6A-9AE8-4CAD-9D71-E057A4110E15}" srcOrd="1" destOrd="0" presId="urn:microsoft.com/office/officeart/2005/8/layout/lProcess2"/>
    <dgm:cxn modelId="{52ADB9DE-BC7C-40B8-B1AA-B334F98D2FE8}" type="presParOf" srcId="{24092DB5-ACA7-4B56-9F66-12AC8B06949B}" destId="{632811C9-3D7E-44D0-8951-288D3E325655}" srcOrd="2" destOrd="0" presId="urn:microsoft.com/office/officeart/2005/8/layout/lProcess2"/>
    <dgm:cxn modelId="{80C427B5-C253-4D59-9D00-D8C1B7D16620}" type="presParOf" srcId="{24092DB5-ACA7-4B56-9F66-12AC8B06949B}" destId="{16CCCA53-E6A5-40FB-B507-F6909E77C6D6}" srcOrd="3" destOrd="0" presId="urn:microsoft.com/office/officeart/2005/8/layout/lProcess2"/>
    <dgm:cxn modelId="{C3374912-6ECA-406F-9DDD-86B4553E5356}" type="presParOf" srcId="{24092DB5-ACA7-4B56-9F66-12AC8B06949B}" destId="{28D9530D-DFE0-4728-939B-F4336E4E26B4}" srcOrd="4" destOrd="0" presId="urn:microsoft.com/office/officeart/2005/8/layout/lProcess2"/>
    <dgm:cxn modelId="{56CCC79D-F3F0-492E-8AF2-B045325CCE4F}" type="presParOf" srcId="{24092DB5-ACA7-4B56-9F66-12AC8B06949B}" destId="{0190779C-1B1A-4158-AFC3-0DDD45A25B7E}" srcOrd="5" destOrd="0" presId="urn:microsoft.com/office/officeart/2005/8/layout/lProcess2"/>
    <dgm:cxn modelId="{4D37D383-5C62-494F-A872-2516E6189ED6}" type="presParOf" srcId="{24092DB5-ACA7-4B56-9F66-12AC8B06949B}" destId="{435537E8-330B-42A1-B204-DA3F1ADAE10A}" srcOrd="6" destOrd="0" presId="urn:microsoft.com/office/officeart/2005/8/layout/lProcess2"/>
    <dgm:cxn modelId="{F2A29EC2-D984-411F-A57C-F603E000043D}" type="presParOf" srcId="{24092DB5-ACA7-4B56-9F66-12AC8B06949B}" destId="{1E98B9CA-7FB4-42D0-A085-5425253ECF5D}" srcOrd="7" destOrd="0" presId="urn:microsoft.com/office/officeart/2005/8/layout/lProcess2"/>
    <dgm:cxn modelId="{A8FD1D58-C94A-4D1A-ACEC-A9C7DF69AE27}" type="presParOf" srcId="{24092DB5-ACA7-4B56-9F66-12AC8B06949B}" destId="{A3DF352F-1BA4-4591-835F-9643403C89F9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6555E5C-2C25-47EC-8A4F-C7B11D02F9F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1AEB1B-D888-4254-AC1D-27E93EA0BCC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r>
            <a:rPr lang="ru-RU" sz="1800" b="1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8D4F87AC-4BD8-4CDA-9184-1C71A3ADCEF4}" type="parTrans" cxnId="{DB758314-02B7-4651-ADE0-7D781DE09457}">
      <dgm:prSet/>
      <dgm:spPr/>
      <dgm:t>
        <a:bodyPr/>
        <a:lstStyle/>
        <a:p>
          <a:endParaRPr lang="ru-RU"/>
        </a:p>
      </dgm:t>
    </dgm:pt>
    <dgm:pt modelId="{4C3EAE10-85CD-4AB9-ACC2-08876C11B5F5}" type="sibTrans" cxnId="{DB758314-02B7-4651-ADE0-7D781DE09457}">
      <dgm:prSet/>
      <dgm:spPr/>
      <dgm:t>
        <a:bodyPr/>
        <a:lstStyle/>
        <a:p>
          <a:endParaRPr lang="ru-RU"/>
        </a:p>
      </dgm:t>
    </dgm:pt>
    <dgm:pt modelId="{278C6E7B-E84B-473F-B5A8-0AA6C0F10DD1}">
      <dgm:prSet phldrT="[Текст]"/>
      <dgm:spPr/>
      <dgm:t>
        <a:bodyPr/>
        <a:lstStyle/>
        <a:p>
          <a:pPr algn="just"/>
          <a:r>
            <a:rPr lang="ru-RU" b="1" dirty="0" smtClean="0"/>
            <a:t>Раздел </a:t>
          </a:r>
          <a:r>
            <a:rPr lang="en-US" b="1" dirty="0" smtClean="0"/>
            <a:t>IV</a:t>
          </a:r>
          <a:r>
            <a:rPr lang="ru-RU" b="1" dirty="0" smtClean="0"/>
            <a:t> </a:t>
          </a:r>
          <a:r>
            <a:rPr lang="ru-RU" b="1" dirty="0" smtClean="0">
              <a:solidFill>
                <a:schemeClr val="tx1"/>
              </a:solidFill>
              <a:latin typeface="Verdana" pitchFamily="34" charset="0"/>
            </a:rPr>
            <a:t>Тарифного соглашения в сфере ОМС от 28.12.2015 № 321-ОМС: </a:t>
          </a:r>
          <a:r>
            <a:rPr lang="ru-RU" b="1" dirty="0" smtClean="0"/>
            <a:t>«Размер </a:t>
          </a:r>
          <a:r>
            <a:rPr lang="ru-RU" b="1" dirty="0" smtClean="0"/>
            <a:t>неоплаты или неполной оплаты затрат на оказание медицинской помощи, а также уплаты медицинской организацией штрафов за неоказание, несвоевременное оказание либо оказание медицинской помощи ненадлежащего качества»;</a:t>
          </a:r>
          <a:r>
            <a:rPr lang="ru-RU" dirty="0" smtClean="0"/>
            <a:t> </a:t>
          </a:r>
          <a:endParaRPr lang="ru-RU" dirty="0"/>
        </a:p>
      </dgm:t>
    </dgm:pt>
    <dgm:pt modelId="{0D6D2963-253D-448B-AB76-5D67E86D2B12}" type="parTrans" cxnId="{5B7A778A-FE34-4B4A-A123-68460D1DC638}">
      <dgm:prSet/>
      <dgm:spPr/>
      <dgm:t>
        <a:bodyPr/>
        <a:lstStyle/>
        <a:p>
          <a:endParaRPr lang="ru-RU"/>
        </a:p>
      </dgm:t>
    </dgm:pt>
    <dgm:pt modelId="{8D29A646-CD13-4B13-B7E8-8A8BE28B2267}" type="sibTrans" cxnId="{5B7A778A-FE34-4B4A-A123-68460D1DC638}">
      <dgm:prSet/>
      <dgm:spPr/>
      <dgm:t>
        <a:bodyPr/>
        <a:lstStyle/>
        <a:p>
          <a:endParaRPr lang="ru-RU"/>
        </a:p>
      </dgm:t>
    </dgm:pt>
    <dgm:pt modelId="{F033AA81-E8F6-491C-9BC1-C856DDF1A0EB}">
      <dgm:prSet phldrT="[Текст]"/>
      <dgm:spPr/>
      <dgm:t>
        <a:bodyPr/>
        <a:lstStyle/>
        <a:p>
          <a:pPr algn="just"/>
          <a:r>
            <a:rPr lang="ru-RU" b="1" dirty="0" smtClean="0"/>
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endParaRPr lang="ru-RU" dirty="0"/>
        </a:p>
      </dgm:t>
    </dgm:pt>
    <dgm:pt modelId="{E77610F9-1032-4225-8B9F-30D31AF07262}" type="parTrans" cxnId="{3C45745D-C4EA-4FA8-9E26-FBDDAEA72C31}">
      <dgm:prSet/>
      <dgm:spPr/>
      <dgm:t>
        <a:bodyPr/>
        <a:lstStyle/>
        <a:p>
          <a:endParaRPr lang="ru-RU"/>
        </a:p>
      </dgm:t>
    </dgm:pt>
    <dgm:pt modelId="{4A9F332C-F9ED-44FE-8FBB-42AC3423A4C6}" type="sibTrans" cxnId="{3C45745D-C4EA-4FA8-9E26-FBDDAEA72C31}">
      <dgm:prSet/>
      <dgm:spPr/>
      <dgm:t>
        <a:bodyPr/>
        <a:lstStyle/>
        <a:p>
          <a:endParaRPr lang="ru-RU"/>
        </a:p>
      </dgm:t>
    </dgm:pt>
    <dgm:pt modelId="{820EA2DF-6F11-41BF-B396-ECFD7BDED8F3}">
      <dgm:prSet phldrT="[Текст]"/>
      <dgm:spPr/>
      <dgm:t>
        <a:bodyPr/>
        <a:lstStyle/>
        <a:p>
          <a:pPr algn="just"/>
          <a:r>
            <a:rPr lang="ru-RU" b="1" dirty="0" smtClean="0"/>
            <a:t>Приказ ТФОМС Челябинской области и Министерства здравоохранения Челябинской области от 27.01.2015 № 92/37/1 «Об утверждении Правил информационного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 Челябинской области» (ред. от 17.08.2015).</a:t>
          </a:r>
          <a:endParaRPr lang="ru-RU" dirty="0"/>
        </a:p>
      </dgm:t>
    </dgm:pt>
    <dgm:pt modelId="{1346C6FC-B291-42DB-8793-0A4FE8537358}" type="parTrans" cxnId="{7F5C8061-30D4-4DDD-8413-87D909305DE5}">
      <dgm:prSet/>
      <dgm:spPr/>
      <dgm:t>
        <a:bodyPr/>
        <a:lstStyle/>
        <a:p>
          <a:endParaRPr lang="ru-RU"/>
        </a:p>
      </dgm:t>
    </dgm:pt>
    <dgm:pt modelId="{AF3E2974-8900-4E17-8054-89B70BFDC502}" type="sibTrans" cxnId="{7F5C8061-30D4-4DDD-8413-87D909305DE5}">
      <dgm:prSet/>
      <dgm:spPr/>
      <dgm:t>
        <a:bodyPr/>
        <a:lstStyle/>
        <a:p>
          <a:endParaRPr lang="ru-RU"/>
        </a:p>
      </dgm:t>
    </dgm:pt>
    <dgm:pt modelId="{C420922C-CB8F-4C54-91ED-2C031BFFC5F7}" type="pres">
      <dgm:prSet presAssocID="{66555E5C-2C25-47EC-8A4F-C7B11D02F9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DC2FC9-6D79-45F5-B730-7ED245B4A554}" type="pres">
      <dgm:prSet presAssocID="{0D1AEB1B-D888-4254-AC1D-27E93EA0BCCA}" presName="compNode" presStyleCnt="0"/>
      <dgm:spPr/>
    </dgm:pt>
    <dgm:pt modelId="{9659A428-FCD4-4C80-897F-63B1CC24658A}" type="pres">
      <dgm:prSet presAssocID="{0D1AEB1B-D888-4254-AC1D-27E93EA0BCCA}" presName="aNode" presStyleLbl="bgShp" presStyleIdx="0" presStyleCnt="1"/>
      <dgm:spPr/>
      <dgm:t>
        <a:bodyPr/>
        <a:lstStyle/>
        <a:p>
          <a:endParaRPr lang="ru-RU"/>
        </a:p>
      </dgm:t>
    </dgm:pt>
    <dgm:pt modelId="{7AE9342B-9E10-4B75-82FC-FE45157B7353}" type="pres">
      <dgm:prSet presAssocID="{0D1AEB1B-D888-4254-AC1D-27E93EA0BCCA}" presName="textNode" presStyleLbl="bgShp" presStyleIdx="0" presStyleCnt="1"/>
      <dgm:spPr/>
      <dgm:t>
        <a:bodyPr/>
        <a:lstStyle/>
        <a:p>
          <a:endParaRPr lang="ru-RU"/>
        </a:p>
      </dgm:t>
    </dgm:pt>
    <dgm:pt modelId="{B3EB5E8A-DCB9-4A3C-9CCE-03D9C9466BBB}" type="pres">
      <dgm:prSet presAssocID="{0D1AEB1B-D888-4254-AC1D-27E93EA0BCCA}" presName="compChildNode" presStyleCnt="0"/>
      <dgm:spPr/>
    </dgm:pt>
    <dgm:pt modelId="{14BC5EDA-4BA4-41B9-BAEB-F501431F8B11}" type="pres">
      <dgm:prSet presAssocID="{0D1AEB1B-D888-4254-AC1D-27E93EA0BCCA}" presName="theInnerList" presStyleCnt="0"/>
      <dgm:spPr/>
    </dgm:pt>
    <dgm:pt modelId="{797620E0-DDEA-491E-9832-9C31AD3223A4}" type="pres">
      <dgm:prSet presAssocID="{278C6E7B-E84B-473F-B5A8-0AA6C0F10DD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3AFD0-B8A9-450A-9485-538BB0FF09DB}" type="pres">
      <dgm:prSet presAssocID="{278C6E7B-E84B-473F-B5A8-0AA6C0F10DD1}" presName="aSpace2" presStyleCnt="0"/>
      <dgm:spPr/>
    </dgm:pt>
    <dgm:pt modelId="{8C673435-57BB-4B19-B772-F7CA98207BFE}" type="pres">
      <dgm:prSet presAssocID="{F033AA81-E8F6-491C-9BC1-C856DDF1A0E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7ADE5-7293-4231-A85B-A9CFCEF7CE1F}" type="pres">
      <dgm:prSet presAssocID="{F033AA81-E8F6-491C-9BC1-C856DDF1A0EB}" presName="aSpace2" presStyleCnt="0"/>
      <dgm:spPr/>
    </dgm:pt>
    <dgm:pt modelId="{00F09225-F224-40F7-8705-B6C43F3A2FEE}" type="pres">
      <dgm:prSet presAssocID="{820EA2DF-6F11-41BF-B396-ECFD7BDED8F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5C8061-30D4-4DDD-8413-87D909305DE5}" srcId="{0D1AEB1B-D888-4254-AC1D-27E93EA0BCCA}" destId="{820EA2DF-6F11-41BF-B396-ECFD7BDED8F3}" srcOrd="2" destOrd="0" parTransId="{1346C6FC-B291-42DB-8793-0A4FE8537358}" sibTransId="{AF3E2974-8900-4E17-8054-89B70BFDC502}"/>
    <dgm:cxn modelId="{8F2FFAA5-6E3C-4D81-87E8-B74D8E1CFADF}" type="presOf" srcId="{0D1AEB1B-D888-4254-AC1D-27E93EA0BCCA}" destId="{7AE9342B-9E10-4B75-82FC-FE45157B7353}" srcOrd="1" destOrd="0" presId="urn:microsoft.com/office/officeart/2005/8/layout/lProcess2"/>
    <dgm:cxn modelId="{5B7A778A-FE34-4B4A-A123-68460D1DC638}" srcId="{0D1AEB1B-D888-4254-AC1D-27E93EA0BCCA}" destId="{278C6E7B-E84B-473F-B5A8-0AA6C0F10DD1}" srcOrd="0" destOrd="0" parTransId="{0D6D2963-253D-448B-AB76-5D67E86D2B12}" sibTransId="{8D29A646-CD13-4B13-B7E8-8A8BE28B2267}"/>
    <dgm:cxn modelId="{C66A6D8E-A078-492B-9E04-3D148FA27B50}" type="presOf" srcId="{0D1AEB1B-D888-4254-AC1D-27E93EA0BCCA}" destId="{9659A428-FCD4-4C80-897F-63B1CC24658A}" srcOrd="0" destOrd="0" presId="urn:microsoft.com/office/officeart/2005/8/layout/lProcess2"/>
    <dgm:cxn modelId="{3C45745D-C4EA-4FA8-9E26-FBDDAEA72C31}" srcId="{0D1AEB1B-D888-4254-AC1D-27E93EA0BCCA}" destId="{F033AA81-E8F6-491C-9BC1-C856DDF1A0EB}" srcOrd="1" destOrd="0" parTransId="{E77610F9-1032-4225-8B9F-30D31AF07262}" sibTransId="{4A9F332C-F9ED-44FE-8FBB-42AC3423A4C6}"/>
    <dgm:cxn modelId="{DB758314-02B7-4651-ADE0-7D781DE09457}" srcId="{66555E5C-2C25-47EC-8A4F-C7B11D02F9F4}" destId="{0D1AEB1B-D888-4254-AC1D-27E93EA0BCCA}" srcOrd="0" destOrd="0" parTransId="{8D4F87AC-4BD8-4CDA-9184-1C71A3ADCEF4}" sibTransId="{4C3EAE10-85CD-4AB9-ACC2-08876C11B5F5}"/>
    <dgm:cxn modelId="{62636C00-847C-48E6-8A83-E3BDDD246CC3}" type="presOf" srcId="{820EA2DF-6F11-41BF-B396-ECFD7BDED8F3}" destId="{00F09225-F224-40F7-8705-B6C43F3A2FEE}" srcOrd="0" destOrd="0" presId="urn:microsoft.com/office/officeart/2005/8/layout/lProcess2"/>
    <dgm:cxn modelId="{9E7F84F1-3A16-4F36-B9E0-A98729E2B7AF}" type="presOf" srcId="{66555E5C-2C25-47EC-8A4F-C7B11D02F9F4}" destId="{C420922C-CB8F-4C54-91ED-2C031BFFC5F7}" srcOrd="0" destOrd="0" presId="urn:microsoft.com/office/officeart/2005/8/layout/lProcess2"/>
    <dgm:cxn modelId="{03B2C4A5-A3F7-431C-86CA-05DEF204D135}" type="presOf" srcId="{278C6E7B-E84B-473F-B5A8-0AA6C0F10DD1}" destId="{797620E0-DDEA-491E-9832-9C31AD3223A4}" srcOrd="0" destOrd="0" presId="urn:microsoft.com/office/officeart/2005/8/layout/lProcess2"/>
    <dgm:cxn modelId="{74E8CC09-6CB0-4E7E-9307-C6366068CD1E}" type="presOf" srcId="{F033AA81-E8F6-491C-9BC1-C856DDF1A0EB}" destId="{8C673435-57BB-4B19-B772-F7CA98207BFE}" srcOrd="0" destOrd="0" presId="urn:microsoft.com/office/officeart/2005/8/layout/lProcess2"/>
    <dgm:cxn modelId="{7F0C621D-D6F3-4A80-9A3F-4317864FCEA1}" type="presParOf" srcId="{C420922C-CB8F-4C54-91ED-2C031BFFC5F7}" destId="{0CDC2FC9-6D79-45F5-B730-7ED245B4A554}" srcOrd="0" destOrd="0" presId="urn:microsoft.com/office/officeart/2005/8/layout/lProcess2"/>
    <dgm:cxn modelId="{2B7240E2-0D51-4AA2-BC77-8E01599EF052}" type="presParOf" srcId="{0CDC2FC9-6D79-45F5-B730-7ED245B4A554}" destId="{9659A428-FCD4-4C80-897F-63B1CC24658A}" srcOrd="0" destOrd="0" presId="urn:microsoft.com/office/officeart/2005/8/layout/lProcess2"/>
    <dgm:cxn modelId="{A25DFAD4-C027-47AB-911F-0D12FF062FA2}" type="presParOf" srcId="{0CDC2FC9-6D79-45F5-B730-7ED245B4A554}" destId="{7AE9342B-9E10-4B75-82FC-FE45157B7353}" srcOrd="1" destOrd="0" presId="urn:microsoft.com/office/officeart/2005/8/layout/lProcess2"/>
    <dgm:cxn modelId="{8D036700-3311-4B25-AA18-FA8C30EA6C46}" type="presParOf" srcId="{0CDC2FC9-6D79-45F5-B730-7ED245B4A554}" destId="{B3EB5E8A-DCB9-4A3C-9CCE-03D9C9466BBB}" srcOrd="2" destOrd="0" presId="urn:microsoft.com/office/officeart/2005/8/layout/lProcess2"/>
    <dgm:cxn modelId="{DEC26FF8-F3A5-4D0A-B395-BCAD9E7CE193}" type="presParOf" srcId="{B3EB5E8A-DCB9-4A3C-9CCE-03D9C9466BBB}" destId="{14BC5EDA-4BA4-41B9-BAEB-F501431F8B11}" srcOrd="0" destOrd="0" presId="urn:microsoft.com/office/officeart/2005/8/layout/lProcess2"/>
    <dgm:cxn modelId="{BBA0CEC2-71AB-44FD-8014-7250E0672E51}" type="presParOf" srcId="{14BC5EDA-4BA4-41B9-BAEB-F501431F8B11}" destId="{797620E0-DDEA-491E-9832-9C31AD3223A4}" srcOrd="0" destOrd="0" presId="urn:microsoft.com/office/officeart/2005/8/layout/lProcess2"/>
    <dgm:cxn modelId="{4DDF5C29-79A8-4C59-93D3-8CDBB5F38C7F}" type="presParOf" srcId="{14BC5EDA-4BA4-41B9-BAEB-F501431F8B11}" destId="{BD83AFD0-B8A9-450A-9485-538BB0FF09DB}" srcOrd="1" destOrd="0" presId="urn:microsoft.com/office/officeart/2005/8/layout/lProcess2"/>
    <dgm:cxn modelId="{943353C1-4B8A-45F1-89AE-A96380CB46C4}" type="presParOf" srcId="{14BC5EDA-4BA4-41B9-BAEB-F501431F8B11}" destId="{8C673435-57BB-4B19-B772-F7CA98207BFE}" srcOrd="2" destOrd="0" presId="urn:microsoft.com/office/officeart/2005/8/layout/lProcess2"/>
    <dgm:cxn modelId="{75F905F4-72B6-4873-B6CC-CE4D3E7CDCA2}" type="presParOf" srcId="{14BC5EDA-4BA4-41B9-BAEB-F501431F8B11}" destId="{45D7ADE5-7293-4231-A85B-A9CFCEF7CE1F}" srcOrd="3" destOrd="0" presId="urn:microsoft.com/office/officeart/2005/8/layout/lProcess2"/>
    <dgm:cxn modelId="{1AFACFA5-0680-48C9-AAC9-72D0E5B35EA7}" type="presParOf" srcId="{14BC5EDA-4BA4-41B9-BAEB-F501431F8B11}" destId="{00F09225-F224-40F7-8705-B6C43F3A2FE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5F9BB6-7B56-463A-B4EE-452AFBB68CCB}" type="doc">
      <dgm:prSet loTypeId="urn:microsoft.com/office/officeart/2005/8/layout/lProcess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4754A37-3744-4869-8B2E-295C3B20789E}">
      <dgm:prSet phldrT="[Текст]" custT="1"/>
      <dgm:spPr/>
      <dgm:t>
        <a:bodyPr/>
        <a:lstStyle/>
        <a:p>
          <a:r>
            <a:rPr lang="ru-RU" sz="2400" b="1" dirty="0" smtClean="0"/>
            <a:t>В соответствии с ч.2 ст. 20 ФЗ – 326 «Об обязательном медицинском страховании в РФ», медицинские организации в сфере ОМС обязаны:</a:t>
          </a:r>
          <a:endParaRPr lang="ru-RU" sz="2400" dirty="0"/>
        </a:p>
      </dgm:t>
    </dgm:pt>
    <dgm:pt modelId="{1BC35878-6BBA-416B-B8F6-FD1AC94E3AA4}" type="parTrans" cxnId="{D679B418-E73F-4FA3-98A3-82C1C4672F32}">
      <dgm:prSet/>
      <dgm:spPr/>
      <dgm:t>
        <a:bodyPr/>
        <a:lstStyle/>
        <a:p>
          <a:endParaRPr lang="ru-RU"/>
        </a:p>
      </dgm:t>
    </dgm:pt>
    <dgm:pt modelId="{49B65285-BBEB-4028-A560-AE4A339DFFA6}" type="sibTrans" cxnId="{D679B418-E73F-4FA3-98A3-82C1C4672F32}">
      <dgm:prSet/>
      <dgm:spPr/>
      <dgm:t>
        <a:bodyPr/>
        <a:lstStyle/>
        <a:p>
          <a:endParaRPr lang="ru-RU"/>
        </a:p>
      </dgm:t>
    </dgm:pt>
    <dgm:pt modelId="{FFCD0246-4D49-48E9-ACC6-9797A3CC5625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1) бесплатно оказывать застрахованным лицам медицинскую помощь в рамках программ обязательного медицинского страхования</a:t>
          </a:r>
          <a:r>
            <a:rPr lang="ru-RU" sz="900" b="1" dirty="0" smtClean="0"/>
            <a:t>;</a:t>
          </a:r>
          <a:endParaRPr lang="ru-RU" sz="900" dirty="0"/>
        </a:p>
      </dgm:t>
    </dgm:pt>
    <dgm:pt modelId="{42E95B68-EACE-48D4-9345-7AB70CC1CDA9}" type="parTrans" cxnId="{ECF5041A-AD9D-4CD2-BCAF-A9B61F5024C8}">
      <dgm:prSet/>
      <dgm:spPr/>
      <dgm:t>
        <a:bodyPr/>
        <a:lstStyle/>
        <a:p>
          <a:endParaRPr lang="ru-RU"/>
        </a:p>
      </dgm:t>
    </dgm:pt>
    <dgm:pt modelId="{A7FB6A69-D669-4D24-B782-BE0437080E1F}" type="sibTrans" cxnId="{ECF5041A-AD9D-4CD2-BCAF-A9B61F5024C8}">
      <dgm:prSet/>
      <dgm:spPr/>
      <dgm:t>
        <a:bodyPr/>
        <a:lstStyle/>
        <a:p>
          <a:endParaRPr lang="ru-RU"/>
        </a:p>
      </dgm:t>
    </dgm:pt>
    <dgm:pt modelId="{ABCFC2FF-66F0-418B-ABA0-3848FFA04C36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100" dirty="0"/>
        </a:p>
      </dgm:t>
    </dgm:pt>
    <dgm:pt modelId="{63D8BE88-4E58-44E3-AB50-8C9B773F3CF2}" type="parTrans" cxnId="{2CB574DD-974E-4CCB-86ED-C644719F2DAB}">
      <dgm:prSet/>
      <dgm:spPr/>
      <dgm:t>
        <a:bodyPr/>
        <a:lstStyle/>
        <a:p>
          <a:endParaRPr lang="ru-RU"/>
        </a:p>
      </dgm:t>
    </dgm:pt>
    <dgm:pt modelId="{469F4580-C619-4A3A-BABE-F52A4FCAF1EE}" type="sibTrans" cxnId="{2CB574DD-974E-4CCB-86ED-C644719F2DAB}">
      <dgm:prSet/>
      <dgm:spPr/>
      <dgm:t>
        <a:bodyPr/>
        <a:lstStyle/>
        <a:p>
          <a:endParaRPr lang="ru-RU"/>
        </a:p>
      </dgm:t>
    </dgm:pt>
    <dgm:pt modelId="{83F09BA7-E1AE-4391-83D9-3A84E55937B5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</a:r>
          <a:r>
            <a:rPr lang="en-US" sz="1100" b="1" dirty="0" smtClean="0"/>
            <a:t>.</a:t>
          </a:r>
          <a:endParaRPr lang="ru-RU" sz="1100" dirty="0"/>
        </a:p>
      </dgm:t>
    </dgm:pt>
    <dgm:pt modelId="{45779C70-F2C5-4AF5-84F4-E932E19D3936}" type="parTrans" cxnId="{C8650173-F012-4479-A3E3-A521E88DA5D0}">
      <dgm:prSet/>
      <dgm:spPr/>
      <dgm:t>
        <a:bodyPr/>
        <a:lstStyle/>
        <a:p>
          <a:endParaRPr lang="ru-RU"/>
        </a:p>
      </dgm:t>
    </dgm:pt>
    <dgm:pt modelId="{EE931563-92A0-4C42-8006-12018432541B}" type="sibTrans" cxnId="{C8650173-F012-4479-A3E3-A521E88DA5D0}">
      <dgm:prSet/>
      <dgm:spPr/>
      <dgm:t>
        <a:bodyPr/>
        <a:lstStyle/>
        <a:p>
          <a:endParaRPr lang="ru-RU"/>
        </a:p>
      </dgm:t>
    </dgm:pt>
    <dgm:pt modelId="{A112F738-F4E9-4985-8242-072765D2FB55}">
      <dgm:prSet phldrT="[Текст]" custT="1"/>
      <dgm:spPr/>
      <dgm:t>
        <a:bodyPr/>
        <a:lstStyle/>
        <a:p>
          <a:pPr algn="just" rtl="0"/>
          <a:r>
            <a:rPr lang="ru-RU" sz="900" b="1" dirty="0" smtClean="0"/>
            <a:t>3</a:t>
          </a:r>
          <a:r>
            <a:rPr lang="ru-RU" sz="1100" b="1" dirty="0" smtClean="0"/>
            <a:t>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</a:t>
          </a:r>
          <a:r>
            <a:rPr lang="ru-RU" sz="900" b="1" dirty="0" smtClean="0"/>
            <a:t>; </a:t>
          </a:r>
          <a:endParaRPr lang="ru-RU" sz="900" dirty="0"/>
        </a:p>
      </dgm:t>
    </dgm:pt>
    <dgm:pt modelId="{E342AF4B-A31C-4421-9E24-DBC369EAD4AB}" type="parTrans" cxnId="{BC2F8D30-678F-4A0A-9E24-56BE50E90E82}">
      <dgm:prSet/>
      <dgm:spPr/>
      <dgm:t>
        <a:bodyPr/>
        <a:lstStyle/>
        <a:p>
          <a:endParaRPr lang="ru-RU"/>
        </a:p>
      </dgm:t>
    </dgm:pt>
    <dgm:pt modelId="{1E85DABB-0AF1-46E5-9782-C9103F172D63}" type="sibTrans" cxnId="{BC2F8D30-678F-4A0A-9E24-56BE50E90E82}">
      <dgm:prSet/>
      <dgm:spPr/>
      <dgm:t>
        <a:bodyPr/>
        <a:lstStyle/>
        <a:p>
          <a:endParaRPr lang="ru-RU"/>
        </a:p>
      </dgm:t>
    </dgm:pt>
    <dgm:pt modelId="{41616CDD-E218-4770-8576-EB1C96E2E402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</a:r>
          <a:endParaRPr lang="ru-RU" sz="1100" dirty="0"/>
        </a:p>
      </dgm:t>
    </dgm:pt>
    <dgm:pt modelId="{D4BA9621-3DB3-4AA2-9C89-9943C16ECC31}" type="parTrans" cxnId="{D40C34D2-F26A-4C8A-A896-634B154AD8BB}">
      <dgm:prSet/>
      <dgm:spPr/>
      <dgm:t>
        <a:bodyPr/>
        <a:lstStyle/>
        <a:p>
          <a:endParaRPr lang="ru-RU"/>
        </a:p>
      </dgm:t>
    </dgm:pt>
    <dgm:pt modelId="{B6B9C905-DB75-46C3-9F18-19CCB280F260}" type="sibTrans" cxnId="{D40C34D2-F26A-4C8A-A896-634B154AD8BB}">
      <dgm:prSet/>
      <dgm:spPr/>
      <dgm:t>
        <a:bodyPr/>
        <a:lstStyle/>
        <a:p>
          <a:endParaRPr lang="ru-RU"/>
        </a:p>
      </dgm:t>
    </dgm:pt>
    <dgm:pt modelId="{0B3C7911-2F08-40D1-9CDE-24BC536026AE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  <a:endParaRPr lang="ru-RU" sz="1100" dirty="0"/>
        </a:p>
      </dgm:t>
    </dgm:pt>
    <dgm:pt modelId="{03B889E7-9932-4AC3-87C2-9767974A5204}" type="parTrans" cxnId="{11625276-100C-4E93-8898-BD445C99814F}">
      <dgm:prSet/>
      <dgm:spPr/>
      <dgm:t>
        <a:bodyPr/>
        <a:lstStyle/>
        <a:p>
          <a:endParaRPr lang="ru-RU"/>
        </a:p>
      </dgm:t>
    </dgm:pt>
    <dgm:pt modelId="{0DBD1EAE-74B0-449F-B6F5-A49BE093D180}" type="sibTrans" cxnId="{11625276-100C-4E93-8898-BD445C99814F}">
      <dgm:prSet/>
      <dgm:spPr/>
      <dgm:t>
        <a:bodyPr/>
        <a:lstStyle/>
        <a:p>
          <a:endParaRPr lang="ru-RU"/>
        </a:p>
      </dgm:t>
    </dgm:pt>
    <dgm:pt modelId="{1CDBA2C8-1148-4499-9959-76E641A3A59E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6) размещать на своем официальном сайте в сети "Интернет" информацию о режиме работы, видах оказываемой медицинской помощи;</a:t>
          </a:r>
          <a:endParaRPr lang="ru-RU" sz="1100" dirty="0"/>
        </a:p>
      </dgm:t>
    </dgm:pt>
    <dgm:pt modelId="{0B38CD84-0E15-428C-8B72-B3EE937DEEE0}" type="parTrans" cxnId="{83D36242-530C-4394-8EED-77EA8292764C}">
      <dgm:prSet/>
      <dgm:spPr/>
      <dgm:t>
        <a:bodyPr/>
        <a:lstStyle/>
        <a:p>
          <a:endParaRPr lang="ru-RU"/>
        </a:p>
      </dgm:t>
    </dgm:pt>
    <dgm:pt modelId="{FE8811D5-4E93-48B2-9CBF-7B7617DDBECE}" type="sibTrans" cxnId="{83D36242-530C-4394-8EED-77EA8292764C}">
      <dgm:prSet/>
      <dgm:spPr/>
      <dgm:t>
        <a:bodyPr/>
        <a:lstStyle/>
        <a:p>
          <a:endParaRPr lang="ru-RU"/>
        </a:p>
      </dgm:t>
    </dgm:pt>
    <dgm:pt modelId="{3B3C6D40-3D55-41BE-99E2-9AB3F3747A0F}" type="pres">
      <dgm:prSet presAssocID="{EA5F9BB6-7B56-463A-B4EE-452AFBB68CC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DC4D25-A9DC-4229-8F3F-492FF9B5FB2A}" type="pres">
      <dgm:prSet presAssocID="{A4754A37-3744-4869-8B2E-295C3B20789E}" presName="compNode" presStyleCnt="0"/>
      <dgm:spPr/>
    </dgm:pt>
    <dgm:pt modelId="{B02BA6C5-FCFA-455B-AB83-FA04273096CC}" type="pres">
      <dgm:prSet presAssocID="{A4754A37-3744-4869-8B2E-295C3B20789E}" presName="aNode" presStyleLbl="bgShp" presStyleIdx="0" presStyleCnt="1"/>
      <dgm:spPr/>
      <dgm:t>
        <a:bodyPr/>
        <a:lstStyle/>
        <a:p>
          <a:endParaRPr lang="ru-RU"/>
        </a:p>
      </dgm:t>
    </dgm:pt>
    <dgm:pt modelId="{ACE31981-2336-41DC-B55C-2BB0155959F0}" type="pres">
      <dgm:prSet presAssocID="{A4754A37-3744-4869-8B2E-295C3B20789E}" presName="textNode" presStyleLbl="bgShp" presStyleIdx="0" presStyleCnt="1"/>
      <dgm:spPr/>
      <dgm:t>
        <a:bodyPr/>
        <a:lstStyle/>
        <a:p>
          <a:endParaRPr lang="ru-RU"/>
        </a:p>
      </dgm:t>
    </dgm:pt>
    <dgm:pt modelId="{3CA9D2DE-0A5A-420B-ACAB-1AA9DDCB078B}" type="pres">
      <dgm:prSet presAssocID="{A4754A37-3744-4869-8B2E-295C3B20789E}" presName="compChildNode" presStyleCnt="0"/>
      <dgm:spPr/>
    </dgm:pt>
    <dgm:pt modelId="{83BC0236-DAC3-4726-A1F8-BF6F6DCD15FC}" type="pres">
      <dgm:prSet presAssocID="{A4754A37-3744-4869-8B2E-295C3B20789E}" presName="theInnerList" presStyleCnt="0"/>
      <dgm:spPr/>
    </dgm:pt>
    <dgm:pt modelId="{902EE078-6B12-4FC1-84E1-7859D90AE64D}" type="pres">
      <dgm:prSet presAssocID="{FFCD0246-4D49-48E9-ACC6-9797A3CC5625}" presName="childNode" presStyleLbl="node1" presStyleIdx="0" presStyleCnt="7" custScaleX="120798" custScaleY="102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61A57-9F88-484A-A1F0-CE133F866C30}" type="pres">
      <dgm:prSet presAssocID="{FFCD0246-4D49-48E9-ACC6-9797A3CC5625}" presName="aSpace2" presStyleCnt="0"/>
      <dgm:spPr/>
    </dgm:pt>
    <dgm:pt modelId="{0D11F90B-7674-41DE-9D60-5B24CEE2A648}" type="pres">
      <dgm:prSet presAssocID="{ABCFC2FF-66F0-418B-ABA0-3848FFA04C36}" presName="childNode" presStyleLbl="node1" presStyleIdx="1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DBFB2-CBF0-4A22-B18A-45F701EFB101}" type="pres">
      <dgm:prSet presAssocID="{ABCFC2FF-66F0-418B-ABA0-3848FFA04C36}" presName="aSpace2" presStyleCnt="0"/>
      <dgm:spPr/>
    </dgm:pt>
    <dgm:pt modelId="{8266FE3D-E5E6-450E-AF7D-3C036F79A482}" type="pres">
      <dgm:prSet presAssocID="{A112F738-F4E9-4985-8242-072765D2FB55}" presName="childNode" presStyleLbl="node1" presStyleIdx="2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F2D07-CD74-4D75-B313-933275E3D395}" type="pres">
      <dgm:prSet presAssocID="{A112F738-F4E9-4985-8242-072765D2FB55}" presName="aSpace2" presStyleCnt="0"/>
      <dgm:spPr/>
    </dgm:pt>
    <dgm:pt modelId="{8379E029-616D-4501-8BE9-04DCDCED0FCA}" type="pres">
      <dgm:prSet presAssocID="{41616CDD-E218-4770-8576-EB1C96E2E402}" presName="childNode" presStyleLbl="node1" presStyleIdx="3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8C903-3BC6-4830-93E9-B1FF5A52E453}" type="pres">
      <dgm:prSet presAssocID="{41616CDD-E218-4770-8576-EB1C96E2E402}" presName="aSpace2" presStyleCnt="0"/>
      <dgm:spPr/>
    </dgm:pt>
    <dgm:pt modelId="{0A13D332-227C-49A4-B443-DD25E8C1AF4A}" type="pres">
      <dgm:prSet presAssocID="{0B3C7911-2F08-40D1-9CDE-24BC536026AE}" presName="childNode" presStyleLbl="node1" presStyleIdx="4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DA21A-B3E6-4027-BAE8-E300F27D119B}" type="pres">
      <dgm:prSet presAssocID="{0B3C7911-2F08-40D1-9CDE-24BC536026AE}" presName="aSpace2" presStyleCnt="0"/>
      <dgm:spPr/>
    </dgm:pt>
    <dgm:pt modelId="{65D86C90-A344-47EE-B72A-354D2C77E24F}" type="pres">
      <dgm:prSet presAssocID="{1CDBA2C8-1148-4499-9959-76E641A3A59E}" presName="childNode" presStyleLbl="node1" presStyleIdx="5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B4FDF-CD6A-4217-BDE2-05BCBDB79149}" type="pres">
      <dgm:prSet presAssocID="{1CDBA2C8-1148-4499-9959-76E641A3A59E}" presName="aSpace2" presStyleCnt="0"/>
      <dgm:spPr/>
    </dgm:pt>
    <dgm:pt modelId="{37DCA622-239D-4806-8362-F3F23A35CD74}" type="pres">
      <dgm:prSet presAssocID="{83F09BA7-E1AE-4391-83D9-3A84E55937B5}" presName="childNode" presStyleLbl="node1" presStyleIdx="6" presStyleCnt="7" custScaleX="120798" custScaleY="152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9B418-E73F-4FA3-98A3-82C1C4672F32}" srcId="{EA5F9BB6-7B56-463A-B4EE-452AFBB68CCB}" destId="{A4754A37-3744-4869-8B2E-295C3B20789E}" srcOrd="0" destOrd="0" parTransId="{1BC35878-6BBA-416B-B8F6-FD1AC94E3AA4}" sibTransId="{49B65285-BBEB-4028-A560-AE4A339DFFA6}"/>
    <dgm:cxn modelId="{F5734A29-573E-4C6F-8DBF-6EACAB242A27}" type="presOf" srcId="{0B3C7911-2F08-40D1-9CDE-24BC536026AE}" destId="{0A13D332-227C-49A4-B443-DD25E8C1AF4A}" srcOrd="0" destOrd="0" presId="urn:microsoft.com/office/officeart/2005/8/layout/lProcess2"/>
    <dgm:cxn modelId="{48721AC1-DAF6-4510-A1AE-6A7C6A76E9FE}" type="presOf" srcId="{ABCFC2FF-66F0-418B-ABA0-3848FFA04C36}" destId="{0D11F90B-7674-41DE-9D60-5B24CEE2A648}" srcOrd="0" destOrd="0" presId="urn:microsoft.com/office/officeart/2005/8/layout/lProcess2"/>
    <dgm:cxn modelId="{4E6A00AF-7023-4BE0-8104-AB27808B9D85}" type="presOf" srcId="{1CDBA2C8-1148-4499-9959-76E641A3A59E}" destId="{65D86C90-A344-47EE-B72A-354D2C77E24F}" srcOrd="0" destOrd="0" presId="urn:microsoft.com/office/officeart/2005/8/layout/lProcess2"/>
    <dgm:cxn modelId="{83D36242-530C-4394-8EED-77EA8292764C}" srcId="{A4754A37-3744-4869-8B2E-295C3B20789E}" destId="{1CDBA2C8-1148-4499-9959-76E641A3A59E}" srcOrd="5" destOrd="0" parTransId="{0B38CD84-0E15-428C-8B72-B3EE937DEEE0}" sibTransId="{FE8811D5-4E93-48B2-9CBF-7B7617DDBECE}"/>
    <dgm:cxn modelId="{ECF5041A-AD9D-4CD2-BCAF-A9B61F5024C8}" srcId="{A4754A37-3744-4869-8B2E-295C3B20789E}" destId="{FFCD0246-4D49-48E9-ACC6-9797A3CC5625}" srcOrd="0" destOrd="0" parTransId="{42E95B68-EACE-48D4-9345-7AB70CC1CDA9}" sibTransId="{A7FB6A69-D669-4D24-B782-BE0437080E1F}"/>
    <dgm:cxn modelId="{E8739BB6-08AE-4BE5-8D2C-2467F2AE52F5}" type="presOf" srcId="{FFCD0246-4D49-48E9-ACC6-9797A3CC5625}" destId="{902EE078-6B12-4FC1-84E1-7859D90AE64D}" srcOrd="0" destOrd="0" presId="urn:microsoft.com/office/officeart/2005/8/layout/lProcess2"/>
    <dgm:cxn modelId="{2CB574DD-974E-4CCB-86ED-C644719F2DAB}" srcId="{A4754A37-3744-4869-8B2E-295C3B20789E}" destId="{ABCFC2FF-66F0-418B-ABA0-3848FFA04C36}" srcOrd="1" destOrd="0" parTransId="{63D8BE88-4E58-44E3-AB50-8C9B773F3CF2}" sibTransId="{469F4580-C619-4A3A-BABE-F52A4FCAF1EE}"/>
    <dgm:cxn modelId="{3AA32277-E4EB-42DA-9302-8899F2931B23}" type="presOf" srcId="{EA5F9BB6-7B56-463A-B4EE-452AFBB68CCB}" destId="{3B3C6D40-3D55-41BE-99E2-9AB3F3747A0F}" srcOrd="0" destOrd="0" presId="urn:microsoft.com/office/officeart/2005/8/layout/lProcess2"/>
    <dgm:cxn modelId="{57D1BC4C-5E7B-4478-B108-A6C746E5B377}" type="presOf" srcId="{A4754A37-3744-4869-8B2E-295C3B20789E}" destId="{B02BA6C5-FCFA-455B-AB83-FA04273096CC}" srcOrd="0" destOrd="0" presId="urn:microsoft.com/office/officeart/2005/8/layout/lProcess2"/>
    <dgm:cxn modelId="{C8650173-F012-4479-A3E3-A521E88DA5D0}" srcId="{A4754A37-3744-4869-8B2E-295C3B20789E}" destId="{83F09BA7-E1AE-4391-83D9-3A84E55937B5}" srcOrd="6" destOrd="0" parTransId="{45779C70-F2C5-4AF5-84F4-E932E19D3936}" sibTransId="{EE931563-92A0-4C42-8006-12018432541B}"/>
    <dgm:cxn modelId="{596EC043-AA63-4A7E-A136-EF22F6147A30}" type="presOf" srcId="{41616CDD-E218-4770-8576-EB1C96E2E402}" destId="{8379E029-616D-4501-8BE9-04DCDCED0FCA}" srcOrd="0" destOrd="0" presId="urn:microsoft.com/office/officeart/2005/8/layout/lProcess2"/>
    <dgm:cxn modelId="{5342283A-C68A-411D-B71C-7F46E2193EA8}" type="presOf" srcId="{83F09BA7-E1AE-4391-83D9-3A84E55937B5}" destId="{37DCA622-239D-4806-8362-F3F23A35CD74}" srcOrd="0" destOrd="0" presId="urn:microsoft.com/office/officeart/2005/8/layout/lProcess2"/>
    <dgm:cxn modelId="{11625276-100C-4E93-8898-BD445C99814F}" srcId="{A4754A37-3744-4869-8B2E-295C3B20789E}" destId="{0B3C7911-2F08-40D1-9CDE-24BC536026AE}" srcOrd="4" destOrd="0" parTransId="{03B889E7-9932-4AC3-87C2-9767974A5204}" sibTransId="{0DBD1EAE-74B0-449F-B6F5-A49BE093D180}"/>
    <dgm:cxn modelId="{BC2F8D30-678F-4A0A-9E24-56BE50E90E82}" srcId="{A4754A37-3744-4869-8B2E-295C3B20789E}" destId="{A112F738-F4E9-4985-8242-072765D2FB55}" srcOrd="2" destOrd="0" parTransId="{E342AF4B-A31C-4421-9E24-DBC369EAD4AB}" sibTransId="{1E85DABB-0AF1-46E5-9782-C9103F172D63}"/>
    <dgm:cxn modelId="{C5D55474-71F3-48CC-BC1F-86173E87CECF}" type="presOf" srcId="{A112F738-F4E9-4985-8242-072765D2FB55}" destId="{8266FE3D-E5E6-450E-AF7D-3C036F79A482}" srcOrd="0" destOrd="0" presId="urn:microsoft.com/office/officeart/2005/8/layout/lProcess2"/>
    <dgm:cxn modelId="{D40C34D2-F26A-4C8A-A896-634B154AD8BB}" srcId="{A4754A37-3744-4869-8B2E-295C3B20789E}" destId="{41616CDD-E218-4770-8576-EB1C96E2E402}" srcOrd="3" destOrd="0" parTransId="{D4BA9621-3DB3-4AA2-9C89-9943C16ECC31}" sibTransId="{B6B9C905-DB75-46C3-9F18-19CCB280F260}"/>
    <dgm:cxn modelId="{4D9F29A4-0FA1-4FEA-8F8A-2C4E71233A48}" type="presOf" srcId="{A4754A37-3744-4869-8B2E-295C3B20789E}" destId="{ACE31981-2336-41DC-B55C-2BB0155959F0}" srcOrd="1" destOrd="0" presId="urn:microsoft.com/office/officeart/2005/8/layout/lProcess2"/>
    <dgm:cxn modelId="{D52C1B23-6598-4D86-9134-BFCBFA8D323B}" type="presParOf" srcId="{3B3C6D40-3D55-41BE-99E2-9AB3F3747A0F}" destId="{C7DC4D25-A9DC-4229-8F3F-492FF9B5FB2A}" srcOrd="0" destOrd="0" presId="urn:microsoft.com/office/officeart/2005/8/layout/lProcess2"/>
    <dgm:cxn modelId="{AE314C70-590A-4BAF-8E98-723721152530}" type="presParOf" srcId="{C7DC4D25-A9DC-4229-8F3F-492FF9B5FB2A}" destId="{B02BA6C5-FCFA-455B-AB83-FA04273096CC}" srcOrd="0" destOrd="0" presId="urn:microsoft.com/office/officeart/2005/8/layout/lProcess2"/>
    <dgm:cxn modelId="{6B070095-3265-4DD9-98B2-928480888812}" type="presParOf" srcId="{C7DC4D25-A9DC-4229-8F3F-492FF9B5FB2A}" destId="{ACE31981-2336-41DC-B55C-2BB0155959F0}" srcOrd="1" destOrd="0" presId="urn:microsoft.com/office/officeart/2005/8/layout/lProcess2"/>
    <dgm:cxn modelId="{A8BB0CDE-EEAA-4E8F-9018-807BD31ADEBF}" type="presParOf" srcId="{C7DC4D25-A9DC-4229-8F3F-492FF9B5FB2A}" destId="{3CA9D2DE-0A5A-420B-ACAB-1AA9DDCB078B}" srcOrd="2" destOrd="0" presId="urn:microsoft.com/office/officeart/2005/8/layout/lProcess2"/>
    <dgm:cxn modelId="{45A75A1D-82CF-4D3D-8208-C0EFD459D780}" type="presParOf" srcId="{3CA9D2DE-0A5A-420B-ACAB-1AA9DDCB078B}" destId="{83BC0236-DAC3-4726-A1F8-BF6F6DCD15FC}" srcOrd="0" destOrd="0" presId="urn:microsoft.com/office/officeart/2005/8/layout/lProcess2"/>
    <dgm:cxn modelId="{A733D267-DABB-47D2-A31F-B6891FA81AC4}" type="presParOf" srcId="{83BC0236-DAC3-4726-A1F8-BF6F6DCD15FC}" destId="{902EE078-6B12-4FC1-84E1-7859D90AE64D}" srcOrd="0" destOrd="0" presId="urn:microsoft.com/office/officeart/2005/8/layout/lProcess2"/>
    <dgm:cxn modelId="{4BDD5425-B85B-4518-8D9C-128146D3B941}" type="presParOf" srcId="{83BC0236-DAC3-4726-A1F8-BF6F6DCD15FC}" destId="{DDB61A57-9F88-484A-A1F0-CE133F866C30}" srcOrd="1" destOrd="0" presId="urn:microsoft.com/office/officeart/2005/8/layout/lProcess2"/>
    <dgm:cxn modelId="{EF49F1D1-406A-45FB-8ACD-695638AF1DAE}" type="presParOf" srcId="{83BC0236-DAC3-4726-A1F8-BF6F6DCD15FC}" destId="{0D11F90B-7674-41DE-9D60-5B24CEE2A648}" srcOrd="2" destOrd="0" presId="urn:microsoft.com/office/officeart/2005/8/layout/lProcess2"/>
    <dgm:cxn modelId="{96463786-D6D7-48AD-A4E8-4778EE1758FC}" type="presParOf" srcId="{83BC0236-DAC3-4726-A1F8-BF6F6DCD15FC}" destId="{2ECDBFB2-CBF0-4A22-B18A-45F701EFB101}" srcOrd="3" destOrd="0" presId="urn:microsoft.com/office/officeart/2005/8/layout/lProcess2"/>
    <dgm:cxn modelId="{340DC56B-1907-41BB-9DA8-424A4414E2DD}" type="presParOf" srcId="{83BC0236-DAC3-4726-A1F8-BF6F6DCD15FC}" destId="{8266FE3D-E5E6-450E-AF7D-3C036F79A482}" srcOrd="4" destOrd="0" presId="urn:microsoft.com/office/officeart/2005/8/layout/lProcess2"/>
    <dgm:cxn modelId="{6B86D87D-7344-4C62-8381-B32378BC32EC}" type="presParOf" srcId="{83BC0236-DAC3-4726-A1F8-BF6F6DCD15FC}" destId="{713F2D07-CD74-4D75-B313-933275E3D395}" srcOrd="5" destOrd="0" presId="urn:microsoft.com/office/officeart/2005/8/layout/lProcess2"/>
    <dgm:cxn modelId="{056C5D71-03BE-4C81-AC52-26FF88AC603A}" type="presParOf" srcId="{83BC0236-DAC3-4726-A1F8-BF6F6DCD15FC}" destId="{8379E029-616D-4501-8BE9-04DCDCED0FCA}" srcOrd="6" destOrd="0" presId="urn:microsoft.com/office/officeart/2005/8/layout/lProcess2"/>
    <dgm:cxn modelId="{DCC06450-5039-4BFB-B486-C8175B4F0BEF}" type="presParOf" srcId="{83BC0236-DAC3-4726-A1F8-BF6F6DCD15FC}" destId="{D428C903-3BC6-4830-93E9-B1FF5A52E453}" srcOrd="7" destOrd="0" presId="urn:microsoft.com/office/officeart/2005/8/layout/lProcess2"/>
    <dgm:cxn modelId="{1A6A1703-5F2C-48E7-932B-463C4A97F714}" type="presParOf" srcId="{83BC0236-DAC3-4726-A1F8-BF6F6DCD15FC}" destId="{0A13D332-227C-49A4-B443-DD25E8C1AF4A}" srcOrd="8" destOrd="0" presId="urn:microsoft.com/office/officeart/2005/8/layout/lProcess2"/>
    <dgm:cxn modelId="{D4E83CA3-A4DA-46DD-A9F7-CDEE807C6921}" type="presParOf" srcId="{83BC0236-DAC3-4726-A1F8-BF6F6DCD15FC}" destId="{87CDA21A-B3E6-4027-BAE8-E300F27D119B}" srcOrd="9" destOrd="0" presId="urn:microsoft.com/office/officeart/2005/8/layout/lProcess2"/>
    <dgm:cxn modelId="{87FF53CF-E96E-4698-8328-E03EB4CC6FC2}" type="presParOf" srcId="{83BC0236-DAC3-4726-A1F8-BF6F6DCD15FC}" destId="{65D86C90-A344-47EE-B72A-354D2C77E24F}" srcOrd="10" destOrd="0" presId="urn:microsoft.com/office/officeart/2005/8/layout/lProcess2"/>
    <dgm:cxn modelId="{AFEEE045-8B57-4969-BA9F-4A587BAFBF84}" type="presParOf" srcId="{83BC0236-DAC3-4726-A1F8-BF6F6DCD15FC}" destId="{6C0B4FDF-CD6A-4217-BDE2-05BCBDB79149}" srcOrd="11" destOrd="0" presId="urn:microsoft.com/office/officeart/2005/8/layout/lProcess2"/>
    <dgm:cxn modelId="{370C8E08-9FE8-413A-B789-C1677A412516}" type="presParOf" srcId="{83BC0236-DAC3-4726-A1F8-BF6F6DCD15FC}" destId="{37DCA622-239D-4806-8362-F3F23A35CD74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0FF791-99B0-492E-8C92-6899A19A547A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A4D47C-DFB6-434D-981E-83F779458BAF}">
      <dgm:prSet phldrT="[Текст]"/>
      <dgm:spPr/>
      <dgm:t>
        <a:bodyPr/>
        <a:lstStyle/>
        <a:p>
          <a:r>
            <a:rPr lang="ru-RU" b="1" dirty="0" smtClean="0"/>
            <a:t>В соответствии с ФЗ-326 «Об обязательном медицинском   страховании в РФ», приказом Министерства здравоохранения РФ от 24.12. 2012 г. № 1355н 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dirty="0"/>
        </a:p>
      </dgm:t>
    </dgm:pt>
    <dgm:pt modelId="{66E689E8-9C26-41C4-A7B7-E1A33B0C5229}" type="parTrans" cxnId="{C9ABBEC6-609F-4201-B8B9-73EEE1809F7C}">
      <dgm:prSet/>
      <dgm:spPr/>
      <dgm:t>
        <a:bodyPr/>
        <a:lstStyle/>
        <a:p>
          <a:endParaRPr lang="ru-RU"/>
        </a:p>
      </dgm:t>
    </dgm:pt>
    <dgm:pt modelId="{C397CB35-ACF1-493C-851B-889C8E0C0EFE}" type="sibTrans" cxnId="{C9ABBEC6-609F-4201-B8B9-73EEE1809F7C}">
      <dgm:prSet/>
      <dgm:spPr/>
      <dgm:t>
        <a:bodyPr/>
        <a:lstStyle/>
        <a:p>
          <a:endParaRPr lang="ru-RU"/>
        </a:p>
      </dgm:t>
    </dgm:pt>
    <dgm:pt modelId="{99967CD1-9A7D-42FC-B51E-7951FB2D1534}">
      <dgm:prSet phldrT="[Текст]" custT="1"/>
      <dgm:spPr/>
      <dgm:t>
        <a:bodyPr/>
        <a:lstStyle/>
        <a:p>
          <a:r>
            <a:rPr lang="ru-RU" sz="2800" b="1" dirty="0" smtClean="0"/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2800" dirty="0"/>
        </a:p>
      </dgm:t>
    </dgm:pt>
    <dgm:pt modelId="{14C4A8ED-2DDE-4DBB-A38D-E7718601352F}" type="parTrans" cxnId="{FAE26F99-6EFA-4980-9574-2671A33C8717}">
      <dgm:prSet/>
      <dgm:spPr/>
      <dgm:t>
        <a:bodyPr/>
        <a:lstStyle/>
        <a:p>
          <a:endParaRPr lang="ru-RU"/>
        </a:p>
      </dgm:t>
    </dgm:pt>
    <dgm:pt modelId="{FC75EB56-9A07-478C-A282-706C0C9D778F}" type="sibTrans" cxnId="{FAE26F99-6EFA-4980-9574-2671A33C8717}">
      <dgm:prSet/>
      <dgm:spPr/>
      <dgm:t>
        <a:bodyPr/>
        <a:lstStyle/>
        <a:p>
          <a:endParaRPr lang="ru-RU"/>
        </a:p>
      </dgm:t>
    </dgm:pt>
    <dgm:pt modelId="{9D359B00-ED11-4843-B6FF-8EB321BF70E2}" type="pres">
      <dgm:prSet presAssocID="{800FF791-99B0-492E-8C92-6899A19A54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56B3C5-D984-4E70-9206-32F08A2A5E35}" type="pres">
      <dgm:prSet presAssocID="{B9A4D47C-DFB6-434D-981E-83F779458BAF}" presName="compNode" presStyleCnt="0"/>
      <dgm:spPr/>
    </dgm:pt>
    <dgm:pt modelId="{9D6DAB71-BA68-4EF9-80AF-C6036F2FCCF1}" type="pres">
      <dgm:prSet presAssocID="{B9A4D47C-DFB6-434D-981E-83F779458BAF}" presName="aNode" presStyleLbl="bgShp" presStyleIdx="0" presStyleCnt="1"/>
      <dgm:spPr/>
      <dgm:t>
        <a:bodyPr/>
        <a:lstStyle/>
        <a:p>
          <a:endParaRPr lang="ru-RU"/>
        </a:p>
      </dgm:t>
    </dgm:pt>
    <dgm:pt modelId="{DA69A8B7-7A1C-4883-879C-758754977C75}" type="pres">
      <dgm:prSet presAssocID="{B9A4D47C-DFB6-434D-981E-83F779458BAF}" presName="textNode" presStyleLbl="bgShp" presStyleIdx="0" presStyleCnt="1"/>
      <dgm:spPr/>
      <dgm:t>
        <a:bodyPr/>
        <a:lstStyle/>
        <a:p>
          <a:endParaRPr lang="ru-RU"/>
        </a:p>
      </dgm:t>
    </dgm:pt>
    <dgm:pt modelId="{099F43CC-16E3-4E77-A34B-42C7F34348A1}" type="pres">
      <dgm:prSet presAssocID="{B9A4D47C-DFB6-434D-981E-83F779458BAF}" presName="compChildNode" presStyleCnt="0"/>
      <dgm:spPr/>
    </dgm:pt>
    <dgm:pt modelId="{9AA6B635-5AA9-49D0-B179-535FC3F806A2}" type="pres">
      <dgm:prSet presAssocID="{B9A4D47C-DFB6-434D-981E-83F779458BAF}" presName="theInnerList" presStyleCnt="0"/>
      <dgm:spPr/>
    </dgm:pt>
    <dgm:pt modelId="{B89B65FD-09D2-44BD-9FFF-5BD788A53A88}" type="pres">
      <dgm:prSet presAssocID="{99967CD1-9A7D-42FC-B51E-7951FB2D1534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E26F99-6EFA-4980-9574-2671A33C8717}" srcId="{B9A4D47C-DFB6-434D-981E-83F779458BAF}" destId="{99967CD1-9A7D-42FC-B51E-7951FB2D1534}" srcOrd="0" destOrd="0" parTransId="{14C4A8ED-2DDE-4DBB-A38D-E7718601352F}" sibTransId="{FC75EB56-9A07-478C-A282-706C0C9D778F}"/>
    <dgm:cxn modelId="{9E9A68FA-8CF3-47E0-B616-B461EB04E966}" type="presOf" srcId="{800FF791-99B0-492E-8C92-6899A19A547A}" destId="{9D359B00-ED11-4843-B6FF-8EB321BF70E2}" srcOrd="0" destOrd="0" presId="urn:microsoft.com/office/officeart/2005/8/layout/lProcess2"/>
    <dgm:cxn modelId="{C9ABBEC6-609F-4201-B8B9-73EEE1809F7C}" srcId="{800FF791-99B0-492E-8C92-6899A19A547A}" destId="{B9A4D47C-DFB6-434D-981E-83F779458BAF}" srcOrd="0" destOrd="0" parTransId="{66E689E8-9C26-41C4-A7B7-E1A33B0C5229}" sibTransId="{C397CB35-ACF1-493C-851B-889C8E0C0EFE}"/>
    <dgm:cxn modelId="{18B129E1-5A9C-49CB-8905-9EE72BE5F938}" type="presOf" srcId="{B9A4D47C-DFB6-434D-981E-83F779458BAF}" destId="{DA69A8B7-7A1C-4883-879C-758754977C75}" srcOrd="1" destOrd="0" presId="urn:microsoft.com/office/officeart/2005/8/layout/lProcess2"/>
    <dgm:cxn modelId="{26E1CDEE-0AF9-4F88-A5A1-9FEDE5EC0C90}" type="presOf" srcId="{B9A4D47C-DFB6-434D-981E-83F779458BAF}" destId="{9D6DAB71-BA68-4EF9-80AF-C6036F2FCCF1}" srcOrd="0" destOrd="0" presId="urn:microsoft.com/office/officeart/2005/8/layout/lProcess2"/>
    <dgm:cxn modelId="{169A9FBA-AA6C-4F79-AC86-E5C5222254DD}" type="presOf" srcId="{99967CD1-9A7D-42FC-B51E-7951FB2D1534}" destId="{B89B65FD-09D2-44BD-9FFF-5BD788A53A88}" srcOrd="0" destOrd="0" presId="urn:microsoft.com/office/officeart/2005/8/layout/lProcess2"/>
    <dgm:cxn modelId="{B2A2D6D2-4C06-438B-B843-D760620B6CF0}" type="presParOf" srcId="{9D359B00-ED11-4843-B6FF-8EB321BF70E2}" destId="{4D56B3C5-D984-4E70-9206-32F08A2A5E35}" srcOrd="0" destOrd="0" presId="urn:microsoft.com/office/officeart/2005/8/layout/lProcess2"/>
    <dgm:cxn modelId="{8FB40B7F-3A19-43A8-946F-EC83A13B1925}" type="presParOf" srcId="{4D56B3C5-D984-4E70-9206-32F08A2A5E35}" destId="{9D6DAB71-BA68-4EF9-80AF-C6036F2FCCF1}" srcOrd="0" destOrd="0" presId="urn:microsoft.com/office/officeart/2005/8/layout/lProcess2"/>
    <dgm:cxn modelId="{54E66D9A-7B60-4FE7-B027-D630136A233A}" type="presParOf" srcId="{4D56B3C5-D984-4E70-9206-32F08A2A5E35}" destId="{DA69A8B7-7A1C-4883-879C-758754977C75}" srcOrd="1" destOrd="0" presId="urn:microsoft.com/office/officeart/2005/8/layout/lProcess2"/>
    <dgm:cxn modelId="{3B95955E-F39B-473B-A0D5-58E7AB2F6001}" type="presParOf" srcId="{4D56B3C5-D984-4E70-9206-32F08A2A5E35}" destId="{099F43CC-16E3-4E77-A34B-42C7F34348A1}" srcOrd="2" destOrd="0" presId="urn:microsoft.com/office/officeart/2005/8/layout/lProcess2"/>
    <dgm:cxn modelId="{E3BA5DA6-E610-43CC-B213-35F453CD7012}" type="presParOf" srcId="{099F43CC-16E3-4E77-A34B-42C7F34348A1}" destId="{9AA6B635-5AA9-49D0-B179-535FC3F806A2}" srcOrd="0" destOrd="0" presId="urn:microsoft.com/office/officeart/2005/8/layout/lProcess2"/>
    <dgm:cxn modelId="{4A3CD14F-4A50-4F71-94B4-2DAB59F62F47}" type="presParOf" srcId="{9AA6B635-5AA9-49D0-B179-535FC3F806A2}" destId="{B89B65FD-09D2-44BD-9FFF-5BD788A53A8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0E0037-782A-4770-BCBD-A171AF2DF4B0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C98C68-F8B9-4EBD-AD7F-E50FBC055662}">
      <dgm:prSet phldrT="[Текст]" custT="1"/>
      <dgm:spPr/>
      <dgm:t>
        <a:bodyPr/>
        <a:lstStyle/>
        <a:p>
          <a:r>
            <a:rPr lang="ru-RU" sz="2400" b="1" dirty="0" smtClean="0"/>
            <a:t>В соответствии с ФЗ-326 «Об обязательном медицинском страховании в Российской Федерации»:</a:t>
          </a:r>
          <a:endParaRPr lang="ru-RU" sz="2400" dirty="0"/>
        </a:p>
      </dgm:t>
    </dgm:pt>
    <dgm:pt modelId="{97C02758-8E95-4126-8BB5-FD3DD67E192B}" type="parTrans" cxnId="{68B6F68B-F079-4C61-95DD-B053DB4CFFE5}">
      <dgm:prSet/>
      <dgm:spPr/>
      <dgm:t>
        <a:bodyPr/>
        <a:lstStyle/>
        <a:p>
          <a:endParaRPr lang="ru-RU"/>
        </a:p>
      </dgm:t>
    </dgm:pt>
    <dgm:pt modelId="{386F507D-324A-46CD-96C8-7640487E7DA2}" type="sibTrans" cxnId="{68B6F68B-F079-4C61-95DD-B053DB4CFFE5}">
      <dgm:prSet/>
      <dgm:spPr/>
      <dgm:t>
        <a:bodyPr/>
        <a:lstStyle/>
        <a:p>
          <a:endParaRPr lang="ru-RU"/>
        </a:p>
      </dgm:t>
    </dgm:pt>
    <dgm:pt modelId="{E624C875-BEAD-47EB-9911-D9A8BC277948}">
      <dgm:prSet phldrT="[Текст]"/>
      <dgm:spPr/>
      <dgm:t>
        <a:bodyPr/>
        <a:lstStyle/>
        <a:p>
          <a:r>
            <a:rPr lang="ru-RU" b="1" dirty="0" smtClean="0"/>
            <a:t>Медицинские организации не имеют права в течение года, в котором  они осуществляют деятельность в сфере обязательного медицинского страхования, </a:t>
          </a:r>
          <a:r>
            <a:rPr lang="ru-RU" b="1" u="sng" dirty="0" smtClean="0"/>
            <a:t>выйти</a:t>
          </a:r>
          <a:r>
            <a:rPr lang="ru-RU" b="1" dirty="0" smtClean="0"/>
            <a:t> из числа медицинских организаций, осуществляющих деятельность в сфере ОМС.</a:t>
          </a:r>
          <a:endParaRPr lang="ru-RU" dirty="0"/>
        </a:p>
      </dgm:t>
    </dgm:pt>
    <dgm:pt modelId="{5CC42D4D-4739-4ABA-B4BA-E851B8166E6F}" type="parTrans" cxnId="{BAA24586-383E-4921-9C97-7A105716E3D2}">
      <dgm:prSet/>
      <dgm:spPr/>
      <dgm:t>
        <a:bodyPr/>
        <a:lstStyle/>
        <a:p>
          <a:endParaRPr lang="ru-RU"/>
        </a:p>
      </dgm:t>
    </dgm:pt>
    <dgm:pt modelId="{5799F11B-6034-490C-BE82-39B7BEC9F871}" type="sibTrans" cxnId="{BAA24586-383E-4921-9C97-7A105716E3D2}">
      <dgm:prSet/>
      <dgm:spPr/>
      <dgm:t>
        <a:bodyPr/>
        <a:lstStyle/>
        <a:p>
          <a:endParaRPr lang="ru-RU"/>
        </a:p>
      </dgm:t>
    </dgm:pt>
    <dgm:pt modelId="{E9CF6C24-FDC1-4F59-8BCB-1F00AB1DDB46}" type="pres">
      <dgm:prSet presAssocID="{580E0037-782A-4770-BCBD-A171AF2DF4B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0A5147-BD0F-4E27-B8AF-69D143B9FE80}" type="pres">
      <dgm:prSet presAssocID="{5BC98C68-F8B9-4EBD-AD7F-E50FBC055662}" presName="compNode" presStyleCnt="0"/>
      <dgm:spPr/>
    </dgm:pt>
    <dgm:pt modelId="{FEA72C85-7114-4D87-BC10-F4EB77F94CE4}" type="pres">
      <dgm:prSet presAssocID="{5BC98C68-F8B9-4EBD-AD7F-E50FBC055662}" presName="aNode" presStyleLbl="bgShp" presStyleIdx="0" presStyleCnt="1"/>
      <dgm:spPr/>
      <dgm:t>
        <a:bodyPr/>
        <a:lstStyle/>
        <a:p>
          <a:endParaRPr lang="ru-RU"/>
        </a:p>
      </dgm:t>
    </dgm:pt>
    <dgm:pt modelId="{66B3EE88-4C60-44A8-985A-62611EF368A9}" type="pres">
      <dgm:prSet presAssocID="{5BC98C68-F8B9-4EBD-AD7F-E50FBC055662}" presName="textNode" presStyleLbl="bgShp" presStyleIdx="0" presStyleCnt="1"/>
      <dgm:spPr/>
      <dgm:t>
        <a:bodyPr/>
        <a:lstStyle/>
        <a:p>
          <a:endParaRPr lang="ru-RU"/>
        </a:p>
      </dgm:t>
    </dgm:pt>
    <dgm:pt modelId="{3515427D-00CF-4E7B-8B83-19744418F984}" type="pres">
      <dgm:prSet presAssocID="{5BC98C68-F8B9-4EBD-AD7F-E50FBC055662}" presName="compChildNode" presStyleCnt="0"/>
      <dgm:spPr/>
    </dgm:pt>
    <dgm:pt modelId="{07575524-0941-4144-AB02-C3B1808428F0}" type="pres">
      <dgm:prSet presAssocID="{5BC98C68-F8B9-4EBD-AD7F-E50FBC055662}" presName="theInnerList" presStyleCnt="0"/>
      <dgm:spPr/>
    </dgm:pt>
    <dgm:pt modelId="{AB173C74-393D-4EE0-9012-7B84BF3FD74A}" type="pres">
      <dgm:prSet presAssocID="{E624C875-BEAD-47EB-9911-D9A8BC277948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0FD2C9-17EA-4371-8523-07420545A747}" type="presOf" srcId="{E624C875-BEAD-47EB-9911-D9A8BC277948}" destId="{AB173C74-393D-4EE0-9012-7B84BF3FD74A}" srcOrd="0" destOrd="0" presId="urn:microsoft.com/office/officeart/2005/8/layout/lProcess2"/>
    <dgm:cxn modelId="{90236D1F-E914-4A9F-B810-A755E37CC4A5}" type="presOf" srcId="{5BC98C68-F8B9-4EBD-AD7F-E50FBC055662}" destId="{FEA72C85-7114-4D87-BC10-F4EB77F94CE4}" srcOrd="0" destOrd="0" presId="urn:microsoft.com/office/officeart/2005/8/layout/lProcess2"/>
    <dgm:cxn modelId="{E8CBC474-43AB-4268-8857-5E3D0B59E1C4}" type="presOf" srcId="{5BC98C68-F8B9-4EBD-AD7F-E50FBC055662}" destId="{66B3EE88-4C60-44A8-985A-62611EF368A9}" srcOrd="1" destOrd="0" presId="urn:microsoft.com/office/officeart/2005/8/layout/lProcess2"/>
    <dgm:cxn modelId="{68B6F68B-F079-4C61-95DD-B053DB4CFFE5}" srcId="{580E0037-782A-4770-BCBD-A171AF2DF4B0}" destId="{5BC98C68-F8B9-4EBD-AD7F-E50FBC055662}" srcOrd="0" destOrd="0" parTransId="{97C02758-8E95-4126-8BB5-FD3DD67E192B}" sibTransId="{386F507D-324A-46CD-96C8-7640487E7DA2}"/>
    <dgm:cxn modelId="{BAA24586-383E-4921-9C97-7A105716E3D2}" srcId="{5BC98C68-F8B9-4EBD-AD7F-E50FBC055662}" destId="{E624C875-BEAD-47EB-9911-D9A8BC277948}" srcOrd="0" destOrd="0" parTransId="{5CC42D4D-4739-4ABA-B4BA-E851B8166E6F}" sibTransId="{5799F11B-6034-490C-BE82-39B7BEC9F871}"/>
    <dgm:cxn modelId="{976B726D-446D-42A4-AC5B-8BC9D89C7B42}" type="presOf" srcId="{580E0037-782A-4770-BCBD-A171AF2DF4B0}" destId="{E9CF6C24-FDC1-4F59-8BCB-1F00AB1DDB46}" srcOrd="0" destOrd="0" presId="urn:microsoft.com/office/officeart/2005/8/layout/lProcess2"/>
    <dgm:cxn modelId="{87727D50-9EAE-4619-A309-7A43C83F416A}" type="presParOf" srcId="{E9CF6C24-FDC1-4F59-8BCB-1F00AB1DDB46}" destId="{500A5147-BD0F-4E27-B8AF-69D143B9FE80}" srcOrd="0" destOrd="0" presId="urn:microsoft.com/office/officeart/2005/8/layout/lProcess2"/>
    <dgm:cxn modelId="{64EB1771-9F7A-461E-9890-21F712DE8836}" type="presParOf" srcId="{500A5147-BD0F-4E27-B8AF-69D143B9FE80}" destId="{FEA72C85-7114-4D87-BC10-F4EB77F94CE4}" srcOrd="0" destOrd="0" presId="urn:microsoft.com/office/officeart/2005/8/layout/lProcess2"/>
    <dgm:cxn modelId="{1074DD8E-51D4-448B-B68B-1ED14F949271}" type="presParOf" srcId="{500A5147-BD0F-4E27-B8AF-69D143B9FE80}" destId="{66B3EE88-4C60-44A8-985A-62611EF368A9}" srcOrd="1" destOrd="0" presId="urn:microsoft.com/office/officeart/2005/8/layout/lProcess2"/>
    <dgm:cxn modelId="{C392870B-DA51-4AC5-BE7F-EB481BADCEDA}" type="presParOf" srcId="{500A5147-BD0F-4E27-B8AF-69D143B9FE80}" destId="{3515427D-00CF-4E7B-8B83-19744418F984}" srcOrd="2" destOrd="0" presId="urn:microsoft.com/office/officeart/2005/8/layout/lProcess2"/>
    <dgm:cxn modelId="{0D6C741A-0C43-4557-989D-4F3F1BE497D1}" type="presParOf" srcId="{3515427D-00CF-4E7B-8B83-19744418F984}" destId="{07575524-0941-4144-AB02-C3B1808428F0}" srcOrd="0" destOrd="0" presId="urn:microsoft.com/office/officeart/2005/8/layout/lProcess2"/>
    <dgm:cxn modelId="{E7C57A60-6CA4-4130-9494-1E0DEA0FC7D8}" type="presParOf" srcId="{07575524-0941-4144-AB02-C3B1808428F0}" destId="{AB173C74-393D-4EE0-9012-7B84BF3FD74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9E759C-284E-4DCA-92E0-2B6C3D6F02FC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3347B9-4062-4B11-96D9-FB753F9A09F2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200" b="1" dirty="0" smtClean="0">
              <a:latin typeface="Verdana" pitchFamily="34" charset="0"/>
            </a:rPr>
            <a:t>Медицинская организация исключается из Реестра в случаях:</a:t>
          </a:r>
          <a:endParaRPr lang="ru-RU" sz="1200" b="1" dirty="0">
            <a:latin typeface="Verdana" pitchFamily="34" charset="0"/>
          </a:endParaRPr>
        </a:p>
      </dgm:t>
    </dgm:pt>
    <dgm:pt modelId="{B0FEE764-62A2-45B7-B9AF-35B08726A8B7}" type="parTrans" cxnId="{048A0B01-8B66-4727-A1F5-04B1E670F78F}">
      <dgm:prSet/>
      <dgm:spPr/>
      <dgm:t>
        <a:bodyPr/>
        <a:lstStyle/>
        <a:p>
          <a:endParaRPr lang="ru-RU"/>
        </a:p>
      </dgm:t>
    </dgm:pt>
    <dgm:pt modelId="{16B5592B-4489-4002-B850-57E212FBF258}" type="sibTrans" cxnId="{048A0B01-8B66-4727-A1F5-04B1E670F78F}">
      <dgm:prSet/>
      <dgm:spPr/>
      <dgm:t>
        <a:bodyPr/>
        <a:lstStyle/>
        <a:p>
          <a:endParaRPr lang="ru-RU"/>
        </a:p>
      </dgm:t>
    </dgm:pt>
    <dgm:pt modelId="{29B87E59-908F-437A-907F-2331C486BFC2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Ликвидации медицинской организации</a:t>
          </a:r>
          <a:endParaRPr lang="ru-RU" sz="1400" dirty="0">
            <a:latin typeface="Verdana" pitchFamily="34" charset="0"/>
          </a:endParaRPr>
        </a:p>
      </dgm:t>
    </dgm:pt>
    <dgm:pt modelId="{871173CF-4136-4397-B55B-DF220F7C35E3}" type="parTrans" cxnId="{45721517-84DB-4D21-8EAD-2CDCDF16587B}">
      <dgm:prSet/>
      <dgm:spPr/>
      <dgm:t>
        <a:bodyPr/>
        <a:lstStyle/>
        <a:p>
          <a:endParaRPr lang="ru-RU"/>
        </a:p>
      </dgm:t>
    </dgm:pt>
    <dgm:pt modelId="{0D146366-6503-4CCB-B60B-9E59443D8106}" type="sibTrans" cxnId="{45721517-84DB-4D21-8EAD-2CDCDF16587B}">
      <dgm:prSet/>
      <dgm:spPr/>
      <dgm:t>
        <a:bodyPr/>
        <a:lstStyle/>
        <a:p>
          <a:endParaRPr lang="ru-RU"/>
        </a:p>
      </dgm:t>
    </dgm:pt>
    <dgm:pt modelId="{E4655C08-1C18-4974-9688-8891FF7AA232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Случаев банкротства или иных, предусмотренных законодательством РФ</a:t>
          </a:r>
          <a:endParaRPr lang="ru-RU" sz="1400" dirty="0">
            <a:latin typeface="Verdana" pitchFamily="34" charset="0"/>
          </a:endParaRPr>
        </a:p>
      </dgm:t>
    </dgm:pt>
    <dgm:pt modelId="{6EAE9323-5243-4050-905C-AF5C7F1B0CB5}" type="parTrans" cxnId="{1594F387-1E2E-4755-A461-E6F45F7D3447}">
      <dgm:prSet/>
      <dgm:spPr/>
      <dgm:t>
        <a:bodyPr/>
        <a:lstStyle/>
        <a:p>
          <a:endParaRPr lang="ru-RU"/>
        </a:p>
      </dgm:t>
    </dgm:pt>
    <dgm:pt modelId="{62E4183A-65E4-41BD-919E-580E78002C01}" type="sibTrans" cxnId="{1594F387-1E2E-4755-A461-E6F45F7D3447}">
      <dgm:prSet/>
      <dgm:spPr/>
      <dgm:t>
        <a:bodyPr/>
        <a:lstStyle/>
        <a:p>
          <a:endParaRPr lang="ru-RU"/>
        </a:p>
      </dgm:t>
    </dgm:pt>
    <dgm:pt modelId="{495A582D-01AA-40B9-AF1D-63B917F0AAAA}">
      <dgm:prSet phldrT="[Текст]" custT="1"/>
      <dgm:spPr/>
      <dgm:t>
        <a:bodyPr/>
        <a:lstStyle/>
        <a:p>
          <a:r>
            <a:rPr lang="ru-RU" sz="1100" dirty="0" smtClean="0">
              <a:latin typeface="Verdana" pitchFamily="34" charset="0"/>
            </a:rPr>
            <a:t>Направления в ТФОМС уведомления об исключении из реестров МО до заключения договоров со СМО на оказание и оплату медицинской помощи</a:t>
          </a:r>
          <a:endParaRPr lang="ru-RU" sz="1100" dirty="0">
            <a:latin typeface="Verdana" pitchFamily="34" charset="0"/>
          </a:endParaRPr>
        </a:p>
      </dgm:t>
    </dgm:pt>
    <dgm:pt modelId="{324EB036-0711-497E-B0A7-3C65D83485A5}" type="parTrans" cxnId="{94014315-76EA-4AD2-AD13-C5C0291847EF}">
      <dgm:prSet/>
      <dgm:spPr/>
      <dgm:t>
        <a:bodyPr/>
        <a:lstStyle/>
        <a:p>
          <a:endParaRPr lang="ru-RU"/>
        </a:p>
      </dgm:t>
    </dgm:pt>
    <dgm:pt modelId="{66555004-7CAC-41A3-81FC-914DA57CC0E9}" type="sibTrans" cxnId="{94014315-76EA-4AD2-AD13-C5C0291847EF}">
      <dgm:prSet/>
      <dgm:spPr/>
      <dgm:t>
        <a:bodyPr/>
        <a:lstStyle/>
        <a:p>
          <a:endParaRPr lang="ru-RU"/>
        </a:p>
      </dgm:t>
    </dgm:pt>
    <dgm:pt modelId="{B79641B5-2458-466C-95D1-23AA0548F234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Утраты права на осуществление медицинской деятельности</a:t>
          </a:r>
          <a:endParaRPr lang="ru-RU" sz="1400" dirty="0">
            <a:latin typeface="Verdana" pitchFamily="34" charset="0"/>
          </a:endParaRPr>
        </a:p>
      </dgm:t>
    </dgm:pt>
    <dgm:pt modelId="{21A72E4F-6EF5-4C1D-8481-B6106F39E915}" type="parTrans" cxnId="{89353208-BE82-484F-AB86-3EAB356912E0}">
      <dgm:prSet/>
      <dgm:spPr/>
      <dgm:t>
        <a:bodyPr/>
        <a:lstStyle/>
        <a:p>
          <a:endParaRPr lang="ru-RU"/>
        </a:p>
      </dgm:t>
    </dgm:pt>
    <dgm:pt modelId="{718BF197-B5B4-4C18-9A60-4CD468C0EE2A}" type="sibTrans" cxnId="{89353208-BE82-484F-AB86-3EAB356912E0}">
      <dgm:prSet/>
      <dgm:spPr/>
      <dgm:t>
        <a:bodyPr/>
        <a:lstStyle/>
        <a:p>
          <a:endParaRPr lang="ru-RU"/>
        </a:p>
      </dgm:t>
    </dgm:pt>
    <dgm:pt modelId="{B12A2969-1AE9-4337-A174-C8A1D3F5A534}" type="pres">
      <dgm:prSet presAssocID="{A89E759C-284E-4DCA-92E0-2B6C3D6F02F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2D7929-91DB-4851-AF21-5B0159139DCB}" type="pres">
      <dgm:prSet presAssocID="{943347B9-4062-4B11-96D9-FB753F9A09F2}" presName="centerShape" presStyleLbl="node0" presStyleIdx="0" presStyleCnt="1" custScaleX="123417" custScaleY="89332"/>
      <dgm:spPr/>
      <dgm:t>
        <a:bodyPr/>
        <a:lstStyle/>
        <a:p>
          <a:endParaRPr lang="ru-RU"/>
        </a:p>
      </dgm:t>
    </dgm:pt>
    <dgm:pt modelId="{2272FCB0-A91A-4D67-99F4-78AD9764A928}" type="pres">
      <dgm:prSet presAssocID="{871173CF-4136-4397-B55B-DF220F7C35E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071AF80-D606-41B7-BDE1-3E24AE9BB0AF}" type="pres">
      <dgm:prSet presAssocID="{871173CF-4136-4397-B55B-DF220F7C35E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3F46321-EBF6-42E7-9E11-C3D980A9D38C}" type="pres">
      <dgm:prSet presAssocID="{29B87E59-908F-437A-907F-2331C486BFC2}" presName="node" presStyleLbl="node1" presStyleIdx="0" presStyleCnt="4" custScaleX="145360" custScaleY="102787" custRadScaleRad="93652" custRadScaleInc="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174DD-31C0-4A3B-927D-4AA6A551B0F2}" type="pres">
      <dgm:prSet presAssocID="{6EAE9323-5243-4050-905C-AF5C7F1B0CB5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719D116-8AEC-4575-8474-4E4C066E034D}" type="pres">
      <dgm:prSet presAssocID="{6EAE9323-5243-4050-905C-AF5C7F1B0CB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7816351-5285-4A0F-B243-52E9F3586296}" type="pres">
      <dgm:prSet presAssocID="{E4655C08-1C18-4974-9688-8891FF7AA232}" presName="node" presStyleLbl="node1" presStyleIdx="1" presStyleCnt="4" custScaleX="143797" custScaleY="112382" custRadScaleRad="121310" custRadScaleInc="-2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3571A-8403-494A-A16F-DE68BDE65C75}" type="pres">
      <dgm:prSet presAssocID="{324EB036-0711-497E-B0A7-3C65D83485A5}" presName="parTrans" presStyleLbl="sibTrans2D1" presStyleIdx="2" presStyleCnt="4"/>
      <dgm:spPr/>
      <dgm:t>
        <a:bodyPr/>
        <a:lstStyle/>
        <a:p>
          <a:endParaRPr lang="ru-RU"/>
        </a:p>
      </dgm:t>
    </dgm:pt>
    <dgm:pt modelId="{F41A7479-0D28-416F-B318-F265E3A401D3}" type="pres">
      <dgm:prSet presAssocID="{324EB036-0711-497E-B0A7-3C65D83485A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89499CD-0543-4E7D-8D22-3C960DB2CB02}" type="pres">
      <dgm:prSet presAssocID="{495A582D-01AA-40B9-AF1D-63B917F0AAAA}" presName="node" presStyleLbl="node1" presStyleIdx="2" presStyleCnt="4" custScaleX="146758" custScaleY="114836" custRadScaleRad="91845" custRadScaleInc="-1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C52D5-4E87-4CF9-B668-16335DC394AB}" type="pres">
      <dgm:prSet presAssocID="{21A72E4F-6EF5-4C1D-8481-B6106F39E915}" presName="parTrans" presStyleLbl="sibTrans2D1" presStyleIdx="3" presStyleCnt="4"/>
      <dgm:spPr/>
      <dgm:t>
        <a:bodyPr/>
        <a:lstStyle/>
        <a:p>
          <a:endParaRPr lang="ru-RU"/>
        </a:p>
      </dgm:t>
    </dgm:pt>
    <dgm:pt modelId="{BABE23C8-2B23-4750-AACE-A43376366AF3}" type="pres">
      <dgm:prSet presAssocID="{21A72E4F-6EF5-4C1D-8481-B6106F39E91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A045A6C-A8D0-4ED7-8431-AD922CA90E4A}" type="pres">
      <dgm:prSet presAssocID="{B79641B5-2458-466C-95D1-23AA0548F234}" presName="node" presStyleLbl="node1" presStyleIdx="3" presStyleCnt="4" custScaleX="142090" custScaleY="114791" custRadScaleRad="125835" custRadScaleInc="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9D1535-4484-4870-A263-907089ECAA0D}" type="presOf" srcId="{324EB036-0711-497E-B0A7-3C65D83485A5}" destId="{0413571A-8403-494A-A16F-DE68BDE65C75}" srcOrd="0" destOrd="0" presId="urn:microsoft.com/office/officeart/2005/8/layout/radial5"/>
    <dgm:cxn modelId="{94014315-76EA-4AD2-AD13-C5C0291847EF}" srcId="{943347B9-4062-4B11-96D9-FB753F9A09F2}" destId="{495A582D-01AA-40B9-AF1D-63B917F0AAAA}" srcOrd="2" destOrd="0" parTransId="{324EB036-0711-497E-B0A7-3C65D83485A5}" sibTransId="{66555004-7CAC-41A3-81FC-914DA57CC0E9}"/>
    <dgm:cxn modelId="{4D06DAD6-53AB-4EB3-A2EC-C5C02B58DE14}" type="presOf" srcId="{871173CF-4136-4397-B55B-DF220F7C35E3}" destId="{2272FCB0-A91A-4D67-99F4-78AD9764A928}" srcOrd="0" destOrd="0" presId="urn:microsoft.com/office/officeart/2005/8/layout/radial5"/>
    <dgm:cxn modelId="{CF338D91-8E75-4127-9B38-3D5586BE96DE}" type="presOf" srcId="{871173CF-4136-4397-B55B-DF220F7C35E3}" destId="{7071AF80-D606-41B7-BDE1-3E24AE9BB0AF}" srcOrd="1" destOrd="0" presId="urn:microsoft.com/office/officeart/2005/8/layout/radial5"/>
    <dgm:cxn modelId="{89353208-BE82-484F-AB86-3EAB356912E0}" srcId="{943347B9-4062-4B11-96D9-FB753F9A09F2}" destId="{B79641B5-2458-466C-95D1-23AA0548F234}" srcOrd="3" destOrd="0" parTransId="{21A72E4F-6EF5-4C1D-8481-B6106F39E915}" sibTransId="{718BF197-B5B4-4C18-9A60-4CD468C0EE2A}"/>
    <dgm:cxn modelId="{1B0DB8A5-BC15-46D1-8B33-D253306FA320}" type="presOf" srcId="{29B87E59-908F-437A-907F-2331C486BFC2}" destId="{93F46321-EBF6-42E7-9E11-C3D980A9D38C}" srcOrd="0" destOrd="0" presId="urn:microsoft.com/office/officeart/2005/8/layout/radial5"/>
    <dgm:cxn modelId="{3478D252-2599-4F8D-A601-1331B39E639F}" type="presOf" srcId="{6EAE9323-5243-4050-905C-AF5C7F1B0CB5}" destId="{A719D116-8AEC-4575-8474-4E4C066E034D}" srcOrd="1" destOrd="0" presId="urn:microsoft.com/office/officeart/2005/8/layout/radial5"/>
    <dgm:cxn modelId="{28F9183D-FB1F-44D8-AE47-854578ED5635}" type="presOf" srcId="{324EB036-0711-497E-B0A7-3C65D83485A5}" destId="{F41A7479-0D28-416F-B318-F265E3A401D3}" srcOrd="1" destOrd="0" presId="urn:microsoft.com/office/officeart/2005/8/layout/radial5"/>
    <dgm:cxn modelId="{5FA89D09-605F-4C7C-9914-0C89EAB702AE}" type="presOf" srcId="{A89E759C-284E-4DCA-92E0-2B6C3D6F02FC}" destId="{B12A2969-1AE9-4337-A174-C8A1D3F5A534}" srcOrd="0" destOrd="0" presId="urn:microsoft.com/office/officeart/2005/8/layout/radial5"/>
    <dgm:cxn modelId="{5FE40646-4D82-4769-84AA-A7AE6BC60BA9}" type="presOf" srcId="{21A72E4F-6EF5-4C1D-8481-B6106F39E915}" destId="{BABE23C8-2B23-4750-AACE-A43376366AF3}" srcOrd="1" destOrd="0" presId="urn:microsoft.com/office/officeart/2005/8/layout/radial5"/>
    <dgm:cxn modelId="{D05C5A26-738C-46C2-B749-FAFD47872DC5}" type="presOf" srcId="{495A582D-01AA-40B9-AF1D-63B917F0AAAA}" destId="{C89499CD-0543-4E7D-8D22-3C960DB2CB02}" srcOrd="0" destOrd="0" presId="urn:microsoft.com/office/officeart/2005/8/layout/radial5"/>
    <dgm:cxn modelId="{561409C9-B7E0-4BC3-ACDF-EE4E17E08E01}" type="presOf" srcId="{943347B9-4062-4B11-96D9-FB753F9A09F2}" destId="{C22D7929-91DB-4851-AF21-5B0159139DCB}" srcOrd="0" destOrd="0" presId="urn:microsoft.com/office/officeart/2005/8/layout/radial5"/>
    <dgm:cxn modelId="{D714104C-B39C-407C-B209-0A4AE92018A2}" type="presOf" srcId="{21A72E4F-6EF5-4C1D-8481-B6106F39E915}" destId="{D8EC52D5-4E87-4CF9-B668-16335DC394AB}" srcOrd="0" destOrd="0" presId="urn:microsoft.com/office/officeart/2005/8/layout/radial5"/>
    <dgm:cxn modelId="{2B8276F0-1A00-45D2-84EC-B60E7B22881E}" type="presOf" srcId="{B79641B5-2458-466C-95D1-23AA0548F234}" destId="{DA045A6C-A8D0-4ED7-8431-AD922CA90E4A}" srcOrd="0" destOrd="0" presId="urn:microsoft.com/office/officeart/2005/8/layout/radial5"/>
    <dgm:cxn modelId="{45721517-84DB-4D21-8EAD-2CDCDF16587B}" srcId="{943347B9-4062-4B11-96D9-FB753F9A09F2}" destId="{29B87E59-908F-437A-907F-2331C486BFC2}" srcOrd="0" destOrd="0" parTransId="{871173CF-4136-4397-B55B-DF220F7C35E3}" sibTransId="{0D146366-6503-4CCB-B60B-9E59443D8106}"/>
    <dgm:cxn modelId="{D7EA3B1A-E6E0-4B87-A8DC-092E349C4A09}" type="presOf" srcId="{E4655C08-1C18-4974-9688-8891FF7AA232}" destId="{47816351-5285-4A0F-B243-52E9F3586296}" srcOrd="0" destOrd="0" presId="urn:microsoft.com/office/officeart/2005/8/layout/radial5"/>
    <dgm:cxn modelId="{1594F387-1E2E-4755-A461-E6F45F7D3447}" srcId="{943347B9-4062-4B11-96D9-FB753F9A09F2}" destId="{E4655C08-1C18-4974-9688-8891FF7AA232}" srcOrd="1" destOrd="0" parTransId="{6EAE9323-5243-4050-905C-AF5C7F1B0CB5}" sibTransId="{62E4183A-65E4-41BD-919E-580E78002C01}"/>
    <dgm:cxn modelId="{048A0B01-8B66-4727-A1F5-04B1E670F78F}" srcId="{A89E759C-284E-4DCA-92E0-2B6C3D6F02FC}" destId="{943347B9-4062-4B11-96D9-FB753F9A09F2}" srcOrd="0" destOrd="0" parTransId="{B0FEE764-62A2-45B7-B9AF-35B08726A8B7}" sibTransId="{16B5592B-4489-4002-B850-57E212FBF258}"/>
    <dgm:cxn modelId="{5041558D-AF2B-4FC3-BC6F-224158B65E91}" type="presOf" srcId="{6EAE9323-5243-4050-905C-AF5C7F1B0CB5}" destId="{546174DD-31C0-4A3B-927D-4AA6A551B0F2}" srcOrd="0" destOrd="0" presId="urn:microsoft.com/office/officeart/2005/8/layout/radial5"/>
    <dgm:cxn modelId="{B65DF280-AC7B-40D7-8508-0AB98D7D1DC1}" type="presParOf" srcId="{B12A2969-1AE9-4337-A174-C8A1D3F5A534}" destId="{C22D7929-91DB-4851-AF21-5B0159139DCB}" srcOrd="0" destOrd="0" presId="urn:microsoft.com/office/officeart/2005/8/layout/radial5"/>
    <dgm:cxn modelId="{4653695B-E2E1-481F-A44C-3A2E79BA69FA}" type="presParOf" srcId="{B12A2969-1AE9-4337-A174-C8A1D3F5A534}" destId="{2272FCB0-A91A-4D67-99F4-78AD9764A928}" srcOrd="1" destOrd="0" presId="urn:microsoft.com/office/officeart/2005/8/layout/radial5"/>
    <dgm:cxn modelId="{E14191D9-58A3-4201-BC12-FD859521AB5A}" type="presParOf" srcId="{2272FCB0-A91A-4D67-99F4-78AD9764A928}" destId="{7071AF80-D606-41B7-BDE1-3E24AE9BB0AF}" srcOrd="0" destOrd="0" presId="urn:microsoft.com/office/officeart/2005/8/layout/radial5"/>
    <dgm:cxn modelId="{43C23D5F-7543-4919-847A-B0551D49B403}" type="presParOf" srcId="{B12A2969-1AE9-4337-A174-C8A1D3F5A534}" destId="{93F46321-EBF6-42E7-9E11-C3D980A9D38C}" srcOrd="2" destOrd="0" presId="urn:microsoft.com/office/officeart/2005/8/layout/radial5"/>
    <dgm:cxn modelId="{82E9D0EF-5E91-4535-8D1C-FC14411FF701}" type="presParOf" srcId="{B12A2969-1AE9-4337-A174-C8A1D3F5A534}" destId="{546174DD-31C0-4A3B-927D-4AA6A551B0F2}" srcOrd="3" destOrd="0" presId="urn:microsoft.com/office/officeart/2005/8/layout/radial5"/>
    <dgm:cxn modelId="{B2F4A3D0-FF79-40AF-A1CC-B6216E821409}" type="presParOf" srcId="{546174DD-31C0-4A3B-927D-4AA6A551B0F2}" destId="{A719D116-8AEC-4575-8474-4E4C066E034D}" srcOrd="0" destOrd="0" presId="urn:microsoft.com/office/officeart/2005/8/layout/radial5"/>
    <dgm:cxn modelId="{D5923B71-4471-46AA-8DA5-C2EBE8EC3706}" type="presParOf" srcId="{B12A2969-1AE9-4337-A174-C8A1D3F5A534}" destId="{47816351-5285-4A0F-B243-52E9F3586296}" srcOrd="4" destOrd="0" presId="urn:microsoft.com/office/officeart/2005/8/layout/radial5"/>
    <dgm:cxn modelId="{54EEE0D3-6C68-4FAE-B7E3-36B6ECAEE17B}" type="presParOf" srcId="{B12A2969-1AE9-4337-A174-C8A1D3F5A534}" destId="{0413571A-8403-494A-A16F-DE68BDE65C75}" srcOrd="5" destOrd="0" presId="urn:microsoft.com/office/officeart/2005/8/layout/radial5"/>
    <dgm:cxn modelId="{DF758E02-226C-4B28-A891-4349FDD47B50}" type="presParOf" srcId="{0413571A-8403-494A-A16F-DE68BDE65C75}" destId="{F41A7479-0D28-416F-B318-F265E3A401D3}" srcOrd="0" destOrd="0" presId="urn:microsoft.com/office/officeart/2005/8/layout/radial5"/>
    <dgm:cxn modelId="{DE5E301A-A448-4155-8486-9E245F81BE06}" type="presParOf" srcId="{B12A2969-1AE9-4337-A174-C8A1D3F5A534}" destId="{C89499CD-0543-4E7D-8D22-3C960DB2CB02}" srcOrd="6" destOrd="0" presId="urn:microsoft.com/office/officeart/2005/8/layout/radial5"/>
    <dgm:cxn modelId="{DAEB8962-FB5B-4CA4-AD1C-650D64368376}" type="presParOf" srcId="{B12A2969-1AE9-4337-A174-C8A1D3F5A534}" destId="{D8EC52D5-4E87-4CF9-B668-16335DC394AB}" srcOrd="7" destOrd="0" presId="urn:microsoft.com/office/officeart/2005/8/layout/radial5"/>
    <dgm:cxn modelId="{09AF90DA-7E7D-4B74-BBAC-27210E1F2068}" type="presParOf" srcId="{D8EC52D5-4E87-4CF9-B668-16335DC394AB}" destId="{BABE23C8-2B23-4750-AACE-A43376366AF3}" srcOrd="0" destOrd="0" presId="urn:microsoft.com/office/officeart/2005/8/layout/radial5"/>
    <dgm:cxn modelId="{3B28D4E8-174F-4017-AD22-5DBB5AF59193}" type="presParOf" srcId="{B12A2969-1AE9-4337-A174-C8A1D3F5A534}" destId="{DA045A6C-A8D0-4ED7-8431-AD922CA90E4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9B1F4E-D2D9-46FD-B48F-A4F47577CC8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797C7-CD0E-4D42-948A-7E95B41FC33B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 smtClean="0"/>
            <a:t>В соответствии с Приказом Министерства здравоохранения и социального развития РФ от 28.02.2011 г. № </a:t>
          </a:r>
          <a:r>
            <a:rPr lang="ru-RU" sz="1800" b="1" dirty="0" smtClean="0"/>
            <a:t>158н </a:t>
          </a:r>
          <a:r>
            <a:rPr lang="ru-RU" sz="1800" b="1" dirty="0" smtClean="0"/>
            <a:t/>
          </a:r>
          <a:br>
            <a:rPr lang="ru-RU" sz="1800" b="1" dirty="0" smtClean="0"/>
          </a:br>
          <a:r>
            <a:rPr lang="ru-RU" sz="1800" b="1" dirty="0" smtClean="0"/>
            <a:t>«Об утверждении правил обязательного медицинского страхования» </a:t>
          </a:r>
          <a:r>
            <a:rPr lang="ru-RU" sz="1800" b="1" i="1" dirty="0" smtClean="0"/>
            <a:t>(Правилами ОМС):</a:t>
          </a:r>
          <a:endParaRPr lang="ru-RU" sz="1800" dirty="0"/>
        </a:p>
      </dgm:t>
    </dgm:pt>
    <dgm:pt modelId="{F233A956-9847-42E9-B903-997CA3244D39}" type="parTrans" cxnId="{D3A378D1-8F76-460C-B1A5-C669F26D6E92}">
      <dgm:prSet/>
      <dgm:spPr/>
      <dgm:t>
        <a:bodyPr/>
        <a:lstStyle/>
        <a:p>
          <a:endParaRPr lang="ru-RU"/>
        </a:p>
      </dgm:t>
    </dgm:pt>
    <dgm:pt modelId="{C5BBA498-ECAB-4EEC-BD24-E3A207A8822C}" type="sibTrans" cxnId="{D3A378D1-8F76-460C-B1A5-C669F26D6E92}">
      <dgm:prSet/>
      <dgm:spPr/>
      <dgm:t>
        <a:bodyPr/>
        <a:lstStyle/>
        <a:p>
          <a:endParaRPr lang="ru-RU"/>
        </a:p>
      </dgm:t>
    </dgm:pt>
    <dgm:pt modelId="{36747E18-8024-42B2-91E6-3B97A0B27E06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b="1" dirty="0" smtClean="0"/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ОМС. </a:t>
          </a:r>
          <a:endParaRPr lang="ru-RU" dirty="0"/>
        </a:p>
      </dgm:t>
    </dgm:pt>
    <dgm:pt modelId="{6EFC692F-38A0-4B7E-8175-BB6F3B356268}" type="parTrans" cxnId="{72A998A3-FE1C-4B5E-A989-33D4A4FFC699}">
      <dgm:prSet/>
      <dgm:spPr/>
      <dgm:t>
        <a:bodyPr/>
        <a:lstStyle/>
        <a:p>
          <a:endParaRPr lang="ru-RU"/>
        </a:p>
      </dgm:t>
    </dgm:pt>
    <dgm:pt modelId="{77BF0E42-2DEF-4750-879C-3E4DF3924209}" type="sibTrans" cxnId="{72A998A3-FE1C-4B5E-A989-33D4A4FFC699}">
      <dgm:prSet/>
      <dgm:spPr/>
      <dgm:t>
        <a:bodyPr/>
        <a:lstStyle/>
        <a:p>
          <a:endParaRPr lang="ru-RU"/>
        </a:p>
      </dgm:t>
    </dgm:pt>
    <dgm:pt modelId="{A4A5B6CE-66CC-4BC5-AC38-42077ECD3318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b="1" dirty="0" smtClean="0"/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  <a:endParaRPr lang="ru-RU" dirty="0"/>
        </a:p>
      </dgm:t>
    </dgm:pt>
    <dgm:pt modelId="{6EFE0C8F-9CBF-47E3-9383-A0FFC7920626}" type="parTrans" cxnId="{7B04130A-EDA4-49D0-BCF7-24919F89D962}">
      <dgm:prSet/>
      <dgm:spPr/>
      <dgm:t>
        <a:bodyPr/>
        <a:lstStyle/>
        <a:p>
          <a:endParaRPr lang="ru-RU"/>
        </a:p>
      </dgm:t>
    </dgm:pt>
    <dgm:pt modelId="{5ADA0210-32C9-43F0-A549-32054C099D06}" type="sibTrans" cxnId="{7B04130A-EDA4-49D0-BCF7-24919F89D962}">
      <dgm:prSet/>
      <dgm:spPr/>
      <dgm:t>
        <a:bodyPr/>
        <a:lstStyle/>
        <a:p>
          <a:endParaRPr lang="ru-RU"/>
        </a:p>
      </dgm:t>
    </dgm:pt>
    <dgm:pt modelId="{9CE8A359-F1E0-4A54-B2DF-24553E6228D1}" type="pres">
      <dgm:prSet presAssocID="{DF9B1F4E-D2D9-46FD-B48F-A4F47577CC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FA7831-E1FE-462B-8887-3854F02A7B14}" type="pres">
      <dgm:prSet presAssocID="{39F797C7-CD0E-4D42-948A-7E95B41FC33B}" presName="compNode" presStyleCnt="0"/>
      <dgm:spPr/>
    </dgm:pt>
    <dgm:pt modelId="{827D511B-19A2-43E0-968A-E24A2FBDA652}" type="pres">
      <dgm:prSet presAssocID="{39F797C7-CD0E-4D42-948A-7E95B41FC33B}" presName="aNode" presStyleLbl="bgShp" presStyleIdx="0" presStyleCnt="1"/>
      <dgm:spPr/>
      <dgm:t>
        <a:bodyPr/>
        <a:lstStyle/>
        <a:p>
          <a:endParaRPr lang="ru-RU"/>
        </a:p>
      </dgm:t>
    </dgm:pt>
    <dgm:pt modelId="{EA31E0CB-BE77-4B95-95F3-7C533CA2A7D1}" type="pres">
      <dgm:prSet presAssocID="{39F797C7-CD0E-4D42-948A-7E95B41FC33B}" presName="textNode" presStyleLbl="bgShp" presStyleIdx="0" presStyleCnt="1"/>
      <dgm:spPr/>
      <dgm:t>
        <a:bodyPr/>
        <a:lstStyle/>
        <a:p>
          <a:endParaRPr lang="ru-RU"/>
        </a:p>
      </dgm:t>
    </dgm:pt>
    <dgm:pt modelId="{AB21AA2D-A161-4413-ACEE-59DA7EA0B0F0}" type="pres">
      <dgm:prSet presAssocID="{39F797C7-CD0E-4D42-948A-7E95B41FC33B}" presName="compChildNode" presStyleCnt="0"/>
      <dgm:spPr/>
    </dgm:pt>
    <dgm:pt modelId="{9F42D068-D14D-4DA3-A40A-17845EFD0A83}" type="pres">
      <dgm:prSet presAssocID="{39F797C7-CD0E-4D42-948A-7E95B41FC33B}" presName="theInnerList" presStyleCnt="0"/>
      <dgm:spPr/>
    </dgm:pt>
    <dgm:pt modelId="{B0B522B6-CE68-4239-BC9F-E46E91306CB2}" type="pres">
      <dgm:prSet presAssocID="{36747E18-8024-42B2-91E6-3B97A0B27E06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586DA-4CC0-4EE1-A15C-F4F1B57C32E2}" type="pres">
      <dgm:prSet presAssocID="{36747E18-8024-42B2-91E6-3B97A0B27E06}" presName="aSpace2" presStyleCnt="0"/>
      <dgm:spPr/>
    </dgm:pt>
    <dgm:pt modelId="{247A1722-FDE9-4599-90DE-8F76AA543A54}" type="pres">
      <dgm:prSet presAssocID="{A4A5B6CE-66CC-4BC5-AC38-42077ECD331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AF291F-A7C0-433D-B0AF-816AD0B12E85}" type="presOf" srcId="{A4A5B6CE-66CC-4BC5-AC38-42077ECD3318}" destId="{247A1722-FDE9-4599-90DE-8F76AA543A54}" srcOrd="0" destOrd="0" presId="urn:microsoft.com/office/officeart/2005/8/layout/lProcess2"/>
    <dgm:cxn modelId="{D3A378D1-8F76-460C-B1A5-C669F26D6E92}" srcId="{DF9B1F4E-D2D9-46FD-B48F-A4F47577CC8D}" destId="{39F797C7-CD0E-4D42-948A-7E95B41FC33B}" srcOrd="0" destOrd="0" parTransId="{F233A956-9847-42E9-B903-997CA3244D39}" sibTransId="{C5BBA498-ECAB-4EEC-BD24-E3A207A8822C}"/>
    <dgm:cxn modelId="{75FF3982-1E5F-40D5-928A-F4618155DD67}" type="presOf" srcId="{DF9B1F4E-D2D9-46FD-B48F-A4F47577CC8D}" destId="{9CE8A359-F1E0-4A54-B2DF-24553E6228D1}" srcOrd="0" destOrd="0" presId="urn:microsoft.com/office/officeart/2005/8/layout/lProcess2"/>
    <dgm:cxn modelId="{9F53DDAA-B008-4770-ADB0-9DAA96B7D1FF}" type="presOf" srcId="{39F797C7-CD0E-4D42-948A-7E95B41FC33B}" destId="{827D511B-19A2-43E0-968A-E24A2FBDA652}" srcOrd="0" destOrd="0" presId="urn:microsoft.com/office/officeart/2005/8/layout/lProcess2"/>
    <dgm:cxn modelId="{C468EB62-D1C8-474E-814D-C15488847FED}" type="presOf" srcId="{39F797C7-CD0E-4D42-948A-7E95B41FC33B}" destId="{EA31E0CB-BE77-4B95-95F3-7C533CA2A7D1}" srcOrd="1" destOrd="0" presId="urn:microsoft.com/office/officeart/2005/8/layout/lProcess2"/>
    <dgm:cxn modelId="{7B04130A-EDA4-49D0-BCF7-24919F89D962}" srcId="{39F797C7-CD0E-4D42-948A-7E95B41FC33B}" destId="{A4A5B6CE-66CC-4BC5-AC38-42077ECD3318}" srcOrd="1" destOrd="0" parTransId="{6EFE0C8F-9CBF-47E3-9383-A0FFC7920626}" sibTransId="{5ADA0210-32C9-43F0-A549-32054C099D06}"/>
    <dgm:cxn modelId="{550AFF2C-DD02-4290-9EA3-28530A841003}" type="presOf" srcId="{36747E18-8024-42B2-91E6-3B97A0B27E06}" destId="{B0B522B6-CE68-4239-BC9F-E46E91306CB2}" srcOrd="0" destOrd="0" presId="urn:microsoft.com/office/officeart/2005/8/layout/lProcess2"/>
    <dgm:cxn modelId="{72A998A3-FE1C-4B5E-A989-33D4A4FFC699}" srcId="{39F797C7-CD0E-4D42-948A-7E95B41FC33B}" destId="{36747E18-8024-42B2-91E6-3B97A0B27E06}" srcOrd="0" destOrd="0" parTransId="{6EFC692F-38A0-4B7E-8175-BB6F3B356268}" sibTransId="{77BF0E42-2DEF-4750-879C-3E4DF3924209}"/>
    <dgm:cxn modelId="{C3A0FF21-1264-4D05-B16A-CA571563B639}" type="presParOf" srcId="{9CE8A359-F1E0-4A54-B2DF-24553E6228D1}" destId="{7AFA7831-E1FE-462B-8887-3854F02A7B14}" srcOrd="0" destOrd="0" presId="urn:microsoft.com/office/officeart/2005/8/layout/lProcess2"/>
    <dgm:cxn modelId="{E7B681CE-9F36-4D26-A4B0-DD3C40F35D2D}" type="presParOf" srcId="{7AFA7831-E1FE-462B-8887-3854F02A7B14}" destId="{827D511B-19A2-43E0-968A-E24A2FBDA652}" srcOrd="0" destOrd="0" presId="urn:microsoft.com/office/officeart/2005/8/layout/lProcess2"/>
    <dgm:cxn modelId="{4C1A53CE-8B23-462A-8AE6-3924E57F0AAD}" type="presParOf" srcId="{7AFA7831-E1FE-462B-8887-3854F02A7B14}" destId="{EA31E0CB-BE77-4B95-95F3-7C533CA2A7D1}" srcOrd="1" destOrd="0" presId="urn:microsoft.com/office/officeart/2005/8/layout/lProcess2"/>
    <dgm:cxn modelId="{7572F45A-EC42-4D2C-AE1E-EE51B5B2EA1D}" type="presParOf" srcId="{7AFA7831-E1FE-462B-8887-3854F02A7B14}" destId="{AB21AA2D-A161-4413-ACEE-59DA7EA0B0F0}" srcOrd="2" destOrd="0" presId="urn:microsoft.com/office/officeart/2005/8/layout/lProcess2"/>
    <dgm:cxn modelId="{AEC5A550-3BFD-4B2D-93D9-5D52B4408B57}" type="presParOf" srcId="{AB21AA2D-A161-4413-ACEE-59DA7EA0B0F0}" destId="{9F42D068-D14D-4DA3-A40A-17845EFD0A83}" srcOrd="0" destOrd="0" presId="urn:microsoft.com/office/officeart/2005/8/layout/lProcess2"/>
    <dgm:cxn modelId="{F7084A33-1AD1-4754-B3A0-5908CF81EBC6}" type="presParOf" srcId="{9F42D068-D14D-4DA3-A40A-17845EFD0A83}" destId="{B0B522B6-CE68-4239-BC9F-E46E91306CB2}" srcOrd="0" destOrd="0" presId="urn:microsoft.com/office/officeart/2005/8/layout/lProcess2"/>
    <dgm:cxn modelId="{6719C030-8347-408A-B7D7-5696105D783B}" type="presParOf" srcId="{9F42D068-D14D-4DA3-A40A-17845EFD0A83}" destId="{636586DA-4CC0-4EE1-A15C-F4F1B57C32E2}" srcOrd="1" destOrd="0" presId="urn:microsoft.com/office/officeart/2005/8/layout/lProcess2"/>
    <dgm:cxn modelId="{3D130181-9325-42AA-83D9-B013EA9D6BD4}" type="presParOf" srcId="{9F42D068-D14D-4DA3-A40A-17845EFD0A83}" destId="{247A1722-FDE9-4599-90DE-8F76AA543A5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3D9F19-C1DE-46C1-9C8C-87F2B09EE11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E3BBE1-EAD6-4A82-A5B2-C11D6EA9EFBD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Приказ ФФОМС от 07.04.2015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CB11CFB2-E069-464E-A4E0-6A619F134B34}" type="parTrans" cxnId="{D59FF2F4-A0C2-4225-AFB6-5566261ADFA1}">
      <dgm:prSet/>
      <dgm:spPr/>
      <dgm:t>
        <a:bodyPr/>
        <a:lstStyle/>
        <a:p>
          <a:endParaRPr lang="ru-RU"/>
        </a:p>
      </dgm:t>
    </dgm:pt>
    <dgm:pt modelId="{366870C1-DC85-463F-9AAF-F343FD4A30E9}" type="sibTrans" cxnId="{D59FF2F4-A0C2-4225-AFB6-5566261ADFA1}">
      <dgm:prSet/>
      <dgm:spPr/>
      <dgm:t>
        <a:bodyPr/>
        <a:lstStyle/>
        <a:p>
          <a:endParaRPr lang="ru-RU"/>
        </a:p>
      </dgm:t>
    </dgm:pt>
    <dgm:pt modelId="{252B3D0A-F6A3-4B5B-BF34-11B19D5F92EC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Приказ ТФОМС Челябинской области и МЗ Челябинской области   от 27.01.2015  № 92/37/1  «Об  утверждении Правил информационного  взаимодействия при ведении персонифицированного учета медицинской помощи, оказанной застрахованным лицам в сфере ОМС Челябинской области» (ред. от 17.08.2015</a:t>
          </a:r>
          <a:r>
            <a:rPr lang="ru-RU" sz="1600" b="0" dirty="0" smtClean="0">
              <a:solidFill>
                <a:schemeClr val="tx1"/>
              </a:solidFill>
              <a:latin typeface="+mn-lt"/>
            </a:rPr>
            <a:t>).</a:t>
          </a:r>
          <a:endParaRPr lang="ru-RU" sz="1600" b="0" dirty="0">
            <a:solidFill>
              <a:schemeClr val="tx1"/>
            </a:solidFill>
            <a:latin typeface="+mn-lt"/>
          </a:endParaRPr>
        </a:p>
      </dgm:t>
    </dgm:pt>
    <dgm:pt modelId="{4B8906F9-65B1-4E35-BEEF-7E9B9FF0751A}" type="parTrans" cxnId="{7EDADE1D-25E5-4375-BEA4-63F14C8F2CB0}">
      <dgm:prSet/>
      <dgm:spPr/>
      <dgm:t>
        <a:bodyPr/>
        <a:lstStyle/>
        <a:p>
          <a:endParaRPr lang="ru-RU"/>
        </a:p>
      </dgm:t>
    </dgm:pt>
    <dgm:pt modelId="{12D45E87-EBE6-40F5-8A28-6F93B7AC71ED}" type="sibTrans" cxnId="{7EDADE1D-25E5-4375-BEA4-63F14C8F2CB0}">
      <dgm:prSet/>
      <dgm:spPr/>
      <dgm:t>
        <a:bodyPr/>
        <a:lstStyle/>
        <a:p>
          <a:endParaRPr lang="ru-RU"/>
        </a:p>
      </dgm:t>
    </dgm:pt>
    <dgm:pt modelId="{E227BAF5-1F55-4109-B251-FB4D7F2F2AB7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Информационное взаимодействие осуществляется через транспортную систему ТФОМС Челябинский области «</a:t>
          </a:r>
          <a:r>
            <a:rPr lang="ru-RU" sz="1600" b="1" dirty="0" err="1" smtClean="0">
              <a:solidFill>
                <a:schemeClr val="tx1"/>
              </a:solidFill>
              <a:latin typeface="+mn-lt"/>
            </a:rPr>
            <a:t>Медис-транспорт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». Программное обеспечение доступно на сайте ТФОМС Челябинской области по адресу 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http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: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//foms74.ru/page/</a:t>
          </a:r>
          <a:r>
            <a:rPr lang="en-US" sz="1600" b="1" dirty="0" err="1" smtClean="0">
              <a:solidFill>
                <a:schemeClr val="tx1"/>
              </a:solidFill>
              <a:latin typeface="+mn-lt"/>
            </a:rPr>
            <a:t>medis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-transport</a:t>
          </a:r>
          <a:endParaRPr lang="ru-RU" sz="1600" b="1" dirty="0" smtClean="0">
            <a:solidFill>
              <a:schemeClr val="tx1"/>
            </a:solidFill>
            <a:latin typeface="+mn-lt"/>
          </a:endParaRP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Информационный обмен осуществляется в пределах защищённой сети, построенной по технологии </a:t>
          </a:r>
          <a:r>
            <a:rPr lang="en-US" sz="1600" b="1" dirty="0" err="1" smtClean="0">
              <a:solidFill>
                <a:schemeClr val="tx1"/>
              </a:solidFill>
              <a:latin typeface="+mn-lt"/>
            </a:rPr>
            <a:t>VipNet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компании «</a:t>
          </a:r>
          <a:r>
            <a:rPr lang="ru-RU" sz="1600" b="1" dirty="0" err="1" smtClean="0">
              <a:solidFill>
                <a:schemeClr val="tx1"/>
              </a:solidFill>
              <a:latin typeface="+mn-lt"/>
            </a:rPr>
            <a:t>Инфотекс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».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E80119AA-E9B8-4620-873F-736A0EE857FF}" type="parTrans" cxnId="{AA8A32DD-3BFA-426A-93AF-7436FDFEABE7}">
      <dgm:prSet/>
      <dgm:spPr/>
      <dgm:t>
        <a:bodyPr/>
        <a:lstStyle/>
        <a:p>
          <a:endParaRPr lang="ru-RU"/>
        </a:p>
      </dgm:t>
    </dgm:pt>
    <dgm:pt modelId="{D1C91DB0-4A6E-493D-B9B7-A5D5FFB37AC8}" type="sibTrans" cxnId="{AA8A32DD-3BFA-426A-93AF-7436FDFEABE7}">
      <dgm:prSet/>
      <dgm:spPr/>
      <dgm:t>
        <a:bodyPr/>
        <a:lstStyle/>
        <a:p>
          <a:endParaRPr lang="ru-RU"/>
        </a:p>
      </dgm:t>
    </dgm:pt>
    <dgm:pt modelId="{4DAA993F-5E87-4422-B070-609EB273F4A9}" type="pres">
      <dgm:prSet presAssocID="{F43D9F19-C1DE-46C1-9C8C-87F2B09EE1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7E0AE0-CF67-475E-98DE-499C50ABEF99}" type="pres">
      <dgm:prSet presAssocID="{E227BAF5-1F55-4109-B251-FB4D7F2F2AB7}" presName="boxAndChildren" presStyleCnt="0"/>
      <dgm:spPr/>
    </dgm:pt>
    <dgm:pt modelId="{B24B871E-F63D-4357-95E4-DB6B3D0D5261}" type="pres">
      <dgm:prSet presAssocID="{E227BAF5-1F55-4109-B251-FB4D7F2F2AB7}" presName="parentTextBox" presStyleLbl="node1" presStyleIdx="0" presStyleCnt="3"/>
      <dgm:spPr/>
      <dgm:t>
        <a:bodyPr/>
        <a:lstStyle/>
        <a:p>
          <a:endParaRPr lang="ru-RU"/>
        </a:p>
      </dgm:t>
    </dgm:pt>
    <dgm:pt modelId="{8C7C2794-6267-450A-804F-75EC9FA71DAF}" type="pres">
      <dgm:prSet presAssocID="{12D45E87-EBE6-40F5-8A28-6F93B7AC71ED}" presName="sp" presStyleCnt="0"/>
      <dgm:spPr/>
    </dgm:pt>
    <dgm:pt modelId="{59715B58-2B08-409A-A70F-9C899A6E667D}" type="pres">
      <dgm:prSet presAssocID="{252B3D0A-F6A3-4B5B-BF34-11B19D5F92EC}" presName="arrowAndChildren" presStyleCnt="0"/>
      <dgm:spPr/>
    </dgm:pt>
    <dgm:pt modelId="{DE855F2B-CA81-4321-9DA1-18AD1CB6CC2C}" type="pres">
      <dgm:prSet presAssocID="{252B3D0A-F6A3-4B5B-BF34-11B19D5F92E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D23E1EB-C077-4335-ADE8-5C0D45F61926}" type="pres">
      <dgm:prSet presAssocID="{366870C1-DC85-463F-9AAF-F343FD4A30E9}" presName="sp" presStyleCnt="0"/>
      <dgm:spPr/>
    </dgm:pt>
    <dgm:pt modelId="{EFF3EEFB-755D-495B-BDBC-3FC13FCE1CDE}" type="pres">
      <dgm:prSet presAssocID="{2AE3BBE1-EAD6-4A82-A5B2-C11D6EA9EFBD}" presName="arrowAndChildren" presStyleCnt="0"/>
      <dgm:spPr/>
    </dgm:pt>
    <dgm:pt modelId="{8D3507B0-FA37-498B-92D9-B61034EE3F42}" type="pres">
      <dgm:prSet presAssocID="{2AE3BBE1-EAD6-4A82-A5B2-C11D6EA9EFBD}" presName="parentTextArrow" presStyleLbl="node1" presStyleIdx="2" presStyleCnt="3" custLinFactNeighborX="1172" custLinFactNeighborY="-92565"/>
      <dgm:spPr/>
      <dgm:t>
        <a:bodyPr/>
        <a:lstStyle/>
        <a:p>
          <a:endParaRPr lang="ru-RU"/>
        </a:p>
      </dgm:t>
    </dgm:pt>
  </dgm:ptLst>
  <dgm:cxnLst>
    <dgm:cxn modelId="{64294682-7E45-4D0E-BE1A-56F6E0F1CCC1}" type="presOf" srcId="{F43D9F19-C1DE-46C1-9C8C-87F2B09EE110}" destId="{4DAA993F-5E87-4422-B070-609EB273F4A9}" srcOrd="0" destOrd="0" presId="urn:microsoft.com/office/officeart/2005/8/layout/process4"/>
    <dgm:cxn modelId="{325F75A4-4F84-465A-8148-DD62EC72415F}" type="presOf" srcId="{2AE3BBE1-EAD6-4A82-A5B2-C11D6EA9EFBD}" destId="{8D3507B0-FA37-498B-92D9-B61034EE3F42}" srcOrd="0" destOrd="0" presId="urn:microsoft.com/office/officeart/2005/8/layout/process4"/>
    <dgm:cxn modelId="{D59FF2F4-A0C2-4225-AFB6-5566261ADFA1}" srcId="{F43D9F19-C1DE-46C1-9C8C-87F2B09EE110}" destId="{2AE3BBE1-EAD6-4A82-A5B2-C11D6EA9EFBD}" srcOrd="0" destOrd="0" parTransId="{CB11CFB2-E069-464E-A4E0-6A619F134B34}" sibTransId="{366870C1-DC85-463F-9AAF-F343FD4A30E9}"/>
    <dgm:cxn modelId="{7EDADE1D-25E5-4375-BEA4-63F14C8F2CB0}" srcId="{F43D9F19-C1DE-46C1-9C8C-87F2B09EE110}" destId="{252B3D0A-F6A3-4B5B-BF34-11B19D5F92EC}" srcOrd="1" destOrd="0" parTransId="{4B8906F9-65B1-4E35-BEEF-7E9B9FF0751A}" sibTransId="{12D45E87-EBE6-40F5-8A28-6F93B7AC71ED}"/>
    <dgm:cxn modelId="{AA8A32DD-3BFA-426A-93AF-7436FDFEABE7}" srcId="{F43D9F19-C1DE-46C1-9C8C-87F2B09EE110}" destId="{E227BAF5-1F55-4109-B251-FB4D7F2F2AB7}" srcOrd="2" destOrd="0" parTransId="{E80119AA-E9B8-4620-873F-736A0EE857FF}" sibTransId="{D1C91DB0-4A6E-493D-B9B7-A5D5FFB37AC8}"/>
    <dgm:cxn modelId="{D87812A0-CB5F-4EFF-9333-0583E2975F86}" type="presOf" srcId="{E227BAF5-1F55-4109-B251-FB4D7F2F2AB7}" destId="{B24B871E-F63D-4357-95E4-DB6B3D0D5261}" srcOrd="0" destOrd="0" presId="urn:microsoft.com/office/officeart/2005/8/layout/process4"/>
    <dgm:cxn modelId="{0D6A69AD-517C-428D-8C12-B8A4237930F2}" type="presOf" srcId="{252B3D0A-F6A3-4B5B-BF34-11B19D5F92EC}" destId="{DE855F2B-CA81-4321-9DA1-18AD1CB6CC2C}" srcOrd="0" destOrd="0" presId="urn:microsoft.com/office/officeart/2005/8/layout/process4"/>
    <dgm:cxn modelId="{3D18CD09-1730-4F12-B945-5980054E1FCF}" type="presParOf" srcId="{4DAA993F-5E87-4422-B070-609EB273F4A9}" destId="{D97E0AE0-CF67-475E-98DE-499C50ABEF99}" srcOrd="0" destOrd="0" presId="urn:microsoft.com/office/officeart/2005/8/layout/process4"/>
    <dgm:cxn modelId="{B99CD0F0-A8D1-4154-8189-9BF7F2BCBB2C}" type="presParOf" srcId="{D97E0AE0-CF67-475E-98DE-499C50ABEF99}" destId="{B24B871E-F63D-4357-95E4-DB6B3D0D5261}" srcOrd="0" destOrd="0" presId="urn:microsoft.com/office/officeart/2005/8/layout/process4"/>
    <dgm:cxn modelId="{EF6B4B29-D8D1-4083-9DDD-9CE9B011693A}" type="presParOf" srcId="{4DAA993F-5E87-4422-B070-609EB273F4A9}" destId="{8C7C2794-6267-450A-804F-75EC9FA71DAF}" srcOrd="1" destOrd="0" presId="urn:microsoft.com/office/officeart/2005/8/layout/process4"/>
    <dgm:cxn modelId="{D88E7BA5-C4CE-48BB-A306-044256F3A9C7}" type="presParOf" srcId="{4DAA993F-5E87-4422-B070-609EB273F4A9}" destId="{59715B58-2B08-409A-A70F-9C899A6E667D}" srcOrd="2" destOrd="0" presId="urn:microsoft.com/office/officeart/2005/8/layout/process4"/>
    <dgm:cxn modelId="{CD7C2C0E-FC5B-4384-8DE0-C19D0F01BE44}" type="presParOf" srcId="{59715B58-2B08-409A-A70F-9C899A6E667D}" destId="{DE855F2B-CA81-4321-9DA1-18AD1CB6CC2C}" srcOrd="0" destOrd="0" presId="urn:microsoft.com/office/officeart/2005/8/layout/process4"/>
    <dgm:cxn modelId="{D0269F92-679B-4C1B-A834-A8B1351C2B2B}" type="presParOf" srcId="{4DAA993F-5E87-4422-B070-609EB273F4A9}" destId="{AD23E1EB-C077-4335-ADE8-5C0D45F61926}" srcOrd="3" destOrd="0" presId="urn:microsoft.com/office/officeart/2005/8/layout/process4"/>
    <dgm:cxn modelId="{330A2178-8D1F-4942-A097-591861C88CBC}" type="presParOf" srcId="{4DAA993F-5E87-4422-B070-609EB273F4A9}" destId="{EFF3EEFB-755D-495B-BDBC-3FC13FCE1CDE}" srcOrd="4" destOrd="0" presId="urn:microsoft.com/office/officeart/2005/8/layout/process4"/>
    <dgm:cxn modelId="{33028A30-6959-4DBF-B65C-D94F58EC9458}" type="presParOf" srcId="{EFF3EEFB-755D-495B-BDBC-3FC13FCE1CDE}" destId="{8D3507B0-FA37-498B-92D9-B61034EE3F4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895F88-0262-4417-A3C9-00390F1884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83B230-315B-488C-8BCE-73D5AD88FCBA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МО необходимо организовать межсетевое взаимодействие с сетью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ТФОМС Челябинской области № 776</a:t>
          </a:r>
          <a:endParaRPr lang="ru-RU" sz="1800" dirty="0">
            <a:solidFill>
              <a:schemeClr val="tx1"/>
            </a:solidFill>
            <a:latin typeface="Verdana" pitchFamily="34" charset="0"/>
          </a:endParaRPr>
        </a:p>
      </dgm:t>
    </dgm:pt>
    <dgm:pt modelId="{80A67EF4-A1DA-4386-A6AD-2AD28FBA662B}" type="parTrans" cxnId="{0795C245-4CAA-4FA9-9AB7-636E30C1111E}">
      <dgm:prSet/>
      <dgm:spPr/>
      <dgm:t>
        <a:bodyPr/>
        <a:lstStyle/>
        <a:p>
          <a:endParaRPr lang="ru-RU"/>
        </a:p>
      </dgm:t>
    </dgm:pt>
    <dgm:pt modelId="{5E03FCC8-2449-4087-8221-884063719ABC}" type="sibTrans" cxnId="{0795C245-4CAA-4FA9-9AB7-636E30C1111E}">
      <dgm:prSet/>
      <dgm:spPr/>
      <dgm:t>
        <a:bodyPr/>
        <a:lstStyle/>
        <a:p>
          <a:endParaRPr lang="ru-RU"/>
        </a:p>
      </dgm:t>
    </dgm:pt>
    <dgm:pt modelId="{807AB084-0AA7-4B18-96F4-F9D9F4FC00D6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В случае отсутствия у МО собственной сети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необходимо приобрести программное обеспечение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. </a:t>
          </a:r>
          <a:endParaRPr lang="ru-RU" sz="1800" dirty="0">
            <a:solidFill>
              <a:schemeClr val="tx1"/>
            </a:solidFill>
            <a:latin typeface="Verdana" pitchFamily="34" charset="0"/>
          </a:endParaRPr>
        </a:p>
      </dgm:t>
    </dgm:pt>
    <dgm:pt modelId="{914F63C9-AAD3-4974-8C13-E81DA32386AA}" type="parTrans" cxnId="{FDD5764D-54D4-4BE3-8B76-704BCC585284}">
      <dgm:prSet/>
      <dgm:spPr/>
      <dgm:t>
        <a:bodyPr/>
        <a:lstStyle/>
        <a:p>
          <a:endParaRPr lang="ru-RU"/>
        </a:p>
      </dgm:t>
    </dgm:pt>
    <dgm:pt modelId="{8EEB243C-4017-4853-B50D-5A4F51E2F8FC}" type="sibTrans" cxnId="{FDD5764D-54D4-4BE3-8B76-704BCC585284}">
      <dgm:prSet/>
      <dgm:spPr/>
      <dgm:t>
        <a:bodyPr/>
        <a:lstStyle/>
        <a:p>
          <a:endParaRPr lang="ru-RU"/>
        </a:p>
      </dgm:t>
    </dgm:pt>
    <dgm:pt modelId="{C2B389A4-C97A-4D4A-986C-2FC008B9D0FB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Все мероприятия по присоединению к защищённой сети проводятся с участием специалистов ТФОМС Челябинской области. Приобрести </a:t>
          </a:r>
          <a:r>
            <a:rPr lang="en-US" sz="14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можно у любого партнёра компании «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Инфотекс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», список партнёров доступен по ссылке 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http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: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//www.infotecs.ru/partners/list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E2FDC771-37B1-4FFF-B0E2-46FA6A0D66DD}" type="parTrans" cxnId="{134072EE-11F5-4316-AF69-652A79CE4B54}">
      <dgm:prSet/>
      <dgm:spPr/>
      <dgm:t>
        <a:bodyPr/>
        <a:lstStyle/>
        <a:p>
          <a:endParaRPr lang="ru-RU"/>
        </a:p>
      </dgm:t>
    </dgm:pt>
    <dgm:pt modelId="{45376A15-D057-4B1B-B399-DFD98AF33AA6}" type="sibTrans" cxnId="{134072EE-11F5-4316-AF69-652A79CE4B54}">
      <dgm:prSet/>
      <dgm:spPr/>
      <dgm:t>
        <a:bodyPr/>
        <a:lstStyle/>
        <a:p>
          <a:endParaRPr lang="ru-RU"/>
        </a:p>
      </dgm:t>
    </dgm:pt>
    <dgm:pt modelId="{DE5164C3-6AE8-4320-841E-04AB06C08521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46095D66-41E6-4A2C-84B0-80CC1BBD2960}" type="parTrans" cxnId="{8901E90A-82F6-480A-9427-65A5799688A7}">
      <dgm:prSet/>
      <dgm:spPr/>
      <dgm:t>
        <a:bodyPr/>
        <a:lstStyle/>
        <a:p>
          <a:endParaRPr lang="ru-RU"/>
        </a:p>
      </dgm:t>
    </dgm:pt>
    <dgm:pt modelId="{C7869E64-742B-4336-9B58-8736BD69440B}" type="sibTrans" cxnId="{8901E90A-82F6-480A-9427-65A5799688A7}">
      <dgm:prSet/>
      <dgm:spPr/>
      <dgm:t>
        <a:bodyPr/>
        <a:lstStyle/>
        <a:p>
          <a:endParaRPr lang="ru-RU"/>
        </a:p>
      </dgm:t>
    </dgm:pt>
    <dgm:pt modelId="{1E468823-0876-4DCA-BFC1-59B51FB648DC}" type="pres">
      <dgm:prSet presAssocID="{49895F88-0262-4417-A3C9-00390F1884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6432C3-6F90-453F-90C1-2A678E221DEE}" type="pres">
      <dgm:prSet presAssocID="{6083B230-315B-488C-8BCE-73D5AD88FCB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C1ECD-FF90-4915-AF28-3277414AD2B6}" type="pres">
      <dgm:prSet presAssocID="{5E03FCC8-2449-4087-8221-884063719ABC}" presName="sibTrans" presStyleCnt="0"/>
      <dgm:spPr/>
    </dgm:pt>
    <dgm:pt modelId="{D674E7BB-4243-4735-96AF-3872E1F68F0E}" type="pres">
      <dgm:prSet presAssocID="{807AB084-0AA7-4B18-96F4-F9D9F4FC00D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3102D-0629-4F08-845B-8AE4DB234E50}" type="pres">
      <dgm:prSet presAssocID="{8EEB243C-4017-4853-B50D-5A4F51E2F8FC}" presName="sibTrans" presStyleCnt="0"/>
      <dgm:spPr/>
    </dgm:pt>
    <dgm:pt modelId="{8AB44ADB-6B0D-4865-9626-77395B8CC65A}" type="pres">
      <dgm:prSet presAssocID="{C2B389A4-C97A-4D4A-986C-2FC008B9D0F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ACD79-E486-4764-8788-10491A6BB0BE}" type="pres">
      <dgm:prSet presAssocID="{45376A15-D057-4B1B-B399-DFD98AF33AA6}" presName="sibTrans" presStyleCnt="0"/>
      <dgm:spPr/>
    </dgm:pt>
    <dgm:pt modelId="{EB6EA792-9A50-4997-9B7B-92274E7EDC58}" type="pres">
      <dgm:prSet presAssocID="{DE5164C3-6AE8-4320-841E-04AB06C0852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01E90A-82F6-480A-9427-65A5799688A7}" srcId="{49895F88-0262-4417-A3C9-00390F1884FF}" destId="{DE5164C3-6AE8-4320-841E-04AB06C08521}" srcOrd="3" destOrd="0" parTransId="{46095D66-41E6-4A2C-84B0-80CC1BBD2960}" sibTransId="{C7869E64-742B-4336-9B58-8736BD69440B}"/>
    <dgm:cxn modelId="{CE5ABD4E-7C0D-43D5-B904-7986812E9889}" type="presOf" srcId="{C2B389A4-C97A-4D4A-986C-2FC008B9D0FB}" destId="{8AB44ADB-6B0D-4865-9626-77395B8CC65A}" srcOrd="0" destOrd="0" presId="urn:microsoft.com/office/officeart/2005/8/layout/default"/>
    <dgm:cxn modelId="{FDD5764D-54D4-4BE3-8B76-704BCC585284}" srcId="{49895F88-0262-4417-A3C9-00390F1884FF}" destId="{807AB084-0AA7-4B18-96F4-F9D9F4FC00D6}" srcOrd="1" destOrd="0" parTransId="{914F63C9-AAD3-4974-8C13-E81DA32386AA}" sibTransId="{8EEB243C-4017-4853-B50D-5A4F51E2F8FC}"/>
    <dgm:cxn modelId="{0EBB1E81-A849-41F2-B625-E4A9003E74BF}" type="presOf" srcId="{49895F88-0262-4417-A3C9-00390F1884FF}" destId="{1E468823-0876-4DCA-BFC1-59B51FB648DC}" srcOrd="0" destOrd="0" presId="urn:microsoft.com/office/officeart/2005/8/layout/default"/>
    <dgm:cxn modelId="{85B52807-3D48-4E11-B79D-DA01E663AAC5}" type="presOf" srcId="{6083B230-315B-488C-8BCE-73D5AD88FCBA}" destId="{2A6432C3-6F90-453F-90C1-2A678E221DEE}" srcOrd="0" destOrd="0" presId="urn:microsoft.com/office/officeart/2005/8/layout/default"/>
    <dgm:cxn modelId="{134072EE-11F5-4316-AF69-652A79CE4B54}" srcId="{49895F88-0262-4417-A3C9-00390F1884FF}" destId="{C2B389A4-C97A-4D4A-986C-2FC008B9D0FB}" srcOrd="2" destOrd="0" parTransId="{E2FDC771-37B1-4FFF-B0E2-46FA6A0D66DD}" sibTransId="{45376A15-D057-4B1B-B399-DFD98AF33AA6}"/>
    <dgm:cxn modelId="{A5AF474B-8EE8-461A-A9B5-7FD1B16C91B7}" type="presOf" srcId="{DE5164C3-6AE8-4320-841E-04AB06C08521}" destId="{EB6EA792-9A50-4997-9B7B-92274E7EDC58}" srcOrd="0" destOrd="0" presId="urn:microsoft.com/office/officeart/2005/8/layout/default"/>
    <dgm:cxn modelId="{0795C245-4CAA-4FA9-9AB7-636E30C1111E}" srcId="{49895F88-0262-4417-A3C9-00390F1884FF}" destId="{6083B230-315B-488C-8BCE-73D5AD88FCBA}" srcOrd="0" destOrd="0" parTransId="{80A67EF4-A1DA-4386-A6AD-2AD28FBA662B}" sibTransId="{5E03FCC8-2449-4087-8221-884063719ABC}"/>
    <dgm:cxn modelId="{1585C25A-6D22-4880-A345-0445D2F6C01A}" type="presOf" srcId="{807AB084-0AA7-4B18-96F4-F9D9F4FC00D6}" destId="{D674E7BB-4243-4735-96AF-3872E1F68F0E}" srcOrd="0" destOrd="0" presId="urn:microsoft.com/office/officeart/2005/8/layout/default"/>
    <dgm:cxn modelId="{3B7A1BE5-FEA3-4FC1-9416-1731B7C8A490}" type="presParOf" srcId="{1E468823-0876-4DCA-BFC1-59B51FB648DC}" destId="{2A6432C3-6F90-453F-90C1-2A678E221DEE}" srcOrd="0" destOrd="0" presId="urn:microsoft.com/office/officeart/2005/8/layout/default"/>
    <dgm:cxn modelId="{38EDAD91-302C-4861-BDDF-8413EFA2F7B7}" type="presParOf" srcId="{1E468823-0876-4DCA-BFC1-59B51FB648DC}" destId="{A50C1ECD-FF90-4915-AF28-3277414AD2B6}" srcOrd="1" destOrd="0" presId="urn:microsoft.com/office/officeart/2005/8/layout/default"/>
    <dgm:cxn modelId="{FFC1DCF8-F293-455C-B827-36559E2E00A5}" type="presParOf" srcId="{1E468823-0876-4DCA-BFC1-59B51FB648DC}" destId="{D674E7BB-4243-4735-96AF-3872E1F68F0E}" srcOrd="2" destOrd="0" presId="urn:microsoft.com/office/officeart/2005/8/layout/default"/>
    <dgm:cxn modelId="{074A63D1-D118-4B2F-AAE8-20355ADCAABA}" type="presParOf" srcId="{1E468823-0876-4DCA-BFC1-59B51FB648DC}" destId="{AFA3102D-0629-4F08-845B-8AE4DB234E50}" srcOrd="3" destOrd="0" presId="urn:microsoft.com/office/officeart/2005/8/layout/default"/>
    <dgm:cxn modelId="{8B5B4AA2-F6E0-4EF9-BBA4-764FBF745D8A}" type="presParOf" srcId="{1E468823-0876-4DCA-BFC1-59B51FB648DC}" destId="{8AB44ADB-6B0D-4865-9626-77395B8CC65A}" srcOrd="4" destOrd="0" presId="urn:microsoft.com/office/officeart/2005/8/layout/default"/>
    <dgm:cxn modelId="{796A854E-64B1-4D9C-8774-D3A7BE641983}" type="presParOf" srcId="{1E468823-0876-4DCA-BFC1-59B51FB648DC}" destId="{C34ACD79-E486-4764-8788-10491A6BB0BE}" srcOrd="5" destOrd="0" presId="urn:microsoft.com/office/officeart/2005/8/layout/default"/>
    <dgm:cxn modelId="{02DB9251-A3E0-4C25-9D5E-CF0CB232F7A3}" type="presParOf" srcId="{1E468823-0876-4DCA-BFC1-59B51FB648DC}" destId="{EB6EA792-9A50-4997-9B7B-92274E7EDC5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9BC2BE-F844-4ECC-BEE2-16440331DF1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811B81-212D-408D-9F0C-1C65785922A5}">
      <dgm:prSet phldrT="[Текст]" custT="1"/>
      <dgm:spPr/>
      <dgm:t>
        <a:bodyPr/>
        <a:lstStyle/>
        <a:p>
          <a:r>
            <a:rPr lang="ru-RU" sz="1600" b="1" dirty="0" smtClean="0"/>
            <a:t>Медицинские организации </a:t>
          </a:r>
          <a:endParaRPr lang="ru-RU" sz="1600" dirty="0"/>
        </a:p>
      </dgm:t>
    </dgm:pt>
    <dgm:pt modelId="{A8E3D9E6-2CB3-4E43-9D94-3A9AA3C2863B}" type="parTrans" cxnId="{D1D0AF7A-F818-432F-BF51-0F92D1D1C8BE}">
      <dgm:prSet/>
      <dgm:spPr/>
      <dgm:t>
        <a:bodyPr/>
        <a:lstStyle/>
        <a:p>
          <a:endParaRPr lang="ru-RU"/>
        </a:p>
      </dgm:t>
    </dgm:pt>
    <dgm:pt modelId="{DD8B3E72-30D7-4D49-8F84-072E001896EE}" type="sibTrans" cxnId="{D1D0AF7A-F818-432F-BF51-0F92D1D1C8BE}">
      <dgm:prSet/>
      <dgm:spPr/>
      <dgm:t>
        <a:bodyPr/>
        <a:lstStyle/>
        <a:p>
          <a:endParaRPr lang="ru-RU"/>
        </a:p>
      </dgm:t>
    </dgm:pt>
    <dgm:pt modelId="{B48E8BF1-02D6-4238-A3A5-229F3C24B57C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200" dirty="0"/>
        </a:p>
      </dgm:t>
    </dgm:pt>
    <dgm:pt modelId="{8DA4A6F4-E359-47BF-A285-13A6A7B0B5DE}" type="parTrans" cxnId="{35DBCACC-82D3-441A-B407-998C7865BD5B}">
      <dgm:prSet/>
      <dgm:spPr/>
      <dgm:t>
        <a:bodyPr/>
        <a:lstStyle/>
        <a:p>
          <a:endParaRPr lang="ru-RU"/>
        </a:p>
      </dgm:t>
    </dgm:pt>
    <dgm:pt modelId="{D75CB916-954D-44AC-B8D8-92C1C24BA7F4}" type="sibTrans" cxnId="{35DBCACC-82D3-441A-B407-998C7865BD5B}">
      <dgm:prSet/>
      <dgm:spPr/>
      <dgm:t>
        <a:bodyPr/>
        <a:lstStyle/>
        <a:p>
          <a:endParaRPr lang="ru-RU"/>
        </a:p>
      </dgm:t>
    </dgm:pt>
    <dgm:pt modelId="{B36FD89E-5601-4FB8-9FA0-D40018BA5E0A}">
      <dgm:prSet phldrT="[Текст]" custT="1"/>
      <dgm:spPr/>
      <dgm:t>
        <a:bodyPr/>
        <a:lstStyle/>
        <a:p>
          <a:r>
            <a:rPr lang="ru-RU" sz="1400" b="1" dirty="0" smtClean="0"/>
            <a:t>ТФОМС</a:t>
          </a:r>
          <a:endParaRPr lang="ru-RU" sz="1400" dirty="0"/>
        </a:p>
      </dgm:t>
    </dgm:pt>
    <dgm:pt modelId="{F31C08D3-E138-4F13-935A-B87F8F1AE9C2}" type="parTrans" cxnId="{01581216-3DF5-454E-A71E-587E1F974900}">
      <dgm:prSet/>
      <dgm:spPr/>
      <dgm:t>
        <a:bodyPr/>
        <a:lstStyle/>
        <a:p>
          <a:endParaRPr lang="ru-RU"/>
        </a:p>
      </dgm:t>
    </dgm:pt>
    <dgm:pt modelId="{04AC8847-56E0-498D-BE7B-66950D325043}" type="sibTrans" cxnId="{01581216-3DF5-454E-A71E-587E1F974900}">
      <dgm:prSet/>
      <dgm:spPr/>
      <dgm:t>
        <a:bodyPr/>
        <a:lstStyle/>
        <a:p>
          <a:endParaRPr lang="ru-RU"/>
        </a:p>
      </dgm:t>
    </dgm:pt>
    <dgm:pt modelId="{4D5F7C6F-B815-4140-A501-875C68EAD248}">
      <dgm:prSet phldrT="[Текст]" custT="1"/>
      <dgm:spPr/>
      <dgm:t>
        <a:bodyPr/>
        <a:lstStyle/>
        <a:p>
          <a:r>
            <a:rPr lang="ru-RU" sz="1200" b="1" dirty="0" smtClean="0"/>
            <a:t>выполняет форматно-логический контроль    записей файлов и идентификацию страховой принадлежности застрахованного лица;</a:t>
          </a:r>
          <a:endParaRPr lang="ru-RU" sz="1200" dirty="0"/>
        </a:p>
      </dgm:t>
    </dgm:pt>
    <dgm:pt modelId="{AB05C118-F38D-4943-8271-B875F64E370E}" type="parTrans" cxnId="{E7FE8E08-5D80-4964-B906-1CBB7FAD43D3}">
      <dgm:prSet/>
      <dgm:spPr/>
      <dgm:t>
        <a:bodyPr/>
        <a:lstStyle/>
        <a:p>
          <a:endParaRPr lang="ru-RU"/>
        </a:p>
      </dgm:t>
    </dgm:pt>
    <dgm:pt modelId="{6FA3D606-55E1-40D9-87BB-6CDB9D8A75FE}" type="sibTrans" cxnId="{E7FE8E08-5D80-4964-B906-1CBB7FAD43D3}">
      <dgm:prSet/>
      <dgm:spPr/>
      <dgm:t>
        <a:bodyPr/>
        <a:lstStyle/>
        <a:p>
          <a:endParaRPr lang="ru-RU"/>
        </a:p>
      </dgm:t>
    </dgm:pt>
    <dgm:pt modelId="{0743617D-F916-4C5B-9A9F-B501A1FADD42}">
      <dgm:prSet phldrT="[Текст]" custT="1"/>
      <dgm:spPr/>
      <dgm:t>
        <a:bodyPr/>
        <a:lstStyle/>
        <a:p>
          <a:r>
            <a:rPr lang="ru-RU" sz="1200" b="1" dirty="0" smtClean="0"/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</a:t>
          </a:r>
          <a:endParaRPr lang="ru-RU" sz="1200" dirty="0"/>
        </a:p>
      </dgm:t>
    </dgm:pt>
    <dgm:pt modelId="{6F2AECC5-EB8F-40EB-8F94-03D5E4B19FF1}" type="parTrans" cxnId="{1E83AE47-C7A6-434A-9C60-6AAD8FD74FD9}">
      <dgm:prSet/>
      <dgm:spPr/>
      <dgm:t>
        <a:bodyPr/>
        <a:lstStyle/>
        <a:p>
          <a:endParaRPr lang="ru-RU"/>
        </a:p>
      </dgm:t>
    </dgm:pt>
    <dgm:pt modelId="{51609DE7-4AA1-407E-ACDF-B13972697175}" type="sibTrans" cxnId="{1E83AE47-C7A6-434A-9C60-6AAD8FD74FD9}">
      <dgm:prSet/>
      <dgm:spPr/>
      <dgm:t>
        <a:bodyPr/>
        <a:lstStyle/>
        <a:p>
          <a:endParaRPr lang="ru-RU"/>
        </a:p>
      </dgm:t>
    </dgm:pt>
    <dgm:pt modelId="{628989B6-9261-4695-B210-F04B489557E8}">
      <dgm:prSet phldrT="[Текст]" custT="1"/>
      <dgm:spPr/>
      <dgm:t>
        <a:bodyPr/>
        <a:lstStyle/>
        <a:p>
          <a:endParaRPr lang="ru-RU" sz="1200" dirty="0"/>
        </a:p>
      </dgm:t>
    </dgm:pt>
    <dgm:pt modelId="{37790353-E1E9-475E-85F0-B6BBC9C7B9B1}" type="parTrans" cxnId="{DAECD612-5005-427F-8D50-14645E893DE4}">
      <dgm:prSet/>
      <dgm:spPr/>
      <dgm:t>
        <a:bodyPr/>
        <a:lstStyle/>
        <a:p>
          <a:endParaRPr lang="ru-RU"/>
        </a:p>
      </dgm:t>
    </dgm:pt>
    <dgm:pt modelId="{E0281BBB-817B-4D96-B0E9-CEC3503544AF}" type="sibTrans" cxnId="{DAECD612-5005-427F-8D50-14645E893DE4}">
      <dgm:prSet/>
      <dgm:spPr/>
      <dgm:t>
        <a:bodyPr/>
        <a:lstStyle/>
        <a:p>
          <a:endParaRPr lang="ru-RU"/>
        </a:p>
      </dgm:t>
    </dgm:pt>
    <dgm:pt modelId="{8532F51C-7245-4259-A035-208DBBEB1B0D}">
      <dgm:prSet phldrT="[Текст]" custT="1"/>
      <dgm:spPr/>
      <dgm:t>
        <a:bodyPr/>
        <a:lstStyle/>
        <a:p>
          <a:r>
            <a:rPr lang="ru-RU" sz="1400" b="1" dirty="0" smtClean="0"/>
            <a:t>Медицинские организации</a:t>
          </a:r>
          <a:endParaRPr lang="ru-RU" sz="1400" dirty="0"/>
        </a:p>
      </dgm:t>
    </dgm:pt>
    <dgm:pt modelId="{52691EA9-677C-4DAB-9816-5D576206494F}" type="parTrans" cxnId="{A7B8682D-4C31-41AB-AAC9-B8560D2F1BF0}">
      <dgm:prSet/>
      <dgm:spPr/>
      <dgm:t>
        <a:bodyPr/>
        <a:lstStyle/>
        <a:p>
          <a:endParaRPr lang="ru-RU"/>
        </a:p>
      </dgm:t>
    </dgm:pt>
    <dgm:pt modelId="{1B75CF4E-9999-405F-BBBE-EA2E04B79180}" type="sibTrans" cxnId="{A7B8682D-4C31-41AB-AAC9-B8560D2F1BF0}">
      <dgm:prSet/>
      <dgm:spPr/>
      <dgm:t>
        <a:bodyPr/>
        <a:lstStyle/>
        <a:p>
          <a:endParaRPr lang="ru-RU"/>
        </a:p>
      </dgm:t>
    </dgm:pt>
    <dgm:pt modelId="{92AE5553-17F7-4CF8-8087-267BB4EE94F1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в СМО для контроля и последующей оплаты. </a:t>
          </a:r>
          <a:endParaRPr lang="ru-RU" sz="1200" dirty="0"/>
        </a:p>
      </dgm:t>
    </dgm:pt>
    <dgm:pt modelId="{F879EC64-8338-4557-AC2A-18295F8F9114}" type="parTrans" cxnId="{6BC84AF1-388A-4518-A0BE-CF99042FA00C}">
      <dgm:prSet/>
      <dgm:spPr/>
      <dgm:t>
        <a:bodyPr/>
        <a:lstStyle/>
        <a:p>
          <a:endParaRPr lang="ru-RU"/>
        </a:p>
      </dgm:t>
    </dgm:pt>
    <dgm:pt modelId="{8DBDCA55-9D81-4ADC-8CAB-026B3CB290CE}" type="sibTrans" cxnId="{6BC84AF1-388A-4518-A0BE-CF99042FA00C}">
      <dgm:prSet/>
      <dgm:spPr/>
      <dgm:t>
        <a:bodyPr/>
        <a:lstStyle/>
        <a:p>
          <a:endParaRPr lang="ru-RU"/>
        </a:p>
      </dgm:t>
    </dgm:pt>
    <dgm:pt modelId="{FECA23DB-EE5D-48C9-A227-631D69E3A330}">
      <dgm:prSet phldrT="[Текст]" custT="1"/>
      <dgm:spPr/>
      <dgm:t>
        <a:bodyPr/>
        <a:lstStyle/>
        <a:p>
          <a:endParaRPr lang="ru-RU" sz="1200" dirty="0"/>
        </a:p>
      </dgm:t>
    </dgm:pt>
    <dgm:pt modelId="{E0C5B0F5-0F08-424F-B9A8-FD35FCCD7884}" type="parTrans" cxnId="{FC0352EB-4623-4D78-A02D-EFD6E0946919}">
      <dgm:prSet/>
      <dgm:spPr/>
      <dgm:t>
        <a:bodyPr/>
        <a:lstStyle/>
        <a:p>
          <a:endParaRPr lang="ru-RU"/>
        </a:p>
      </dgm:t>
    </dgm:pt>
    <dgm:pt modelId="{D440EF71-B058-45FB-9142-40A23571B358}" type="sibTrans" cxnId="{FC0352EB-4623-4D78-A02D-EFD6E0946919}">
      <dgm:prSet/>
      <dgm:spPr/>
      <dgm:t>
        <a:bodyPr/>
        <a:lstStyle/>
        <a:p>
          <a:endParaRPr lang="ru-RU"/>
        </a:p>
      </dgm:t>
    </dgm:pt>
    <dgm:pt modelId="{C1E44F30-D56C-4208-AE4B-C73E45536BE8}">
      <dgm:prSet phldrT="[Текст]" custT="1"/>
      <dgm:spPr/>
      <dgm:t>
        <a:bodyPr/>
        <a:lstStyle/>
        <a:p>
          <a:r>
            <a:rPr lang="ru-RU" sz="1400" b="1" dirty="0" smtClean="0"/>
            <a:t>Страховые медицинские организации</a:t>
          </a:r>
          <a:endParaRPr lang="ru-RU" sz="1400" dirty="0"/>
        </a:p>
      </dgm:t>
    </dgm:pt>
    <dgm:pt modelId="{A47BEE00-B501-490E-B393-741DB5C9B397}" type="parTrans" cxnId="{C23C3611-4949-4EFF-9BD3-93BD183389C5}">
      <dgm:prSet/>
      <dgm:spPr/>
      <dgm:t>
        <a:bodyPr/>
        <a:lstStyle/>
        <a:p>
          <a:endParaRPr lang="ru-RU"/>
        </a:p>
      </dgm:t>
    </dgm:pt>
    <dgm:pt modelId="{43AA6A37-7077-4348-BFF3-BF6791F11449}" type="sibTrans" cxnId="{C23C3611-4949-4EFF-9BD3-93BD183389C5}">
      <dgm:prSet/>
      <dgm:spPr/>
      <dgm:t>
        <a:bodyPr/>
        <a:lstStyle/>
        <a:p>
          <a:endParaRPr lang="ru-RU"/>
        </a:p>
      </dgm:t>
    </dgm:pt>
    <dgm:pt modelId="{83F13705-F6EC-4042-9DF6-8B44537FE183}">
      <dgm:prSet phldrT="[Текст]" custT="1"/>
      <dgm:spPr/>
      <dgm:t>
        <a:bodyPr/>
        <a:lstStyle/>
        <a:p>
          <a:r>
            <a:rPr lang="ru-RU" sz="1200" b="1" dirty="0" smtClean="0"/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200" dirty="0"/>
        </a:p>
      </dgm:t>
    </dgm:pt>
    <dgm:pt modelId="{DFC93F40-568C-47B7-A430-E302783B43EA}" type="parTrans" cxnId="{3E385F6B-FDB6-44BB-9AFE-73591A7FBDA2}">
      <dgm:prSet/>
      <dgm:spPr/>
      <dgm:t>
        <a:bodyPr/>
        <a:lstStyle/>
        <a:p>
          <a:endParaRPr lang="ru-RU"/>
        </a:p>
      </dgm:t>
    </dgm:pt>
    <dgm:pt modelId="{29DA4373-ECC7-4EBE-A82B-E90CA430B55B}" type="sibTrans" cxnId="{3E385F6B-FDB6-44BB-9AFE-73591A7FBDA2}">
      <dgm:prSet/>
      <dgm:spPr/>
      <dgm:t>
        <a:bodyPr/>
        <a:lstStyle/>
        <a:p>
          <a:endParaRPr lang="ru-RU"/>
        </a:p>
      </dgm:t>
    </dgm:pt>
    <dgm:pt modelId="{B8041597-1432-408D-B52B-A5646C14AAD6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медицинских услуг в ТФОМС Челябинский области. </a:t>
          </a:r>
          <a:endParaRPr lang="ru-RU" sz="1200" dirty="0"/>
        </a:p>
      </dgm:t>
    </dgm:pt>
    <dgm:pt modelId="{16003F5A-C4FC-4C87-B0D5-C396E84FCC17}" type="parTrans" cxnId="{39526D5D-967E-414E-B038-8BD66D42614D}">
      <dgm:prSet/>
      <dgm:spPr/>
      <dgm:t>
        <a:bodyPr/>
        <a:lstStyle/>
        <a:p>
          <a:endParaRPr lang="ru-RU"/>
        </a:p>
      </dgm:t>
    </dgm:pt>
    <dgm:pt modelId="{F6C193B3-A317-403A-A456-88224972BC17}" type="sibTrans" cxnId="{39526D5D-967E-414E-B038-8BD66D42614D}">
      <dgm:prSet/>
      <dgm:spPr/>
      <dgm:t>
        <a:bodyPr/>
        <a:lstStyle/>
        <a:p>
          <a:endParaRPr lang="ru-RU"/>
        </a:p>
      </dgm:t>
    </dgm:pt>
    <dgm:pt modelId="{60485DA5-F526-496B-899F-0CE885C38979}">
      <dgm:prSet phldrT="[Текст]" custT="1"/>
      <dgm:spPr/>
      <dgm:t>
        <a:bodyPr/>
        <a:lstStyle/>
        <a:p>
          <a:endParaRPr lang="ru-RU" sz="1200" dirty="0"/>
        </a:p>
      </dgm:t>
    </dgm:pt>
    <dgm:pt modelId="{E57A0B0F-D47F-4CA5-B9A7-CB4FA916BF1B}" type="parTrans" cxnId="{3AA6EF19-6C1C-4F73-8DC0-D92AC86C7420}">
      <dgm:prSet/>
      <dgm:spPr/>
    </dgm:pt>
    <dgm:pt modelId="{A48DBE69-9B7F-4B71-9522-A73774B67C02}" type="sibTrans" cxnId="{3AA6EF19-6C1C-4F73-8DC0-D92AC86C7420}">
      <dgm:prSet/>
      <dgm:spPr/>
    </dgm:pt>
    <dgm:pt modelId="{738B48CA-C29B-4828-BB36-5A53099C530B}">
      <dgm:prSet phldrT="[Текст]" custT="1"/>
      <dgm:spPr/>
      <dgm:t>
        <a:bodyPr/>
        <a:lstStyle/>
        <a:p>
          <a:endParaRPr lang="ru-RU" sz="1200" dirty="0"/>
        </a:p>
      </dgm:t>
    </dgm:pt>
    <dgm:pt modelId="{EF7BFFE8-2CCD-4432-B56D-E3AFE3BD74D5}" type="parTrans" cxnId="{F58BD333-83EC-48BC-A3A9-26A447333604}">
      <dgm:prSet/>
      <dgm:spPr/>
    </dgm:pt>
    <dgm:pt modelId="{98A935D6-B029-409A-A6B2-D25EBC351A30}" type="sibTrans" cxnId="{F58BD333-83EC-48BC-A3A9-26A447333604}">
      <dgm:prSet/>
      <dgm:spPr/>
    </dgm:pt>
    <dgm:pt modelId="{B52E5DCC-2C75-4C40-B8EE-0DF322D15D3B}" type="pres">
      <dgm:prSet presAssocID="{739BC2BE-F844-4ECC-BEE2-16440331DF1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943DC4-DA3F-48AE-B993-E84D070F9C81}" type="pres">
      <dgm:prSet presAssocID="{18811B81-212D-408D-9F0C-1C65785922A5}" presName="linNode" presStyleCnt="0"/>
      <dgm:spPr/>
    </dgm:pt>
    <dgm:pt modelId="{85E9D40B-A475-4DFA-8C85-4034305AA516}" type="pres">
      <dgm:prSet presAssocID="{18811B81-212D-408D-9F0C-1C65785922A5}" presName="parentShp" presStyleLbl="node1" presStyleIdx="0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34EDD-3E1D-4EC8-9E37-F60C3EF38032}" type="pres">
      <dgm:prSet presAssocID="{18811B81-212D-408D-9F0C-1C65785922A5}" presName="childShp" presStyleLbl="bgAccFollowNode1" presStyleIdx="0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064C4-DDCA-45D5-B683-862458C2B676}" type="pres">
      <dgm:prSet presAssocID="{DD8B3E72-30D7-4D49-8F84-072E001896EE}" presName="spacing" presStyleCnt="0"/>
      <dgm:spPr/>
    </dgm:pt>
    <dgm:pt modelId="{CFC88F08-C12C-402F-B6DF-0053A50ED5D9}" type="pres">
      <dgm:prSet presAssocID="{B36FD89E-5601-4FB8-9FA0-D40018BA5E0A}" presName="linNode" presStyleCnt="0"/>
      <dgm:spPr/>
    </dgm:pt>
    <dgm:pt modelId="{4EDFB079-5C56-441D-894B-EE67033C5C2A}" type="pres">
      <dgm:prSet presAssocID="{B36FD89E-5601-4FB8-9FA0-D40018BA5E0A}" presName="parentShp" presStyleLbl="node1" presStyleIdx="1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3EB04-7A02-4023-8E12-EA2844D8F2D7}" type="pres">
      <dgm:prSet presAssocID="{B36FD89E-5601-4FB8-9FA0-D40018BA5E0A}" presName="childShp" presStyleLbl="bgAccFollowNode1" presStyleIdx="1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0D23D-66F2-46B1-855A-995FC0E6D29D}" type="pres">
      <dgm:prSet presAssocID="{04AC8847-56E0-498D-BE7B-66950D325043}" presName="spacing" presStyleCnt="0"/>
      <dgm:spPr/>
    </dgm:pt>
    <dgm:pt modelId="{A5C7490A-94A8-4BF4-A7B1-CF8EC0CC2627}" type="pres">
      <dgm:prSet presAssocID="{8532F51C-7245-4259-A035-208DBBEB1B0D}" presName="linNode" presStyleCnt="0"/>
      <dgm:spPr/>
    </dgm:pt>
    <dgm:pt modelId="{D73FA617-AACE-49F3-91A2-3D901E4D571C}" type="pres">
      <dgm:prSet presAssocID="{8532F51C-7245-4259-A035-208DBBEB1B0D}" presName="parentShp" presStyleLbl="node1" presStyleIdx="2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C73E0-DA6B-4A7A-B593-2D39DF822196}" type="pres">
      <dgm:prSet presAssocID="{8532F51C-7245-4259-A035-208DBBEB1B0D}" presName="childShp" presStyleLbl="bgAccFollowNode1" presStyleIdx="2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B1AD0-37E7-4129-9219-67A0DB0410C5}" type="pres">
      <dgm:prSet presAssocID="{1B75CF4E-9999-405F-BBBE-EA2E04B79180}" presName="spacing" presStyleCnt="0"/>
      <dgm:spPr/>
    </dgm:pt>
    <dgm:pt modelId="{C7F151F4-5907-4CA1-B9E8-111C0FB509D2}" type="pres">
      <dgm:prSet presAssocID="{C1E44F30-D56C-4208-AE4B-C73E45536BE8}" presName="linNode" presStyleCnt="0"/>
      <dgm:spPr/>
    </dgm:pt>
    <dgm:pt modelId="{8DF6FBDC-E77C-472F-A790-AE1F2DC7198E}" type="pres">
      <dgm:prSet presAssocID="{C1E44F30-D56C-4208-AE4B-C73E45536BE8}" presName="parentShp" presStyleLbl="node1" presStyleIdx="3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AC114-8868-4099-A0D1-6B586CD06FBE}" type="pres">
      <dgm:prSet presAssocID="{C1E44F30-D56C-4208-AE4B-C73E45536BE8}" presName="childShp" presStyleLbl="bgAccFollowNode1" presStyleIdx="3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D859A1-0666-4EEF-A730-3D13A2D98D38}" type="presOf" srcId="{92AE5553-17F7-4CF8-8087-267BB4EE94F1}" destId="{136C73E0-DA6B-4A7A-B593-2D39DF822196}" srcOrd="0" destOrd="1" presId="urn:microsoft.com/office/officeart/2005/8/layout/vList6"/>
    <dgm:cxn modelId="{C1AC6073-A0A7-469F-BF02-F961AABC3ECD}" type="presOf" srcId="{18811B81-212D-408D-9F0C-1C65785922A5}" destId="{85E9D40B-A475-4DFA-8C85-4034305AA516}" srcOrd="0" destOrd="0" presId="urn:microsoft.com/office/officeart/2005/8/layout/vList6"/>
    <dgm:cxn modelId="{35DBCACC-82D3-441A-B407-998C7865BD5B}" srcId="{18811B81-212D-408D-9F0C-1C65785922A5}" destId="{B48E8BF1-02D6-4238-A3A5-229F3C24B57C}" srcOrd="1" destOrd="0" parTransId="{8DA4A6F4-E359-47BF-A285-13A6A7B0B5DE}" sibTransId="{D75CB916-954D-44AC-B8D8-92C1C24BA7F4}"/>
    <dgm:cxn modelId="{39526D5D-967E-414E-B038-8BD66D42614D}" srcId="{C1E44F30-D56C-4208-AE4B-C73E45536BE8}" destId="{B8041597-1432-408D-B52B-A5646C14AAD6}" srcOrd="1" destOrd="0" parTransId="{16003F5A-C4FC-4C87-B0D5-C396E84FCC17}" sibTransId="{F6C193B3-A317-403A-A456-88224972BC17}"/>
    <dgm:cxn modelId="{3587ED61-78F4-4D1C-86C8-703B7A4E0664}" type="presOf" srcId="{8532F51C-7245-4259-A035-208DBBEB1B0D}" destId="{D73FA617-AACE-49F3-91A2-3D901E4D571C}" srcOrd="0" destOrd="0" presId="urn:microsoft.com/office/officeart/2005/8/layout/vList6"/>
    <dgm:cxn modelId="{3EE53232-CEAA-4563-B4BA-7C137020C3F5}" type="presOf" srcId="{83F13705-F6EC-4042-9DF6-8B44537FE183}" destId="{6E6AC114-8868-4099-A0D1-6B586CD06FBE}" srcOrd="0" destOrd="0" presId="urn:microsoft.com/office/officeart/2005/8/layout/vList6"/>
    <dgm:cxn modelId="{BB35B882-1941-4D87-BA00-5095B8E1F7BA}" type="presOf" srcId="{739BC2BE-F844-4ECC-BEE2-16440331DF1F}" destId="{B52E5DCC-2C75-4C40-B8EE-0DF322D15D3B}" srcOrd="0" destOrd="0" presId="urn:microsoft.com/office/officeart/2005/8/layout/vList6"/>
    <dgm:cxn modelId="{DAECD612-5005-427F-8D50-14645E893DE4}" srcId="{C1E44F30-D56C-4208-AE4B-C73E45536BE8}" destId="{628989B6-9261-4695-B210-F04B489557E8}" srcOrd="2" destOrd="0" parTransId="{37790353-E1E9-475E-85F0-B6BBC9C7B9B1}" sibTransId="{E0281BBB-817B-4D96-B0E9-CEC3503544AF}"/>
    <dgm:cxn modelId="{F58BD333-83EC-48BC-A3A9-26A447333604}" srcId="{8532F51C-7245-4259-A035-208DBBEB1B0D}" destId="{738B48CA-C29B-4828-BB36-5A53099C530B}" srcOrd="0" destOrd="0" parTransId="{EF7BFFE8-2CCD-4432-B56D-E3AFE3BD74D5}" sibTransId="{98A935D6-B029-409A-A6B2-D25EBC351A30}"/>
    <dgm:cxn modelId="{E6FBCBC9-FBDC-48E0-88E2-00243DDD3557}" type="presOf" srcId="{B8041597-1432-408D-B52B-A5646C14AAD6}" destId="{6E6AC114-8868-4099-A0D1-6B586CD06FBE}" srcOrd="0" destOrd="1" presId="urn:microsoft.com/office/officeart/2005/8/layout/vList6"/>
    <dgm:cxn modelId="{1E83AE47-C7A6-434A-9C60-6AAD8FD74FD9}" srcId="{B36FD89E-5601-4FB8-9FA0-D40018BA5E0A}" destId="{0743617D-F916-4C5B-9A9F-B501A1FADD42}" srcOrd="1" destOrd="0" parTransId="{6F2AECC5-EB8F-40EB-8F94-03D5E4B19FF1}" sibTransId="{51609DE7-4AA1-407E-ACDF-B13972697175}"/>
    <dgm:cxn modelId="{FC0352EB-4623-4D78-A02D-EFD6E0946919}" srcId="{8532F51C-7245-4259-A035-208DBBEB1B0D}" destId="{FECA23DB-EE5D-48C9-A227-631D69E3A330}" srcOrd="2" destOrd="0" parTransId="{E0C5B0F5-0F08-424F-B9A8-FD35FCCD7884}" sibTransId="{D440EF71-B058-45FB-9142-40A23571B358}"/>
    <dgm:cxn modelId="{3AA6EF19-6C1C-4F73-8DC0-D92AC86C7420}" srcId="{18811B81-212D-408D-9F0C-1C65785922A5}" destId="{60485DA5-F526-496B-899F-0CE885C38979}" srcOrd="0" destOrd="0" parTransId="{E57A0B0F-D47F-4CA5-B9A7-CB4FA916BF1B}" sibTransId="{A48DBE69-9B7F-4B71-9522-A73774B67C02}"/>
    <dgm:cxn modelId="{A7B8682D-4C31-41AB-AAC9-B8560D2F1BF0}" srcId="{739BC2BE-F844-4ECC-BEE2-16440331DF1F}" destId="{8532F51C-7245-4259-A035-208DBBEB1B0D}" srcOrd="2" destOrd="0" parTransId="{52691EA9-677C-4DAB-9816-5D576206494F}" sibTransId="{1B75CF4E-9999-405F-BBBE-EA2E04B79180}"/>
    <dgm:cxn modelId="{6BC84AF1-388A-4518-A0BE-CF99042FA00C}" srcId="{8532F51C-7245-4259-A035-208DBBEB1B0D}" destId="{92AE5553-17F7-4CF8-8087-267BB4EE94F1}" srcOrd="1" destOrd="0" parTransId="{F879EC64-8338-4557-AC2A-18295F8F9114}" sibTransId="{8DBDCA55-9D81-4ADC-8CAB-026B3CB290CE}"/>
    <dgm:cxn modelId="{9155316C-1B40-47AC-8D21-497339575A20}" type="presOf" srcId="{C1E44F30-D56C-4208-AE4B-C73E45536BE8}" destId="{8DF6FBDC-E77C-472F-A790-AE1F2DC7198E}" srcOrd="0" destOrd="0" presId="urn:microsoft.com/office/officeart/2005/8/layout/vList6"/>
    <dgm:cxn modelId="{E7FE8E08-5D80-4964-B906-1CBB7FAD43D3}" srcId="{B36FD89E-5601-4FB8-9FA0-D40018BA5E0A}" destId="{4D5F7C6F-B815-4140-A501-875C68EAD248}" srcOrd="0" destOrd="0" parTransId="{AB05C118-F38D-4943-8271-B875F64E370E}" sibTransId="{6FA3D606-55E1-40D9-87BB-6CDB9D8A75FE}"/>
    <dgm:cxn modelId="{D1D0AF7A-F818-432F-BF51-0F92D1D1C8BE}" srcId="{739BC2BE-F844-4ECC-BEE2-16440331DF1F}" destId="{18811B81-212D-408D-9F0C-1C65785922A5}" srcOrd="0" destOrd="0" parTransId="{A8E3D9E6-2CB3-4E43-9D94-3A9AA3C2863B}" sibTransId="{DD8B3E72-30D7-4D49-8F84-072E001896EE}"/>
    <dgm:cxn modelId="{3E385F6B-FDB6-44BB-9AFE-73591A7FBDA2}" srcId="{C1E44F30-D56C-4208-AE4B-C73E45536BE8}" destId="{83F13705-F6EC-4042-9DF6-8B44537FE183}" srcOrd="0" destOrd="0" parTransId="{DFC93F40-568C-47B7-A430-E302783B43EA}" sibTransId="{29DA4373-ECC7-4EBE-A82B-E90CA430B55B}"/>
    <dgm:cxn modelId="{2228533F-8841-4382-8743-D49A65594EF1}" type="presOf" srcId="{FECA23DB-EE5D-48C9-A227-631D69E3A330}" destId="{136C73E0-DA6B-4A7A-B593-2D39DF822196}" srcOrd="0" destOrd="2" presId="urn:microsoft.com/office/officeart/2005/8/layout/vList6"/>
    <dgm:cxn modelId="{C23C3611-4949-4EFF-9BD3-93BD183389C5}" srcId="{739BC2BE-F844-4ECC-BEE2-16440331DF1F}" destId="{C1E44F30-D56C-4208-AE4B-C73E45536BE8}" srcOrd="3" destOrd="0" parTransId="{A47BEE00-B501-490E-B393-741DB5C9B397}" sibTransId="{43AA6A37-7077-4348-BFF3-BF6791F11449}"/>
    <dgm:cxn modelId="{B4230BB4-D78F-4CCB-A08D-0B9241A6CDBF}" type="presOf" srcId="{4D5F7C6F-B815-4140-A501-875C68EAD248}" destId="{C523EB04-7A02-4023-8E12-EA2844D8F2D7}" srcOrd="0" destOrd="0" presId="urn:microsoft.com/office/officeart/2005/8/layout/vList6"/>
    <dgm:cxn modelId="{43BC60E5-E9C0-4F5F-B3FB-8C7F4B7D07B8}" type="presOf" srcId="{B48E8BF1-02D6-4238-A3A5-229F3C24B57C}" destId="{C1334EDD-3E1D-4EC8-9E37-F60C3EF38032}" srcOrd="0" destOrd="1" presId="urn:microsoft.com/office/officeart/2005/8/layout/vList6"/>
    <dgm:cxn modelId="{0FDEA9D7-D40A-4D1E-A38E-131C05F53FA6}" type="presOf" srcId="{60485DA5-F526-496B-899F-0CE885C38979}" destId="{C1334EDD-3E1D-4EC8-9E37-F60C3EF38032}" srcOrd="0" destOrd="0" presId="urn:microsoft.com/office/officeart/2005/8/layout/vList6"/>
    <dgm:cxn modelId="{A465A818-E00A-4525-8F12-86DAAB3992BA}" type="presOf" srcId="{0743617D-F916-4C5B-9A9F-B501A1FADD42}" destId="{C523EB04-7A02-4023-8E12-EA2844D8F2D7}" srcOrd="0" destOrd="1" presId="urn:microsoft.com/office/officeart/2005/8/layout/vList6"/>
    <dgm:cxn modelId="{43121616-6C0B-4FDE-B0BF-502FF9634AF4}" type="presOf" srcId="{B36FD89E-5601-4FB8-9FA0-D40018BA5E0A}" destId="{4EDFB079-5C56-441D-894B-EE67033C5C2A}" srcOrd="0" destOrd="0" presId="urn:microsoft.com/office/officeart/2005/8/layout/vList6"/>
    <dgm:cxn modelId="{6535250A-7D77-4FA1-9239-41EC7CA2CAF9}" type="presOf" srcId="{738B48CA-C29B-4828-BB36-5A53099C530B}" destId="{136C73E0-DA6B-4A7A-B593-2D39DF822196}" srcOrd="0" destOrd="0" presId="urn:microsoft.com/office/officeart/2005/8/layout/vList6"/>
    <dgm:cxn modelId="{01581216-3DF5-454E-A71E-587E1F974900}" srcId="{739BC2BE-F844-4ECC-BEE2-16440331DF1F}" destId="{B36FD89E-5601-4FB8-9FA0-D40018BA5E0A}" srcOrd="1" destOrd="0" parTransId="{F31C08D3-E138-4F13-935A-B87F8F1AE9C2}" sibTransId="{04AC8847-56E0-498D-BE7B-66950D325043}"/>
    <dgm:cxn modelId="{39F6922E-E047-4B19-8ED9-84F8503F39F3}" type="presOf" srcId="{628989B6-9261-4695-B210-F04B489557E8}" destId="{6E6AC114-8868-4099-A0D1-6B586CD06FBE}" srcOrd="0" destOrd="2" presId="urn:microsoft.com/office/officeart/2005/8/layout/vList6"/>
    <dgm:cxn modelId="{162B36B2-361C-4F79-AB5E-A1FE88AAFCC0}" type="presParOf" srcId="{B52E5DCC-2C75-4C40-B8EE-0DF322D15D3B}" destId="{1E943DC4-DA3F-48AE-B993-E84D070F9C81}" srcOrd="0" destOrd="0" presId="urn:microsoft.com/office/officeart/2005/8/layout/vList6"/>
    <dgm:cxn modelId="{9D265633-4E3C-409C-86F4-157473BED4BC}" type="presParOf" srcId="{1E943DC4-DA3F-48AE-B993-E84D070F9C81}" destId="{85E9D40B-A475-4DFA-8C85-4034305AA516}" srcOrd="0" destOrd="0" presId="urn:microsoft.com/office/officeart/2005/8/layout/vList6"/>
    <dgm:cxn modelId="{60229389-1275-4B6A-8A28-B384108682CE}" type="presParOf" srcId="{1E943DC4-DA3F-48AE-B993-E84D070F9C81}" destId="{C1334EDD-3E1D-4EC8-9E37-F60C3EF38032}" srcOrd="1" destOrd="0" presId="urn:microsoft.com/office/officeart/2005/8/layout/vList6"/>
    <dgm:cxn modelId="{260D4850-0EFE-430D-8954-806B0B4B091B}" type="presParOf" srcId="{B52E5DCC-2C75-4C40-B8EE-0DF322D15D3B}" destId="{E75064C4-DDCA-45D5-B683-862458C2B676}" srcOrd="1" destOrd="0" presId="urn:microsoft.com/office/officeart/2005/8/layout/vList6"/>
    <dgm:cxn modelId="{5FAECEBF-3402-414A-8B5B-19468AB0E24F}" type="presParOf" srcId="{B52E5DCC-2C75-4C40-B8EE-0DF322D15D3B}" destId="{CFC88F08-C12C-402F-B6DF-0053A50ED5D9}" srcOrd="2" destOrd="0" presId="urn:microsoft.com/office/officeart/2005/8/layout/vList6"/>
    <dgm:cxn modelId="{7C478639-5454-4E39-BA97-CDC11CBE6124}" type="presParOf" srcId="{CFC88F08-C12C-402F-B6DF-0053A50ED5D9}" destId="{4EDFB079-5C56-441D-894B-EE67033C5C2A}" srcOrd="0" destOrd="0" presId="urn:microsoft.com/office/officeart/2005/8/layout/vList6"/>
    <dgm:cxn modelId="{9EADCAF7-FA1D-4BE0-9085-68865FA6404A}" type="presParOf" srcId="{CFC88F08-C12C-402F-B6DF-0053A50ED5D9}" destId="{C523EB04-7A02-4023-8E12-EA2844D8F2D7}" srcOrd="1" destOrd="0" presId="urn:microsoft.com/office/officeart/2005/8/layout/vList6"/>
    <dgm:cxn modelId="{A3D280BB-EAA3-4EF0-9CAA-489EC3476E85}" type="presParOf" srcId="{B52E5DCC-2C75-4C40-B8EE-0DF322D15D3B}" destId="{2830D23D-66F2-46B1-855A-995FC0E6D29D}" srcOrd="3" destOrd="0" presId="urn:microsoft.com/office/officeart/2005/8/layout/vList6"/>
    <dgm:cxn modelId="{94473089-1208-42F5-8761-C746400C9559}" type="presParOf" srcId="{B52E5DCC-2C75-4C40-B8EE-0DF322D15D3B}" destId="{A5C7490A-94A8-4BF4-A7B1-CF8EC0CC2627}" srcOrd="4" destOrd="0" presId="urn:microsoft.com/office/officeart/2005/8/layout/vList6"/>
    <dgm:cxn modelId="{6A85589B-B1D1-419F-A22A-DB60B17F8BFC}" type="presParOf" srcId="{A5C7490A-94A8-4BF4-A7B1-CF8EC0CC2627}" destId="{D73FA617-AACE-49F3-91A2-3D901E4D571C}" srcOrd="0" destOrd="0" presId="urn:microsoft.com/office/officeart/2005/8/layout/vList6"/>
    <dgm:cxn modelId="{A9D54900-07AC-4B01-9F94-88914AED4C97}" type="presParOf" srcId="{A5C7490A-94A8-4BF4-A7B1-CF8EC0CC2627}" destId="{136C73E0-DA6B-4A7A-B593-2D39DF822196}" srcOrd="1" destOrd="0" presId="urn:microsoft.com/office/officeart/2005/8/layout/vList6"/>
    <dgm:cxn modelId="{2B724354-5A13-4ED6-B1E7-79C709C18FFF}" type="presParOf" srcId="{B52E5DCC-2C75-4C40-B8EE-0DF322D15D3B}" destId="{563B1AD0-37E7-4129-9219-67A0DB0410C5}" srcOrd="5" destOrd="0" presId="urn:microsoft.com/office/officeart/2005/8/layout/vList6"/>
    <dgm:cxn modelId="{CC0757F4-4684-497F-A804-1ACAF7D83D13}" type="presParOf" srcId="{B52E5DCC-2C75-4C40-B8EE-0DF322D15D3B}" destId="{C7F151F4-5907-4CA1-B9E8-111C0FB509D2}" srcOrd="6" destOrd="0" presId="urn:microsoft.com/office/officeart/2005/8/layout/vList6"/>
    <dgm:cxn modelId="{2125B788-9EA8-43F0-BED4-DF7A8410B1CC}" type="presParOf" srcId="{C7F151F4-5907-4CA1-B9E8-111C0FB509D2}" destId="{8DF6FBDC-E77C-472F-A790-AE1F2DC7198E}" srcOrd="0" destOrd="0" presId="urn:microsoft.com/office/officeart/2005/8/layout/vList6"/>
    <dgm:cxn modelId="{44A37A2C-FAA6-4D8D-9B96-74269E95E2B7}" type="presParOf" srcId="{C7F151F4-5907-4CA1-B9E8-111C0FB509D2}" destId="{6E6AC114-8868-4099-A0D1-6B586CD06FB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D68A5E-7B85-49AE-982E-6E39C5826E54}">
      <dsp:nvSpPr>
        <dsp:cNvPr id="0" name=""/>
        <dsp:cNvSpPr/>
      </dsp:nvSpPr>
      <dsp:spPr>
        <a:xfrm>
          <a:off x="4150" y="0"/>
          <a:ext cx="8492820" cy="55007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В соответствии со ст. 2 ч.15 ФЗ-326 «Об обязательном медицинском               страховании в РФ»:</a:t>
          </a:r>
          <a:endParaRPr lang="ru-RU" sz="3000" kern="1200" dirty="0"/>
        </a:p>
      </dsp:txBody>
      <dsp:txXfrm>
        <a:off x="4150" y="0"/>
        <a:ext cx="8492820" cy="1650217"/>
      </dsp:txXfrm>
    </dsp:sp>
    <dsp:sp modelId="{1574E6D3-C3C7-4E25-B6DB-F1A1F742F9BC}">
      <dsp:nvSpPr>
        <dsp:cNvPr id="0" name=""/>
        <dsp:cNvSpPr/>
      </dsp:nvSpPr>
      <dsp:spPr>
        <a:xfrm>
          <a:off x="853432" y="1650217"/>
          <a:ext cx="6794256" cy="3575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Медицинская организация включается в реестр медицинских организаций на основании уведомления, направляемого ею в территориальный фонд до 1 сентября года, предшествующего году, в котором медицинская организация намерена осуществлять деятельность в сфере обязательного медицинского страхования.</a:t>
          </a:r>
          <a:endParaRPr lang="ru-RU" sz="2600" kern="1200" dirty="0"/>
        </a:p>
      </dsp:txBody>
      <dsp:txXfrm>
        <a:off x="853432" y="1650217"/>
        <a:ext cx="6794256" cy="357547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B3C836-2152-4E55-952D-C6FBE53DCF2B}">
      <dsp:nvSpPr>
        <dsp:cNvPr id="0" name=""/>
        <dsp:cNvSpPr/>
      </dsp:nvSpPr>
      <dsp:spPr>
        <a:xfrm>
          <a:off x="0" y="235745"/>
          <a:ext cx="4672045" cy="467204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  <a:bevelB prst="angl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928C8D-736A-4215-B9E1-8E8FCD0812F0}">
      <dsp:nvSpPr>
        <dsp:cNvPr id="0" name=""/>
        <dsp:cNvSpPr/>
      </dsp:nvSpPr>
      <dsp:spPr>
        <a:xfrm>
          <a:off x="2336022" y="265132"/>
          <a:ext cx="5450719" cy="46720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Расчеты со страховыми медицинскими организациями за оказанную медицинскую помощь производятся по принципу аванс -  расчет.</a:t>
          </a:r>
          <a:endParaRPr lang="ru-RU" sz="1800" kern="1200" dirty="0"/>
        </a:p>
      </dsp:txBody>
      <dsp:txXfrm>
        <a:off x="2336022" y="265132"/>
        <a:ext cx="5450719" cy="1401616"/>
      </dsp:txXfrm>
    </dsp:sp>
    <dsp:sp modelId="{592BB2FA-489A-4018-A022-560132322765}">
      <dsp:nvSpPr>
        <dsp:cNvPr id="0" name=""/>
        <dsp:cNvSpPr/>
      </dsp:nvSpPr>
      <dsp:spPr>
        <a:xfrm>
          <a:off x="817609" y="1637361"/>
          <a:ext cx="3036826" cy="303682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2DB49C-8235-4F4D-B3E6-A7321EA0DD32}">
      <dsp:nvSpPr>
        <dsp:cNvPr id="0" name=""/>
        <dsp:cNvSpPr/>
      </dsp:nvSpPr>
      <dsp:spPr>
        <a:xfrm>
          <a:off x="2336022" y="1637361"/>
          <a:ext cx="5450719" cy="3036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Заявка на авансирование, а также счет и расчетная ведомость для окончательного расчета подается медицинской организацией в страховую медицинскую организацию в сроки, установленные договором на оказание и оплату медицинской помощи по ОМС</a:t>
          </a:r>
          <a:endParaRPr lang="ru-RU" sz="1800" kern="1200" dirty="0"/>
        </a:p>
      </dsp:txBody>
      <dsp:txXfrm>
        <a:off x="2336022" y="1637361"/>
        <a:ext cx="5450719" cy="1401611"/>
      </dsp:txXfrm>
    </dsp:sp>
    <dsp:sp modelId="{BFFCF045-6FD6-47E3-BE1B-FF0E2C295026}">
      <dsp:nvSpPr>
        <dsp:cNvPr id="0" name=""/>
        <dsp:cNvSpPr/>
      </dsp:nvSpPr>
      <dsp:spPr>
        <a:xfrm>
          <a:off x="1635216" y="3038973"/>
          <a:ext cx="1401612" cy="14016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7257E1-9C15-4180-AC46-0AC068E4AE83}">
      <dsp:nvSpPr>
        <dsp:cNvPr id="0" name=""/>
        <dsp:cNvSpPr/>
      </dsp:nvSpPr>
      <dsp:spPr>
        <a:xfrm>
          <a:off x="2336022" y="3038973"/>
          <a:ext cx="5450719" cy="14016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Важно!!!</a:t>
          </a:r>
          <a:r>
            <a:rPr lang="ru-RU" sz="1800" b="1" kern="1200" dirty="0" smtClean="0"/>
            <a:t> Медицинская организация ведет раздельный учет по операциям со средствами обязательного медицинского страхования. </a:t>
          </a:r>
          <a:endParaRPr lang="ru-RU" sz="1800" kern="1200" dirty="0"/>
        </a:p>
      </dsp:txBody>
      <dsp:txXfrm>
        <a:off x="2336022" y="3038973"/>
        <a:ext cx="5450719" cy="140161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1B1391-B795-4392-9225-CC5EB86B953A}">
      <dsp:nvSpPr>
        <dsp:cNvPr id="0" name=""/>
        <dsp:cNvSpPr/>
      </dsp:nvSpPr>
      <dsp:spPr>
        <a:xfrm>
          <a:off x="0" y="0"/>
          <a:ext cx="8286808" cy="54292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В соответствии со ст.34 ч.8 ФЗ-326 «Об обязательном медицинском страховании в  Российской Федерации»: </a:t>
          </a:r>
          <a:endParaRPr lang="ru-RU" sz="1400" kern="1200" dirty="0"/>
        </a:p>
      </dsp:txBody>
      <dsp:txXfrm>
        <a:off x="0" y="0"/>
        <a:ext cx="8286808" cy="1628786"/>
      </dsp:txXfrm>
    </dsp:sp>
    <dsp:sp modelId="{12364002-AE22-4AB8-80C6-30DF6FEEFB6D}">
      <dsp:nvSpPr>
        <dsp:cNvPr id="0" name=""/>
        <dsp:cNvSpPr/>
      </dsp:nvSpPr>
      <dsp:spPr>
        <a:xfrm>
          <a:off x="776904" y="1622436"/>
          <a:ext cx="6629446" cy="1637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Оплата за медицинскую помощь, оказанную в объеме базовой программы ОМС, лицам, застрахованным в иных субъектах Российской Федерации,  осуществляется по системе межтерриториальных расчетов. 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776904" y="1622436"/>
        <a:ext cx="6629446" cy="1637004"/>
      </dsp:txXfrm>
    </dsp:sp>
    <dsp:sp modelId="{3AD8D92F-F1DE-45B7-A661-6F6BD49B2D30}">
      <dsp:nvSpPr>
        <dsp:cNvPr id="0" name=""/>
        <dsp:cNvSpPr/>
      </dsp:nvSpPr>
      <dsp:spPr>
        <a:xfrm>
          <a:off x="828680" y="3519228"/>
          <a:ext cx="6629446" cy="1637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Для оплаты  медицинской помощи, оказанной </a:t>
          </a:r>
          <a:r>
            <a:rPr lang="ru-RU" sz="1400" b="1" u="sng" kern="1200" dirty="0" smtClean="0">
              <a:solidFill>
                <a:schemeClr val="tx1"/>
              </a:solidFill>
              <a:latin typeface="Verdana" pitchFamily="34" charset="0"/>
            </a:rPr>
            <a:t>гражданам, застрахованным в иных субъектах РФ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медицинским организациям необходимо заключить договор с ТФОМС Челябинской области  на оказание и оплату медицинской помощи лицам,    застрахованным за пределами Челябинской области.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828680" y="3519228"/>
        <a:ext cx="6629446" cy="163700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A8B89A-4D3A-4AFD-BD73-9098BCC190E0}">
      <dsp:nvSpPr>
        <dsp:cNvPr id="0" name=""/>
        <dsp:cNvSpPr/>
      </dsp:nvSpPr>
      <dsp:spPr>
        <a:xfrm>
          <a:off x="0" y="3764261"/>
          <a:ext cx="8215370" cy="12355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28.12.2015 № 321-ОМС.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3764261"/>
        <a:ext cx="8215370" cy="1235514"/>
      </dsp:txXfrm>
    </dsp:sp>
    <dsp:sp modelId="{99E983D1-43AA-48AB-84AA-659BCD8B5D79}">
      <dsp:nvSpPr>
        <dsp:cNvPr id="0" name=""/>
        <dsp:cNvSpPr/>
      </dsp:nvSpPr>
      <dsp:spPr>
        <a:xfrm rot="10800000">
          <a:off x="0" y="1882572"/>
          <a:ext cx="8215370" cy="19002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– экономического контроля,      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– экономических экспертиз и экспертиз качества медицинской помощи.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 rot="10800000">
        <a:off x="0" y="1882572"/>
        <a:ext cx="8215370" cy="1900221"/>
      </dsp:txXfrm>
    </dsp:sp>
    <dsp:sp modelId="{C6101EEF-6AE8-4CA2-A4A6-31F7B370C967}">
      <dsp:nvSpPr>
        <dsp:cNvPr id="0" name=""/>
        <dsp:cNvSpPr/>
      </dsp:nvSpPr>
      <dsp:spPr>
        <a:xfrm rot="10800000">
          <a:off x="0" y="883"/>
          <a:ext cx="8215370" cy="19002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Приказ ФФОМС от 01.12.2010 года № 230 </a:t>
          </a:r>
          <a:b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«Об утверждении Порядка организации и проведения контроля объемов, сроков, качества и условий предоставления медицинской помощи по ОМС»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 rot="10800000">
        <a:off x="0" y="883"/>
        <a:ext cx="8215370" cy="190022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6BFA8C-209A-48A0-8022-1D808E704FF7}">
      <dsp:nvSpPr>
        <dsp:cNvPr id="0" name=""/>
        <dsp:cNvSpPr/>
      </dsp:nvSpPr>
      <dsp:spPr>
        <a:xfrm>
          <a:off x="0" y="0"/>
          <a:ext cx="8143932" cy="52864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Verdana" pitchFamily="34" charset="0"/>
            </a:rPr>
            <a:t>В соответствии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1600" b="1" kern="1200" dirty="0">
            <a:solidFill>
              <a:srgbClr val="C00000"/>
            </a:solidFill>
            <a:latin typeface="Verdana" pitchFamily="34" charset="0"/>
          </a:endParaRPr>
        </a:p>
      </dsp:txBody>
      <dsp:txXfrm>
        <a:off x="0" y="0"/>
        <a:ext cx="8143932" cy="1585923"/>
      </dsp:txXfrm>
    </dsp:sp>
    <dsp:sp modelId="{6A44C06C-3A59-49AB-BC79-3094DDE23B10}">
      <dsp:nvSpPr>
        <dsp:cNvPr id="0" name=""/>
        <dsp:cNvSpPr/>
      </dsp:nvSpPr>
      <dsp:spPr>
        <a:xfrm>
          <a:off x="814393" y="1587472"/>
          <a:ext cx="6515145" cy="1593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1600" kern="1200" dirty="0">
            <a:solidFill>
              <a:schemeClr val="tx1"/>
            </a:solidFill>
            <a:latin typeface="+mn-lt"/>
          </a:endParaRPr>
        </a:p>
      </dsp:txBody>
      <dsp:txXfrm>
        <a:off x="814393" y="1587472"/>
        <a:ext cx="6515145" cy="1593925"/>
      </dsp:txXfrm>
    </dsp:sp>
    <dsp:sp modelId="{E06B816B-2CFD-4AF4-91B6-AE948A911824}">
      <dsp:nvSpPr>
        <dsp:cNvPr id="0" name=""/>
        <dsp:cNvSpPr/>
      </dsp:nvSpPr>
      <dsp:spPr>
        <a:xfrm>
          <a:off x="814393" y="3426617"/>
          <a:ext cx="6515145" cy="1593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1600" b="1" u="sng" kern="1200" dirty="0" smtClean="0">
              <a:solidFill>
                <a:schemeClr val="tx1"/>
              </a:solidFill>
              <a:latin typeface="+mn-lt"/>
            </a:rPr>
            <a:t>Использование средств ОМС не по назначению расценивается как нецелевое</a:t>
          </a:r>
          <a:endParaRPr lang="ru-RU" sz="1600" kern="1200" dirty="0">
            <a:solidFill>
              <a:schemeClr val="tx1"/>
            </a:solidFill>
            <a:latin typeface="+mn-lt"/>
          </a:endParaRPr>
        </a:p>
      </dsp:txBody>
      <dsp:txXfrm>
        <a:off x="814393" y="3426617"/>
        <a:ext cx="6515145" cy="159392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15755E-61F2-4C60-B5E9-E409C50D8142}">
      <dsp:nvSpPr>
        <dsp:cNvPr id="0" name=""/>
        <dsp:cNvSpPr/>
      </dsp:nvSpPr>
      <dsp:spPr>
        <a:xfrm>
          <a:off x="3543311" y="0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200" kern="1200" dirty="0"/>
        </a:p>
      </dsp:txBody>
      <dsp:txXfrm>
        <a:off x="3543311" y="0"/>
        <a:ext cx="5314968" cy="1696652"/>
      </dsp:txXfrm>
    </dsp:sp>
    <dsp:sp modelId="{BBD21E52-BC15-4F3F-9291-55D26489594D}">
      <dsp:nvSpPr>
        <dsp:cNvPr id="0" name=""/>
        <dsp:cNvSpPr/>
      </dsp:nvSpPr>
      <dsp:spPr>
        <a:xfrm>
          <a:off x="0" y="0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ФЗ - 326 «Об обязательном медицинском страховании в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РФ» ч. 9 ст. 39 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0"/>
        <a:ext cx="3543312" cy="1696652"/>
      </dsp:txXfrm>
    </dsp:sp>
    <dsp:sp modelId="{3995335B-D0D2-432B-A0CC-C6A183CED161}">
      <dsp:nvSpPr>
        <dsp:cNvPr id="0" name=""/>
        <dsp:cNvSpPr/>
      </dsp:nvSpPr>
      <dsp:spPr>
        <a:xfrm>
          <a:off x="3543311" y="1866317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влечет наложение административного штрафа; </a:t>
          </a:r>
          <a:endParaRPr lang="ru-RU" sz="2100" kern="1200" dirty="0"/>
        </a:p>
      </dsp:txBody>
      <dsp:txXfrm>
        <a:off x="3543311" y="1866317"/>
        <a:ext cx="5314968" cy="1696652"/>
      </dsp:txXfrm>
    </dsp:sp>
    <dsp:sp modelId="{7D976ED0-CAB3-424E-81AE-4B88F7D9DBDF}">
      <dsp:nvSpPr>
        <dsp:cNvPr id="0" name=""/>
        <dsp:cNvSpPr/>
      </dsp:nvSpPr>
      <dsp:spPr>
        <a:xfrm>
          <a:off x="0" y="1866317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Кодекс РФ об административных правонарушениях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ст. 15.14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1866317"/>
        <a:ext cx="3543312" cy="1696652"/>
      </dsp:txXfrm>
    </dsp:sp>
    <dsp:sp modelId="{32441C70-1F14-4C94-A84E-D3A5C638B7B9}">
      <dsp:nvSpPr>
        <dsp:cNvPr id="0" name=""/>
        <dsp:cNvSpPr/>
      </dsp:nvSpPr>
      <dsp:spPr>
        <a:xfrm>
          <a:off x="3543311" y="3732635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smtClean="0"/>
            <a:t>привлечение к уголовной ответственности.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3543311" y="3732635"/>
        <a:ext cx="5314968" cy="1696652"/>
      </dsp:txXfrm>
    </dsp:sp>
    <dsp:sp modelId="{1D3F5E01-0449-4CBF-8C69-0F787084083C}">
      <dsp:nvSpPr>
        <dsp:cNvPr id="0" name=""/>
        <dsp:cNvSpPr/>
      </dsp:nvSpPr>
      <dsp:spPr>
        <a:xfrm>
          <a:off x="0" y="3732635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Уголовный кодекс  РФ</a:t>
          </a:r>
          <a:endParaRPr lang="ru-RU" sz="1400" kern="1200" dirty="0" smtClean="0">
            <a:solidFill>
              <a:schemeClr val="tx1"/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ст. 285.2.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3732635"/>
        <a:ext cx="3543312" cy="169665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406AF5-78AF-4EE0-9182-A3E87DE012ED}">
      <dsp:nvSpPr>
        <dsp:cNvPr id="0" name=""/>
        <dsp:cNvSpPr/>
      </dsp:nvSpPr>
      <dsp:spPr>
        <a:xfrm>
          <a:off x="0" y="0"/>
          <a:ext cx="8564188" cy="56436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Перечень нормативно-правовых актов,                                                необходимых для работы в ОМС: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0"/>
        <a:ext cx="8564188" cy="1693080"/>
      </dsp:txXfrm>
    </dsp:sp>
    <dsp:sp modelId="{6A854D10-8CC1-495F-8503-B0D45A8C8218}">
      <dsp:nvSpPr>
        <dsp:cNvPr id="0" name=""/>
        <dsp:cNvSpPr/>
      </dsp:nvSpPr>
      <dsp:spPr>
        <a:xfrm>
          <a:off x="500052" y="1693218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Федеральный закон РФ от 29.11.2010 г.     № 326 – ФЗ «Об обязательном медицинском страховании в Российской Федерации»;</a:t>
          </a:r>
          <a:endParaRPr lang="ru-RU" sz="1600" kern="1200" dirty="0"/>
        </a:p>
      </dsp:txBody>
      <dsp:txXfrm>
        <a:off x="500052" y="1693218"/>
        <a:ext cx="7572455" cy="822152"/>
      </dsp:txXfrm>
    </dsp:sp>
    <dsp:sp modelId="{F84778A4-BD31-4DBB-A761-A5ED02B6CC10}">
      <dsp:nvSpPr>
        <dsp:cNvPr id="0" name=""/>
        <dsp:cNvSpPr/>
      </dsp:nvSpPr>
      <dsp:spPr>
        <a:xfrm>
          <a:off x="500052" y="2641856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Федеральный закон РФ от 21.11.2011 г.     № 323 – ФЗ «Об основах охраны здоровья граждан в Российской Федерации»;</a:t>
          </a:r>
          <a:endParaRPr lang="ru-RU" sz="1600" kern="1200" dirty="0"/>
        </a:p>
      </dsp:txBody>
      <dsp:txXfrm>
        <a:off x="500052" y="2641856"/>
        <a:ext cx="7572455" cy="822152"/>
      </dsp:txXfrm>
    </dsp:sp>
    <dsp:sp modelId="{A64AC856-8AB1-441D-AF90-17F931E5B558}">
      <dsp:nvSpPr>
        <dsp:cNvPr id="0" name=""/>
        <dsp:cNvSpPr/>
      </dsp:nvSpPr>
      <dsp:spPr>
        <a:xfrm>
          <a:off x="500052" y="3590493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Приказ Министерства здравоохранения и социального развития РФ от 28.02.2011 г. № </a:t>
          </a:r>
          <a:r>
            <a:rPr lang="ru-RU" sz="1600" b="1" kern="1200" dirty="0" smtClean="0"/>
            <a:t>158н </a:t>
          </a:r>
          <a:r>
            <a:rPr lang="ru-RU" sz="1600" b="1" kern="1200" dirty="0" smtClean="0"/>
            <a:t>«Об утверждении правил обязательного медицинского страхования»;</a:t>
          </a:r>
          <a:endParaRPr lang="ru-RU" sz="1600" kern="1200" dirty="0"/>
        </a:p>
      </dsp:txBody>
      <dsp:txXfrm>
        <a:off x="500052" y="3590493"/>
        <a:ext cx="7572455" cy="822152"/>
      </dsp:txXfrm>
    </dsp:sp>
    <dsp:sp modelId="{02C3488B-E63B-4AE7-9956-DDC0AC2DF002}">
      <dsp:nvSpPr>
        <dsp:cNvPr id="0" name=""/>
        <dsp:cNvSpPr/>
      </dsp:nvSpPr>
      <dsp:spPr>
        <a:xfrm>
          <a:off x="500052" y="4539131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</a:r>
          <a:endParaRPr lang="ru-RU" sz="1400" kern="1200" dirty="0"/>
        </a:p>
      </dsp:txBody>
      <dsp:txXfrm>
        <a:off x="500052" y="4539131"/>
        <a:ext cx="7572455" cy="82215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1502F7-DC13-4B35-BB28-E8E8CED3A953}">
      <dsp:nvSpPr>
        <dsp:cNvPr id="0" name=""/>
        <dsp:cNvSpPr/>
      </dsp:nvSpPr>
      <dsp:spPr>
        <a:xfrm>
          <a:off x="0" y="0"/>
          <a:ext cx="8643998" cy="571503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8643998" cy="1714512"/>
      </dsp:txXfrm>
    </dsp:sp>
    <dsp:sp modelId="{2CAA8532-DD4C-4103-97AE-8F4F2E2EA56B}">
      <dsp:nvSpPr>
        <dsp:cNvPr id="0" name=""/>
        <dsp:cNvSpPr/>
      </dsp:nvSpPr>
      <dsp:spPr>
        <a:xfrm>
          <a:off x="601311" y="1714651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Тарифное соглашение № </a:t>
          </a:r>
          <a:r>
            <a:rPr lang="ru-RU" sz="1300" b="1" kern="1200" dirty="0" smtClean="0"/>
            <a:t>321-ОМС </a:t>
          </a:r>
          <a:r>
            <a:rPr lang="ru-RU" sz="1300" b="1" kern="1200" dirty="0" smtClean="0"/>
            <a:t>в сфере обязательного медицинского страхования Челябинской области  от </a:t>
          </a:r>
          <a:r>
            <a:rPr lang="ru-RU" sz="1300" b="1" kern="1200" dirty="0" smtClean="0"/>
            <a:t>28.12.2015 </a:t>
          </a:r>
          <a:r>
            <a:rPr lang="ru-RU" sz="1300" b="1" kern="1200" dirty="0" smtClean="0"/>
            <a:t>(с внесенными дополнениями и изменениями);</a:t>
          </a:r>
          <a:endParaRPr lang="ru-RU" sz="1300" kern="1200" dirty="0"/>
        </a:p>
      </dsp:txBody>
      <dsp:txXfrm>
        <a:off x="601311" y="1714651"/>
        <a:ext cx="7441375" cy="832559"/>
      </dsp:txXfrm>
    </dsp:sp>
    <dsp:sp modelId="{33E5A2C7-CCD5-4034-BB23-5792416DF0C6}">
      <dsp:nvSpPr>
        <dsp:cNvPr id="0" name=""/>
        <dsp:cNvSpPr/>
      </dsp:nvSpPr>
      <dsp:spPr>
        <a:xfrm>
          <a:off x="601311" y="2675297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Постановление  Правительства  Челябинской  области  от  </a:t>
          </a:r>
          <a:r>
            <a:rPr lang="ru-RU" sz="1300" b="1" kern="1200" dirty="0" smtClean="0"/>
            <a:t>16.12.2015 </a:t>
          </a:r>
          <a:r>
            <a:rPr lang="ru-RU" sz="1300" b="1" kern="1200" dirty="0" smtClean="0"/>
            <a:t>г.     № </a:t>
          </a:r>
          <a:r>
            <a:rPr lang="ru-RU" sz="1300" b="1" kern="1200" dirty="0" smtClean="0"/>
            <a:t>625-П «</a:t>
          </a:r>
          <a:r>
            <a:rPr lang="ru-RU" sz="1300" b="1" i="0" kern="1200" dirty="0" smtClean="0"/>
            <a:t>О Территориальной программе государственных гарантий бесплатного оказания гражданам медицинской помощи в Челябинской области на 2016 год</a:t>
          </a:r>
          <a:r>
            <a:rPr lang="ru-RU" sz="1300" b="1" kern="1200" dirty="0" smtClean="0"/>
            <a:t>»;</a:t>
          </a:r>
          <a:endParaRPr lang="ru-RU" sz="1300" b="1" kern="1200" dirty="0"/>
        </a:p>
      </dsp:txBody>
      <dsp:txXfrm>
        <a:off x="601311" y="2675297"/>
        <a:ext cx="7441375" cy="832559"/>
      </dsp:txXfrm>
    </dsp:sp>
    <dsp:sp modelId="{AC987677-7208-439B-937C-C60D07C83D23}">
      <dsp:nvSpPr>
        <dsp:cNvPr id="0" name=""/>
        <dsp:cNvSpPr/>
      </dsp:nvSpPr>
      <dsp:spPr>
        <a:xfrm>
          <a:off x="601311" y="3635943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</a:r>
          <a:endParaRPr lang="ru-RU" sz="1300" kern="1200" dirty="0"/>
        </a:p>
      </dsp:txBody>
      <dsp:txXfrm>
        <a:off x="601311" y="3635943"/>
        <a:ext cx="7441375" cy="832559"/>
      </dsp:txXfrm>
    </dsp:sp>
    <dsp:sp modelId="{AC34F40E-69D4-46A3-9533-6FFB862C1CE0}">
      <dsp:nvSpPr>
        <dsp:cNvPr id="0" name=""/>
        <dsp:cNvSpPr/>
      </dsp:nvSpPr>
      <dsp:spPr>
        <a:xfrm>
          <a:off x="601311" y="4596588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Министерства здравоохранения и социального развития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</a:r>
          <a:endParaRPr lang="ru-RU" sz="1300" kern="1200" dirty="0"/>
        </a:p>
      </dsp:txBody>
      <dsp:txXfrm>
        <a:off x="601311" y="4596588"/>
        <a:ext cx="7441375" cy="832559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07F940-968E-4BD8-A733-F1D3D75B9E0D}">
      <dsp:nvSpPr>
        <dsp:cNvPr id="0" name=""/>
        <dsp:cNvSpPr/>
      </dsp:nvSpPr>
      <dsp:spPr>
        <a:xfrm>
          <a:off x="4290" y="0"/>
          <a:ext cx="8778293" cy="592935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 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4290" y="0"/>
        <a:ext cx="8778293" cy="1778806"/>
      </dsp:txXfrm>
    </dsp:sp>
    <dsp:sp modelId="{0C26CC7E-1F51-4FD5-B6BB-C7FD3C192E72}">
      <dsp:nvSpPr>
        <dsp:cNvPr id="0" name=""/>
        <dsp:cNvSpPr/>
      </dsp:nvSpPr>
      <dsp:spPr>
        <a:xfrm>
          <a:off x="668210" y="1779928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</a:t>
          </a:r>
          <a:r>
            <a:rPr lang="ru-RU" sz="1400" b="1" kern="1200" dirty="0" smtClean="0"/>
            <a:t>»:</a:t>
          </a:r>
          <a:endParaRPr lang="ru-RU" sz="1400" kern="1200" dirty="0"/>
        </a:p>
      </dsp:txBody>
      <dsp:txXfrm>
        <a:off x="668210" y="1779928"/>
        <a:ext cx="7450453" cy="685943"/>
      </dsp:txXfrm>
    </dsp:sp>
    <dsp:sp modelId="{632811C9-3D7E-44D0-8951-288D3E325655}">
      <dsp:nvSpPr>
        <dsp:cNvPr id="0" name=""/>
        <dsp:cNvSpPr/>
      </dsp:nvSpPr>
      <dsp:spPr>
        <a:xfrm>
          <a:off x="668210" y="2571401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16.08.2011 г. № 146 «Об утверждении форм отчетности»;</a:t>
          </a:r>
          <a:endParaRPr lang="ru-RU" sz="1200" kern="1200" dirty="0"/>
        </a:p>
      </dsp:txBody>
      <dsp:txXfrm>
        <a:off x="668210" y="2571401"/>
        <a:ext cx="7450453" cy="685943"/>
      </dsp:txXfrm>
    </dsp:sp>
    <dsp:sp modelId="{28D9530D-DFE0-4728-939B-F4336E4E26B4}">
      <dsp:nvSpPr>
        <dsp:cNvPr id="0" name=""/>
        <dsp:cNvSpPr/>
      </dsp:nvSpPr>
      <dsp:spPr>
        <a:xfrm>
          <a:off x="668210" y="3362874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</a:r>
          <a:endParaRPr lang="ru-RU" sz="1200" kern="1200" dirty="0"/>
        </a:p>
      </dsp:txBody>
      <dsp:txXfrm>
        <a:off x="668210" y="3362874"/>
        <a:ext cx="7450453" cy="685943"/>
      </dsp:txXfrm>
    </dsp:sp>
    <dsp:sp modelId="{435537E8-330B-42A1-B204-DA3F1ADAE10A}">
      <dsp:nvSpPr>
        <dsp:cNvPr id="0" name=""/>
        <dsp:cNvSpPr/>
      </dsp:nvSpPr>
      <dsp:spPr>
        <a:xfrm>
          <a:off x="668210" y="4154347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Федеральной службы государственной статистики от 15.05.2014 № 308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</a:t>
          </a:r>
          <a:endParaRPr lang="ru-RU" sz="1200" kern="1200" dirty="0"/>
        </a:p>
      </dsp:txBody>
      <dsp:txXfrm>
        <a:off x="668210" y="4154347"/>
        <a:ext cx="7450453" cy="685943"/>
      </dsp:txXfrm>
    </dsp:sp>
    <dsp:sp modelId="{A3DF352F-1BA4-4591-835F-9643403C89F9}">
      <dsp:nvSpPr>
        <dsp:cNvPr id="0" name=""/>
        <dsp:cNvSpPr/>
      </dsp:nvSpPr>
      <dsp:spPr>
        <a:xfrm>
          <a:off x="668210" y="4945820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</a:r>
          <a:endParaRPr lang="ru-RU" sz="1200" kern="1200" dirty="0"/>
        </a:p>
      </dsp:txBody>
      <dsp:txXfrm>
        <a:off x="668210" y="4945820"/>
        <a:ext cx="7450453" cy="685943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59A428-FCD4-4C80-897F-63B1CC24658A}">
      <dsp:nvSpPr>
        <dsp:cNvPr id="0" name=""/>
        <dsp:cNvSpPr/>
      </dsp:nvSpPr>
      <dsp:spPr>
        <a:xfrm>
          <a:off x="0" y="0"/>
          <a:ext cx="8786874" cy="57864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8786874" cy="1735943"/>
      </dsp:txXfrm>
    </dsp:sp>
    <dsp:sp modelId="{797620E0-DDEA-491E-9832-9C31AD3223A4}">
      <dsp:nvSpPr>
        <dsp:cNvPr id="0" name=""/>
        <dsp:cNvSpPr/>
      </dsp:nvSpPr>
      <dsp:spPr>
        <a:xfrm>
          <a:off x="878687" y="1736437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Раздел </a:t>
          </a:r>
          <a:r>
            <a:rPr lang="en-US" sz="1300" b="1" kern="1200" dirty="0" smtClean="0"/>
            <a:t>IV</a:t>
          </a:r>
          <a:r>
            <a:rPr lang="ru-RU" sz="1300" b="1" kern="1200" dirty="0" smtClean="0"/>
            <a:t> </a:t>
          </a:r>
          <a:r>
            <a:rPr lang="ru-RU" sz="1300" b="1" kern="1200" dirty="0" smtClean="0">
              <a:solidFill>
                <a:schemeClr val="tx1"/>
              </a:solidFill>
              <a:latin typeface="Verdana" pitchFamily="34" charset="0"/>
            </a:rPr>
            <a:t>Тарифного соглашения в сфере ОМС от 28.12.2015 № 321-ОМС: </a:t>
          </a:r>
          <a:r>
            <a:rPr lang="ru-RU" sz="1300" b="1" kern="1200" dirty="0" smtClean="0"/>
            <a:t>«Размер </a:t>
          </a:r>
          <a:r>
            <a:rPr lang="ru-RU" sz="1300" b="1" kern="1200" dirty="0" smtClean="0"/>
            <a:t>неоплаты или неполной оплаты затрат на оказание медицинской помощи, а также уплаты медицинской организацией штрафов за неоказание, несвоевременное оказание либо оказание медицинской помощи ненадлежащего качества»;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878687" y="1736437"/>
        <a:ext cx="7029499" cy="1136811"/>
      </dsp:txXfrm>
    </dsp:sp>
    <dsp:sp modelId="{8C673435-57BB-4B19-B772-F7CA98207BFE}">
      <dsp:nvSpPr>
        <dsp:cNvPr id="0" name=""/>
        <dsp:cNvSpPr/>
      </dsp:nvSpPr>
      <dsp:spPr>
        <a:xfrm>
          <a:off x="878687" y="3048143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endParaRPr lang="ru-RU" sz="1300" kern="1200" dirty="0"/>
        </a:p>
      </dsp:txBody>
      <dsp:txXfrm>
        <a:off x="878687" y="3048143"/>
        <a:ext cx="7029499" cy="1136811"/>
      </dsp:txXfrm>
    </dsp:sp>
    <dsp:sp modelId="{00F09225-F224-40F7-8705-B6C43F3A2FEE}">
      <dsp:nvSpPr>
        <dsp:cNvPr id="0" name=""/>
        <dsp:cNvSpPr/>
      </dsp:nvSpPr>
      <dsp:spPr>
        <a:xfrm>
          <a:off x="878687" y="4359848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ТФОМС Челябинской области и Министерства здравоохранения Челябинской области от 27.01.2015 № 92/37/1 «Об утверждении Правил информационного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 Челябинской области» (ред. от 17.08.2015).</a:t>
          </a:r>
          <a:endParaRPr lang="ru-RU" sz="1300" kern="1200" dirty="0"/>
        </a:p>
      </dsp:txBody>
      <dsp:txXfrm>
        <a:off x="878687" y="4359848"/>
        <a:ext cx="7029499" cy="11368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2BA6C5-FCFA-455B-AB83-FA04273096CC}">
      <dsp:nvSpPr>
        <dsp:cNvPr id="0" name=""/>
        <dsp:cNvSpPr/>
      </dsp:nvSpPr>
      <dsp:spPr>
        <a:xfrm>
          <a:off x="4150" y="0"/>
          <a:ext cx="8492820" cy="578647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соответствии с ч.2 ст. 20 ФЗ – 326 «Об обязательном медицинском страховании в РФ», медицинские организации в сфере ОМС обязаны:</a:t>
          </a:r>
          <a:endParaRPr lang="ru-RU" sz="2400" kern="1200" dirty="0"/>
        </a:p>
      </dsp:txBody>
      <dsp:txXfrm>
        <a:off x="4150" y="0"/>
        <a:ext cx="8492820" cy="1735943"/>
      </dsp:txXfrm>
    </dsp:sp>
    <dsp:sp modelId="{902EE078-6B12-4FC1-84E1-7859D90AE64D}">
      <dsp:nvSpPr>
        <dsp:cNvPr id="0" name=""/>
        <dsp:cNvSpPr/>
      </dsp:nvSpPr>
      <dsp:spPr>
        <a:xfrm>
          <a:off x="146898" y="1736887"/>
          <a:ext cx="8207325" cy="454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1) бесплатно оказывать застрахованным лицам медицинскую помощь в рамках программ обязательного медицинского страхования</a:t>
          </a:r>
          <a:r>
            <a:rPr lang="ru-RU" sz="900" b="1" kern="1200" dirty="0" smtClean="0"/>
            <a:t>;</a:t>
          </a:r>
          <a:endParaRPr lang="ru-RU" sz="900" kern="1200" dirty="0"/>
        </a:p>
      </dsp:txBody>
      <dsp:txXfrm>
        <a:off x="146898" y="1736887"/>
        <a:ext cx="8207325" cy="454387"/>
      </dsp:txXfrm>
    </dsp:sp>
    <dsp:sp modelId="{0D11F90B-7674-41DE-9D60-5B24CEE2A648}">
      <dsp:nvSpPr>
        <dsp:cNvPr id="0" name=""/>
        <dsp:cNvSpPr/>
      </dsp:nvSpPr>
      <dsp:spPr>
        <a:xfrm>
          <a:off x="146898" y="2259580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100" kern="1200" dirty="0"/>
        </a:p>
      </dsp:txBody>
      <dsp:txXfrm>
        <a:off x="146898" y="2259580"/>
        <a:ext cx="8207325" cy="443980"/>
      </dsp:txXfrm>
    </dsp:sp>
    <dsp:sp modelId="{8266FE3D-E5E6-450E-AF7D-3C036F79A482}">
      <dsp:nvSpPr>
        <dsp:cNvPr id="0" name=""/>
        <dsp:cNvSpPr/>
      </dsp:nvSpPr>
      <dsp:spPr>
        <a:xfrm>
          <a:off x="146898" y="2771865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just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3</a:t>
          </a:r>
          <a:r>
            <a:rPr lang="ru-RU" sz="1100" b="1" kern="1200" dirty="0" smtClean="0"/>
            <a:t>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</a:t>
          </a:r>
          <a:r>
            <a:rPr lang="ru-RU" sz="900" b="1" kern="1200" dirty="0" smtClean="0"/>
            <a:t>; </a:t>
          </a:r>
          <a:endParaRPr lang="ru-RU" sz="900" kern="1200" dirty="0"/>
        </a:p>
      </dsp:txBody>
      <dsp:txXfrm>
        <a:off x="146898" y="2771865"/>
        <a:ext cx="8207325" cy="443980"/>
      </dsp:txXfrm>
    </dsp:sp>
    <dsp:sp modelId="{8379E029-616D-4501-8BE9-04DCDCED0FCA}">
      <dsp:nvSpPr>
        <dsp:cNvPr id="0" name=""/>
        <dsp:cNvSpPr/>
      </dsp:nvSpPr>
      <dsp:spPr>
        <a:xfrm>
          <a:off x="146898" y="3284151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</a:r>
          <a:endParaRPr lang="ru-RU" sz="1100" kern="1200" dirty="0"/>
        </a:p>
      </dsp:txBody>
      <dsp:txXfrm>
        <a:off x="146898" y="3284151"/>
        <a:ext cx="8207325" cy="443980"/>
      </dsp:txXfrm>
    </dsp:sp>
    <dsp:sp modelId="{0A13D332-227C-49A4-B443-DD25E8C1AF4A}">
      <dsp:nvSpPr>
        <dsp:cNvPr id="0" name=""/>
        <dsp:cNvSpPr/>
      </dsp:nvSpPr>
      <dsp:spPr>
        <a:xfrm>
          <a:off x="146898" y="3796436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  <a:endParaRPr lang="ru-RU" sz="1100" kern="1200" dirty="0"/>
        </a:p>
      </dsp:txBody>
      <dsp:txXfrm>
        <a:off x="146898" y="3796436"/>
        <a:ext cx="8207325" cy="443980"/>
      </dsp:txXfrm>
    </dsp:sp>
    <dsp:sp modelId="{65D86C90-A344-47EE-B72A-354D2C77E24F}">
      <dsp:nvSpPr>
        <dsp:cNvPr id="0" name=""/>
        <dsp:cNvSpPr/>
      </dsp:nvSpPr>
      <dsp:spPr>
        <a:xfrm>
          <a:off x="146898" y="4308722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6) размещать на своем официальном сайте в сети "Интернет" информацию о режиме работы, видах оказываемой медицинской помощи;</a:t>
          </a:r>
          <a:endParaRPr lang="ru-RU" sz="1100" kern="1200" dirty="0"/>
        </a:p>
      </dsp:txBody>
      <dsp:txXfrm>
        <a:off x="146898" y="4308722"/>
        <a:ext cx="8207325" cy="443980"/>
      </dsp:txXfrm>
    </dsp:sp>
    <dsp:sp modelId="{37DCA622-239D-4806-8362-F3F23A35CD74}">
      <dsp:nvSpPr>
        <dsp:cNvPr id="0" name=""/>
        <dsp:cNvSpPr/>
      </dsp:nvSpPr>
      <dsp:spPr>
        <a:xfrm>
          <a:off x="146898" y="4821008"/>
          <a:ext cx="8207325" cy="6752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</a:r>
          <a:r>
            <a:rPr lang="en-US" sz="1100" b="1" kern="1200" dirty="0" smtClean="0"/>
            <a:t>.</a:t>
          </a:r>
          <a:endParaRPr lang="ru-RU" sz="1100" kern="1200" dirty="0"/>
        </a:p>
      </dsp:txBody>
      <dsp:txXfrm>
        <a:off x="146898" y="4821008"/>
        <a:ext cx="8207325" cy="6752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6DAB71-BA68-4EF9-80AF-C6036F2FCCF1}">
      <dsp:nvSpPr>
        <dsp:cNvPr id="0" name=""/>
        <dsp:cNvSpPr/>
      </dsp:nvSpPr>
      <dsp:spPr>
        <a:xfrm>
          <a:off x="0" y="0"/>
          <a:ext cx="8286808" cy="54292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соответствии с ФЗ-326 «Об обязательном медицинском   страховании в РФ», приказом Министерства здравоохранения РФ от 24.12. 2012 г. № 1355н 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kern="1200" dirty="0"/>
        </a:p>
      </dsp:txBody>
      <dsp:txXfrm>
        <a:off x="0" y="0"/>
        <a:ext cx="8286808" cy="1628786"/>
      </dsp:txXfrm>
    </dsp:sp>
    <dsp:sp modelId="{B89B65FD-09D2-44BD-9FFF-5BD788A53A88}">
      <dsp:nvSpPr>
        <dsp:cNvPr id="0" name=""/>
        <dsp:cNvSpPr/>
      </dsp:nvSpPr>
      <dsp:spPr>
        <a:xfrm>
          <a:off x="828680" y="1628786"/>
          <a:ext cx="6629446" cy="3529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2800" kern="1200" dirty="0"/>
        </a:p>
      </dsp:txBody>
      <dsp:txXfrm>
        <a:off x="828680" y="1628786"/>
        <a:ext cx="6629446" cy="352903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A72C85-7114-4D87-BC10-F4EB77F94CE4}">
      <dsp:nvSpPr>
        <dsp:cNvPr id="0" name=""/>
        <dsp:cNvSpPr/>
      </dsp:nvSpPr>
      <dsp:spPr>
        <a:xfrm>
          <a:off x="0" y="0"/>
          <a:ext cx="8072494" cy="52149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соответствии с ФЗ-326 «Об обязательном медицинском страховании в Российской Федерации»:</a:t>
          </a:r>
          <a:endParaRPr lang="ru-RU" sz="2400" kern="1200" dirty="0"/>
        </a:p>
      </dsp:txBody>
      <dsp:txXfrm>
        <a:off x="0" y="0"/>
        <a:ext cx="8072494" cy="1564492"/>
      </dsp:txXfrm>
    </dsp:sp>
    <dsp:sp modelId="{AB173C74-393D-4EE0-9012-7B84BF3FD74A}">
      <dsp:nvSpPr>
        <dsp:cNvPr id="0" name=""/>
        <dsp:cNvSpPr/>
      </dsp:nvSpPr>
      <dsp:spPr>
        <a:xfrm>
          <a:off x="807249" y="1564492"/>
          <a:ext cx="6457995" cy="33897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Медицинские организации не имеют права в течение года, в котором  они осуществляют деятельность в сфере обязательного медицинского страхования, </a:t>
          </a:r>
          <a:r>
            <a:rPr lang="ru-RU" sz="2600" b="1" u="sng" kern="1200" dirty="0" smtClean="0"/>
            <a:t>выйти</a:t>
          </a:r>
          <a:r>
            <a:rPr lang="ru-RU" sz="2600" b="1" kern="1200" dirty="0" smtClean="0"/>
            <a:t> из числа медицинских организаций, осуществляющих деятельность в сфере ОМС.</a:t>
          </a:r>
          <a:endParaRPr lang="ru-RU" sz="2600" kern="1200" dirty="0"/>
        </a:p>
      </dsp:txBody>
      <dsp:txXfrm>
        <a:off x="807249" y="1564492"/>
        <a:ext cx="6457995" cy="338973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2D7929-91DB-4851-AF21-5B0159139DCB}">
      <dsp:nvSpPr>
        <dsp:cNvPr id="0" name=""/>
        <dsp:cNvSpPr/>
      </dsp:nvSpPr>
      <dsp:spPr>
        <a:xfrm>
          <a:off x="3019327" y="2167730"/>
          <a:ext cx="1877975" cy="1359320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Verdana" pitchFamily="34" charset="0"/>
            </a:rPr>
            <a:t>Медицинская организация исключается из Реестра в случаях:</a:t>
          </a:r>
          <a:endParaRPr lang="ru-RU" sz="1200" b="1" kern="1200" dirty="0">
            <a:latin typeface="Verdana" pitchFamily="34" charset="0"/>
          </a:endParaRPr>
        </a:p>
      </dsp:txBody>
      <dsp:txXfrm>
        <a:off x="3019327" y="2167730"/>
        <a:ext cx="1877975" cy="1359320"/>
      </dsp:txXfrm>
    </dsp:sp>
    <dsp:sp modelId="{2272FCB0-A91A-4D67-99F4-78AD9764A928}">
      <dsp:nvSpPr>
        <dsp:cNvPr id="0" name=""/>
        <dsp:cNvSpPr/>
      </dsp:nvSpPr>
      <dsp:spPr>
        <a:xfrm rot="16208856">
          <a:off x="3819687" y="1650915"/>
          <a:ext cx="282087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6208856">
        <a:off x="3819687" y="1650915"/>
        <a:ext cx="282087" cy="517361"/>
      </dsp:txXfrm>
    </dsp:sp>
    <dsp:sp modelId="{93F46321-EBF6-42E7-9E11-C3D980A9D38C}">
      <dsp:nvSpPr>
        <dsp:cNvPr id="0" name=""/>
        <dsp:cNvSpPr/>
      </dsp:nvSpPr>
      <dsp:spPr>
        <a:xfrm>
          <a:off x="2857516" y="71435"/>
          <a:ext cx="2211870" cy="1564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Ликвидации медицинской организации</a:t>
          </a:r>
          <a:endParaRPr lang="ru-RU" sz="1400" kern="1200" dirty="0">
            <a:latin typeface="Verdana" pitchFamily="34" charset="0"/>
          </a:endParaRPr>
        </a:p>
      </dsp:txBody>
      <dsp:txXfrm>
        <a:off x="2857516" y="71435"/>
        <a:ext cx="2211870" cy="1564058"/>
      </dsp:txXfrm>
    </dsp:sp>
    <dsp:sp modelId="{546174DD-31C0-4A3B-927D-4AA6A551B0F2}">
      <dsp:nvSpPr>
        <dsp:cNvPr id="0" name=""/>
        <dsp:cNvSpPr/>
      </dsp:nvSpPr>
      <dsp:spPr>
        <a:xfrm rot="21521349">
          <a:off x="5017801" y="2561130"/>
          <a:ext cx="291590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21521349">
        <a:off x="5017801" y="2561130"/>
        <a:ext cx="291590" cy="517361"/>
      </dsp:txXfrm>
    </dsp:sp>
    <dsp:sp modelId="{47816351-5285-4A0F-B243-52E9F3586296}">
      <dsp:nvSpPr>
        <dsp:cNvPr id="0" name=""/>
        <dsp:cNvSpPr/>
      </dsp:nvSpPr>
      <dsp:spPr>
        <a:xfrm>
          <a:off x="5446391" y="1933274"/>
          <a:ext cx="2188087" cy="1710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Случаев банкротства или иных, предусмотренных законодательством РФ</a:t>
          </a:r>
          <a:endParaRPr lang="ru-RU" sz="1400" kern="1200" dirty="0">
            <a:latin typeface="Verdana" pitchFamily="34" charset="0"/>
          </a:endParaRPr>
        </a:p>
      </dsp:txBody>
      <dsp:txXfrm>
        <a:off x="5446391" y="1933274"/>
        <a:ext cx="2188087" cy="1710061"/>
      </dsp:txXfrm>
    </dsp:sp>
    <dsp:sp modelId="{0413571A-8403-494A-A16F-DE68BDE65C75}">
      <dsp:nvSpPr>
        <dsp:cNvPr id="0" name=""/>
        <dsp:cNvSpPr/>
      </dsp:nvSpPr>
      <dsp:spPr>
        <a:xfrm rot="5372271">
          <a:off x="3858820" y="3463360"/>
          <a:ext cx="213100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372271">
        <a:off x="3858820" y="3463360"/>
        <a:ext cx="213100" cy="517361"/>
      </dsp:txXfrm>
    </dsp:sp>
    <dsp:sp modelId="{C89499CD-0543-4E7D-8D22-3C960DB2CB02}">
      <dsp:nvSpPr>
        <dsp:cNvPr id="0" name=""/>
        <dsp:cNvSpPr/>
      </dsp:nvSpPr>
      <dsp:spPr>
        <a:xfrm>
          <a:off x="2857516" y="3929086"/>
          <a:ext cx="2233143" cy="1747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Verdana" pitchFamily="34" charset="0"/>
            </a:rPr>
            <a:t>Направления в ТФОМС уведомления об исключении из реестров МО до заключения договоров со СМО на оказание и оплату медицинской помощи</a:t>
          </a:r>
          <a:endParaRPr lang="ru-RU" sz="1100" kern="1200" dirty="0">
            <a:latin typeface="Verdana" pitchFamily="34" charset="0"/>
          </a:endParaRPr>
        </a:p>
      </dsp:txBody>
      <dsp:txXfrm>
        <a:off x="2857516" y="3929086"/>
        <a:ext cx="2233143" cy="1747402"/>
      </dsp:txXfrm>
    </dsp:sp>
    <dsp:sp modelId="{D8EC52D5-4E87-4CF9-B668-16335DC394AB}">
      <dsp:nvSpPr>
        <dsp:cNvPr id="0" name=""/>
        <dsp:cNvSpPr/>
      </dsp:nvSpPr>
      <dsp:spPr>
        <a:xfrm rot="10807668">
          <a:off x="2525010" y="2585903"/>
          <a:ext cx="349321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7668">
        <a:off x="2525010" y="2585903"/>
        <a:ext cx="349321" cy="517361"/>
      </dsp:txXfrm>
    </dsp:sp>
    <dsp:sp modelId="{DA045A6C-A8D0-4ED7-8431-AD922CA90E4A}">
      <dsp:nvSpPr>
        <dsp:cNvPr id="0" name=""/>
        <dsp:cNvSpPr/>
      </dsp:nvSpPr>
      <dsp:spPr>
        <a:xfrm>
          <a:off x="198128" y="1968056"/>
          <a:ext cx="2162112" cy="17467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Утраты права на осуществление медицинской деятельности</a:t>
          </a:r>
          <a:endParaRPr lang="ru-RU" sz="1400" kern="1200" dirty="0">
            <a:latin typeface="Verdana" pitchFamily="34" charset="0"/>
          </a:endParaRPr>
        </a:p>
      </dsp:txBody>
      <dsp:txXfrm>
        <a:off x="198128" y="1968056"/>
        <a:ext cx="2162112" cy="17467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7D511B-19A2-43E0-968A-E24A2FBDA652}">
      <dsp:nvSpPr>
        <dsp:cNvPr id="0" name=""/>
        <dsp:cNvSpPr/>
      </dsp:nvSpPr>
      <dsp:spPr>
        <a:xfrm>
          <a:off x="0" y="0"/>
          <a:ext cx="8501122" cy="55721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соответствии с Приказом Министерства здравоохранения и социального развития РФ от 28.02.2011 г. № </a:t>
          </a:r>
          <a:r>
            <a:rPr lang="ru-RU" sz="1800" b="1" kern="1200" dirty="0" smtClean="0"/>
            <a:t>158н </a:t>
          </a:r>
          <a:r>
            <a:rPr lang="ru-RU" sz="1800" b="1" kern="1200" dirty="0" smtClean="0"/>
            <a:t/>
          </a:r>
          <a:br>
            <a:rPr lang="ru-RU" sz="1800" b="1" kern="1200" dirty="0" smtClean="0"/>
          </a:br>
          <a:r>
            <a:rPr lang="ru-RU" sz="1800" b="1" kern="1200" dirty="0" smtClean="0"/>
            <a:t>«Об утверждении правил обязательного медицинского страхования» </a:t>
          </a:r>
          <a:r>
            <a:rPr lang="ru-RU" sz="1800" b="1" i="1" kern="1200" dirty="0" smtClean="0"/>
            <a:t>(Правилами ОМС):</a:t>
          </a:r>
          <a:endParaRPr lang="ru-RU" sz="1800" kern="1200" dirty="0"/>
        </a:p>
      </dsp:txBody>
      <dsp:txXfrm>
        <a:off x="0" y="0"/>
        <a:ext cx="8501122" cy="1671649"/>
      </dsp:txXfrm>
    </dsp:sp>
    <dsp:sp modelId="{B0B522B6-CE68-4239-BC9F-E46E91306CB2}">
      <dsp:nvSpPr>
        <dsp:cNvPr id="0" name=""/>
        <dsp:cNvSpPr/>
      </dsp:nvSpPr>
      <dsp:spPr>
        <a:xfrm>
          <a:off x="850112" y="1673281"/>
          <a:ext cx="6800897" cy="1680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ОМС. </a:t>
          </a:r>
          <a:endParaRPr lang="ru-RU" sz="2100" kern="1200" dirty="0"/>
        </a:p>
      </dsp:txBody>
      <dsp:txXfrm>
        <a:off x="850112" y="1673281"/>
        <a:ext cx="6800897" cy="1680083"/>
      </dsp:txXfrm>
    </dsp:sp>
    <dsp:sp modelId="{247A1722-FDE9-4599-90DE-8F76AA543A54}">
      <dsp:nvSpPr>
        <dsp:cNvPr id="0" name=""/>
        <dsp:cNvSpPr/>
      </dsp:nvSpPr>
      <dsp:spPr>
        <a:xfrm>
          <a:off x="850112" y="3611839"/>
          <a:ext cx="6800897" cy="1680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  <a:endParaRPr lang="ru-RU" sz="2100" kern="1200" dirty="0"/>
        </a:p>
      </dsp:txBody>
      <dsp:txXfrm>
        <a:off x="850112" y="3611839"/>
        <a:ext cx="6800897" cy="168008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4B871E-F63D-4357-95E4-DB6B3D0D5261}">
      <dsp:nvSpPr>
        <dsp:cNvPr id="0" name=""/>
        <dsp:cNvSpPr/>
      </dsp:nvSpPr>
      <dsp:spPr>
        <a:xfrm>
          <a:off x="0" y="4086912"/>
          <a:ext cx="8072494" cy="1341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Информационное взаимодействие осуществляется через транспортную систему ТФОМС Челябинский области «</a:t>
          </a:r>
          <a:r>
            <a:rPr lang="ru-RU" sz="1600" b="1" kern="1200" dirty="0" err="1" smtClean="0">
              <a:solidFill>
                <a:schemeClr val="tx1"/>
              </a:solidFill>
              <a:latin typeface="+mn-lt"/>
            </a:rPr>
            <a:t>Медис-транспорт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». Программное обеспечение доступно на сайте ТФОМС Челябинской области по адресу 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http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: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//foms74.ru/page/</a:t>
          </a:r>
          <a:r>
            <a:rPr lang="en-US" sz="1600" b="1" kern="1200" dirty="0" err="1" smtClean="0">
              <a:solidFill>
                <a:schemeClr val="tx1"/>
              </a:solidFill>
              <a:latin typeface="+mn-lt"/>
            </a:rPr>
            <a:t>medis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-transport</a:t>
          </a:r>
          <a:endParaRPr lang="ru-RU" sz="1600" b="1" kern="1200" dirty="0" smtClean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Информационный обмен осуществляется в пределах защищённой сети, построенной по технологии </a:t>
          </a:r>
          <a:r>
            <a:rPr lang="en-US" sz="1600" b="1" kern="1200" dirty="0" err="1" smtClean="0">
              <a:solidFill>
                <a:schemeClr val="tx1"/>
              </a:solidFill>
              <a:latin typeface="+mn-lt"/>
            </a:rPr>
            <a:t>VipNet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компании «</a:t>
          </a:r>
          <a:r>
            <a:rPr lang="ru-RU" sz="1600" b="1" kern="1200" dirty="0" err="1" smtClean="0">
              <a:solidFill>
                <a:schemeClr val="tx1"/>
              </a:solidFill>
              <a:latin typeface="+mn-lt"/>
            </a:rPr>
            <a:t>Инфотекс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».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>
        <a:off x="0" y="4086912"/>
        <a:ext cx="8072494" cy="1341415"/>
      </dsp:txXfrm>
    </dsp:sp>
    <dsp:sp modelId="{DE855F2B-CA81-4321-9DA1-18AD1CB6CC2C}">
      <dsp:nvSpPr>
        <dsp:cNvPr id="0" name=""/>
        <dsp:cNvSpPr/>
      </dsp:nvSpPr>
      <dsp:spPr>
        <a:xfrm rot="10800000">
          <a:off x="0" y="2043936"/>
          <a:ext cx="8072494" cy="20630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Приказ ТФОМС Челябинской области и МЗ Челябинской области   от 27.01.2015  № 92/37/1  «Об  утверждении Правил информационного  взаимодействия при ведении персонифицированного учета медицинской помощи, оказанной застрахованным лицам в сфере ОМС Челябинской области» (ред. от 17.08.2015</a:t>
          </a:r>
          <a:r>
            <a:rPr lang="ru-RU" sz="1600" b="0" kern="1200" dirty="0" smtClean="0">
              <a:solidFill>
                <a:schemeClr val="tx1"/>
              </a:solidFill>
              <a:latin typeface="+mn-lt"/>
            </a:rPr>
            <a:t>).</a:t>
          </a:r>
          <a:endParaRPr lang="ru-RU" sz="1600" b="0" kern="1200" dirty="0">
            <a:solidFill>
              <a:schemeClr val="tx1"/>
            </a:solidFill>
            <a:latin typeface="+mn-lt"/>
          </a:endParaRPr>
        </a:p>
      </dsp:txBody>
      <dsp:txXfrm rot="10800000">
        <a:off x="0" y="2043936"/>
        <a:ext cx="8072494" cy="2063097"/>
      </dsp:txXfrm>
    </dsp:sp>
    <dsp:sp modelId="{8D3507B0-FA37-498B-92D9-B61034EE3F42}">
      <dsp:nvSpPr>
        <dsp:cNvPr id="0" name=""/>
        <dsp:cNvSpPr/>
      </dsp:nvSpPr>
      <dsp:spPr>
        <a:xfrm rot="10800000">
          <a:off x="0" y="0"/>
          <a:ext cx="8072494" cy="20630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Приказ ФФОМС от 07.04.2015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 rot="10800000">
        <a:off x="0" y="0"/>
        <a:ext cx="8072494" cy="206309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6432C3-6F90-453F-90C1-2A678E221DEE}">
      <dsp:nvSpPr>
        <dsp:cNvPr id="0" name=""/>
        <dsp:cNvSpPr/>
      </dsp:nvSpPr>
      <dsp:spPr>
        <a:xfrm>
          <a:off x="1002" y="208131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МО необходимо организовать межсетевое взаимодействие с сетью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ТФОМС Челябинской области № 776</a:t>
          </a:r>
          <a:endParaRPr lang="ru-RU" sz="18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1002" y="208131"/>
        <a:ext cx="3911125" cy="2346675"/>
      </dsp:txXfrm>
    </dsp:sp>
    <dsp:sp modelId="{D674E7BB-4243-4735-96AF-3872E1F68F0E}">
      <dsp:nvSpPr>
        <dsp:cNvPr id="0" name=""/>
        <dsp:cNvSpPr/>
      </dsp:nvSpPr>
      <dsp:spPr>
        <a:xfrm>
          <a:off x="4303241" y="208131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В случае отсутствия у МО собственной сети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необходимо приобрести программное обеспечение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. </a:t>
          </a:r>
          <a:endParaRPr lang="ru-RU" sz="18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4303241" y="208131"/>
        <a:ext cx="3911125" cy="2346675"/>
      </dsp:txXfrm>
    </dsp:sp>
    <dsp:sp modelId="{8AB44ADB-6B0D-4865-9626-77395B8CC65A}">
      <dsp:nvSpPr>
        <dsp:cNvPr id="0" name=""/>
        <dsp:cNvSpPr/>
      </dsp:nvSpPr>
      <dsp:spPr>
        <a:xfrm>
          <a:off x="1002" y="2945919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Все мероприятия по присоединению к защищённой сети проводятся с участием специалистов ТФОМС Челябинской области. Приобрести </a:t>
          </a:r>
          <a:r>
            <a:rPr lang="en-US" sz="14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можно у любого партнёра компании «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Инфотекс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», список партнёров доступен по ссылке 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http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: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//www.infotecs.ru/partners/list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1002" y="2945919"/>
        <a:ext cx="3911125" cy="2346675"/>
      </dsp:txXfrm>
    </dsp:sp>
    <dsp:sp modelId="{EB6EA792-9A50-4997-9B7B-92274E7EDC58}">
      <dsp:nvSpPr>
        <dsp:cNvPr id="0" name=""/>
        <dsp:cNvSpPr/>
      </dsp:nvSpPr>
      <dsp:spPr>
        <a:xfrm>
          <a:off x="4303241" y="2945919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4303241" y="2945919"/>
        <a:ext cx="3911125" cy="234667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334EDD-3E1D-4EC8-9E37-F60C3EF38032}">
      <dsp:nvSpPr>
        <dsp:cNvPr id="0" name=""/>
        <dsp:cNvSpPr/>
      </dsp:nvSpPr>
      <dsp:spPr>
        <a:xfrm>
          <a:off x="1943106" y="1548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200" kern="1200" dirty="0"/>
        </a:p>
      </dsp:txBody>
      <dsp:txXfrm>
        <a:off x="1943106" y="1548"/>
        <a:ext cx="6629448" cy="1228677"/>
      </dsp:txXfrm>
    </dsp:sp>
    <dsp:sp modelId="{85E9D40B-A475-4DFA-8C85-4034305AA516}">
      <dsp:nvSpPr>
        <dsp:cNvPr id="0" name=""/>
        <dsp:cNvSpPr/>
      </dsp:nvSpPr>
      <dsp:spPr>
        <a:xfrm>
          <a:off x="142880" y="1548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Медицинские организации </a:t>
          </a:r>
          <a:endParaRPr lang="ru-RU" sz="1600" kern="1200" dirty="0"/>
        </a:p>
      </dsp:txBody>
      <dsp:txXfrm>
        <a:off x="142880" y="1548"/>
        <a:ext cx="1800225" cy="1228677"/>
      </dsp:txXfrm>
    </dsp:sp>
    <dsp:sp modelId="{C523EB04-7A02-4023-8E12-EA2844D8F2D7}">
      <dsp:nvSpPr>
        <dsp:cNvPr id="0" name=""/>
        <dsp:cNvSpPr/>
      </dsp:nvSpPr>
      <dsp:spPr>
        <a:xfrm>
          <a:off x="1943106" y="1353094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выполняет форматно-логический контроль    записей файлов и идентификацию страховой принадлежности застрахованного лица;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</a:t>
          </a:r>
          <a:endParaRPr lang="ru-RU" sz="1200" kern="1200" dirty="0"/>
        </a:p>
      </dsp:txBody>
      <dsp:txXfrm>
        <a:off x="1943106" y="1353094"/>
        <a:ext cx="6629448" cy="1228677"/>
      </dsp:txXfrm>
    </dsp:sp>
    <dsp:sp modelId="{4EDFB079-5C56-441D-894B-EE67033C5C2A}">
      <dsp:nvSpPr>
        <dsp:cNvPr id="0" name=""/>
        <dsp:cNvSpPr/>
      </dsp:nvSpPr>
      <dsp:spPr>
        <a:xfrm>
          <a:off x="142880" y="1353094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ТФОМС</a:t>
          </a:r>
          <a:endParaRPr lang="ru-RU" sz="1400" kern="1200" dirty="0"/>
        </a:p>
      </dsp:txBody>
      <dsp:txXfrm>
        <a:off x="142880" y="1353094"/>
        <a:ext cx="1800225" cy="1228677"/>
      </dsp:txXfrm>
    </dsp:sp>
    <dsp:sp modelId="{136C73E0-DA6B-4A7A-B593-2D39DF822196}">
      <dsp:nvSpPr>
        <dsp:cNvPr id="0" name=""/>
        <dsp:cNvSpPr/>
      </dsp:nvSpPr>
      <dsp:spPr>
        <a:xfrm>
          <a:off x="1943106" y="2704639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в СМО для контроля и последующей оплаты.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1943106" y="2704639"/>
        <a:ext cx="6629448" cy="1228677"/>
      </dsp:txXfrm>
    </dsp:sp>
    <dsp:sp modelId="{D73FA617-AACE-49F3-91A2-3D901E4D571C}">
      <dsp:nvSpPr>
        <dsp:cNvPr id="0" name=""/>
        <dsp:cNvSpPr/>
      </dsp:nvSpPr>
      <dsp:spPr>
        <a:xfrm>
          <a:off x="142880" y="2704639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Медицинские организации</a:t>
          </a:r>
          <a:endParaRPr lang="ru-RU" sz="1400" kern="1200" dirty="0"/>
        </a:p>
      </dsp:txBody>
      <dsp:txXfrm>
        <a:off x="142880" y="2704639"/>
        <a:ext cx="1800225" cy="1228677"/>
      </dsp:txXfrm>
    </dsp:sp>
    <dsp:sp modelId="{6E6AC114-8868-4099-A0D1-6B586CD06FBE}">
      <dsp:nvSpPr>
        <dsp:cNvPr id="0" name=""/>
        <dsp:cNvSpPr/>
      </dsp:nvSpPr>
      <dsp:spPr>
        <a:xfrm>
          <a:off x="1943106" y="4056185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медицинских услуг в ТФОМС Челябинский области.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1943106" y="4056185"/>
        <a:ext cx="6629448" cy="1228677"/>
      </dsp:txXfrm>
    </dsp:sp>
    <dsp:sp modelId="{8DF6FBDC-E77C-472F-A790-AE1F2DC7198E}">
      <dsp:nvSpPr>
        <dsp:cNvPr id="0" name=""/>
        <dsp:cNvSpPr/>
      </dsp:nvSpPr>
      <dsp:spPr>
        <a:xfrm>
          <a:off x="142880" y="4056185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Страховые медицинские организации</a:t>
          </a:r>
          <a:endParaRPr lang="ru-RU" sz="1400" kern="1200" dirty="0"/>
        </a:p>
      </dsp:txBody>
      <dsp:txXfrm>
        <a:off x="142880" y="4056185"/>
        <a:ext cx="1800225" cy="1228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30E7B0-F210-44FE-9629-E18D8B0D56BF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B5C72D-3E9D-41FC-A40C-0FEE35E8F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14D84C-23AC-4D5D-9E53-0C741658E7BB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799A8-9FC5-4659-9C33-A7B51493762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74B4A-D38C-4B23-90AD-090A81C13F19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AD72E8-723F-438B-B560-48D1B94D310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DBA983-EE10-4462-9843-4E0C9A3BC170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94A54A-5570-42D9-B490-38706BA7DAF8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98" y="2130426"/>
            <a:ext cx="77732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408" y="3886200"/>
            <a:ext cx="640079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62BF7-7621-43DA-B436-C3357F72285B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16508-7D69-4A55-BE43-C8821AD82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7F6EA-86D7-4330-A8F9-17405DDBCD8C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2B77F-F060-47F3-A678-09E6A89F4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1416" y="274639"/>
            <a:ext cx="2056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007" y="274639"/>
            <a:ext cx="601859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7BD25-551D-49C4-AB73-60B3F6CBCC0B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9703-3196-43C5-AC37-0C7E838A0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8007" y="274639"/>
            <a:ext cx="822960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80FD1-B7EA-4BAF-818A-0CD14115EC6C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E2240-1815-424B-87A5-CB8CEC59A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E2FD4-4074-43F2-801F-32CE0A659C20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D0ED-BED9-45FC-8E75-C90E96E95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15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1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F6F57-01EB-4E04-94DC-A3EBB50E8DB2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897CD-8EC9-4999-A80E-CCDDF59E2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07" y="1600201"/>
            <a:ext cx="4036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410" y="1600201"/>
            <a:ext cx="40381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B7844-924F-4C6C-BA5B-4A66F6B98D16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66B2-4FFD-41BE-8DCF-C32C60783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006" y="1535113"/>
            <a:ext cx="40398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006" y="2174875"/>
            <a:ext cx="40398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2" y="1535113"/>
            <a:ext cx="4043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572" y="2174875"/>
            <a:ext cx="4043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455FF-0CFD-47D8-996C-C8A736057E04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37C16-45DA-4C41-87A4-B64FEE6AD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F00DC-571E-4AA6-A205-235A2500858A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A3BE-E1F1-4888-959F-CB1285B6B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A7155-894E-4A6A-BACE-3123842D5FF2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5C602-98CA-466A-8DCE-643B8EA75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6" y="273050"/>
            <a:ext cx="3007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353" y="273051"/>
            <a:ext cx="5112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006" y="1435101"/>
            <a:ext cx="3007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5A83-0927-47BA-AFD8-2F7E88483997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19926-7AC7-45D3-AD0C-5A1217EF4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0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0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0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66572-8CFF-4EE9-81AE-D547DD188459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1A734-6DA4-4ACE-B352-F84B16F7B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8A70A6-3F40-4E55-8177-822A6815DB7C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D0F95B-5F42-440E-9973-023551D29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663825" y="2205038"/>
            <a:ext cx="6480175" cy="244792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741D16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811588" y="2492375"/>
            <a:ext cx="5308600" cy="2631490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</a:t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6086" y="2191815"/>
            <a:ext cx="3506954" cy="246132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205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2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4" name="Рисунок 33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57188" y="785813"/>
            <a:ext cx="8391525" cy="3003550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</a:rPr>
              <a:t/>
            </a:r>
            <a:br>
              <a:rPr lang="ru-RU" sz="1800" b="1" smtClean="0">
                <a:solidFill>
                  <a:srgbClr val="C00000"/>
                </a:solidFill>
              </a:rPr>
            </a:br>
            <a:r>
              <a:rPr lang="ru-RU" sz="1800" b="1" smtClean="0">
                <a:solidFill>
                  <a:srgbClr val="C00000"/>
                </a:solidFill>
              </a:rPr>
              <a:t/>
            </a:r>
            <a:br>
              <a:rPr lang="ru-RU" sz="1800" b="1" smtClean="0">
                <a:solidFill>
                  <a:srgbClr val="C00000"/>
                </a:solidFill>
              </a:rPr>
            </a:br>
            <a:endParaRPr lang="ru-RU" sz="180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860800"/>
            <a:ext cx="8572500" cy="27368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	</a:t>
            </a:r>
            <a:endParaRPr lang="en-US" sz="1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defRPr/>
            </a:pPr>
            <a:endParaRPr lang="ru-RU" sz="2000" dirty="0"/>
          </a:p>
        </p:txBody>
      </p:sp>
      <p:grpSp>
        <p:nvGrpSpPr>
          <p:cNvPr id="1126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714348" y="857232"/>
          <a:ext cx="807249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597352"/>
            <a:ext cx="9144000" cy="270176"/>
            <a:chOff x="0" y="6597417"/>
            <a:chExt cx="9143427" cy="269766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75912" y="6597417"/>
              <a:ext cx="467515" cy="247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10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Схема 20"/>
          <p:cNvGraphicFramePr/>
          <p:nvPr/>
        </p:nvGraphicFramePr>
        <p:xfrm>
          <a:off x="500034" y="785794"/>
          <a:ext cx="821537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19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0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11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21550" cy="719138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  <a:latin typeface="Verdana" pitchFamily="34" charset="0"/>
              </a:rPr>
              <a:t>Механизм информационного взаимодействия</a:t>
            </a:r>
          </a:p>
        </p:txBody>
      </p:sp>
      <p:grpSp>
        <p:nvGrpSpPr>
          <p:cNvPr id="1331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142844" y="1142984"/>
          <a:ext cx="871543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12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358188" cy="984250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  <a:latin typeface="Verdana" pitchFamily="34" charset="0"/>
              </a:rPr>
              <a:t>Механизм взаимодействия со страховыми медицинскими организациями в части оплаты медицинской помощи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8788" y="1600200"/>
            <a:ext cx="8229600" cy="4852988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340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endParaRPr lang="ru-RU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.</a:t>
            </a: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endParaRPr lang="ru-RU" sz="2400" dirty="0" smtClean="0"/>
          </a:p>
          <a:p>
            <a:pPr>
              <a:buFontTx/>
              <a:buNone/>
              <a:defRPr/>
            </a:pPr>
            <a:endParaRPr lang="ru-RU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434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714348" y="1214422"/>
          <a:ext cx="778674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13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357158" y="857232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14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349500"/>
            <a:ext cx="8569325" cy="40322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	</a:t>
            </a:r>
            <a:endParaRPr lang="ru-RU" sz="2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200" b="1" dirty="0" smtClean="0">
                <a:solidFill>
                  <a:schemeClr val="bg1">
                    <a:lumMod val="75000"/>
                  </a:schemeClr>
                </a:solidFill>
              </a:rPr>
              <a:t>    </a:t>
            </a:r>
            <a:endParaRPr lang="ru-RU" sz="2200" b="1" dirty="0" smtClean="0">
              <a:solidFill>
                <a:schemeClr val="bg2"/>
              </a:solidFill>
            </a:endParaRPr>
          </a:p>
          <a:p>
            <a:pPr algn="ctr">
              <a:buFontTx/>
              <a:buNone/>
              <a:defRPr/>
            </a:pPr>
            <a:endParaRPr lang="ru-RU" sz="24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buFontTx/>
              <a:buNone/>
              <a:defRPr/>
            </a:pPr>
            <a:endParaRPr lang="ru-RU" sz="26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>
              <a:buFontTx/>
              <a:buNone/>
              <a:defRPr/>
            </a:pPr>
            <a:r>
              <a:rPr lang="ru-RU" sz="2600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 algn="ctr">
              <a:buFontTx/>
              <a:buNone/>
              <a:defRPr/>
            </a:pPr>
            <a:r>
              <a:rPr lang="ru-RU" dirty="0" smtClean="0"/>
              <a:t>,</a:t>
            </a:r>
            <a:endParaRPr lang="ru-RU" dirty="0"/>
          </a:p>
        </p:txBody>
      </p:sp>
      <p:grpSp>
        <p:nvGrpSpPr>
          <p:cNvPr id="16388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357158" y="1142984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15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842125" cy="201612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8788" y="2205038"/>
            <a:ext cx="8229600" cy="42481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     </a:t>
            </a:r>
            <a:endParaRPr lang="ru-RU" sz="2000" b="1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     </a:t>
            </a:r>
            <a:endParaRPr lang="ru-RU" sz="2000" dirty="0"/>
          </a:p>
        </p:txBody>
      </p:sp>
      <p:grpSp>
        <p:nvGrpSpPr>
          <p:cNvPr id="17413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500034" y="928670"/>
          <a:ext cx="814393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16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8929688" cy="500063"/>
          </a:xfrm>
        </p:spPr>
        <p:txBody>
          <a:bodyPr/>
          <a:lstStyle/>
          <a:p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При выявлении нецелевого использования средств ОМС:</a:t>
            </a:r>
          </a:p>
        </p:txBody>
      </p:sp>
      <p:grpSp>
        <p:nvGrpSpPr>
          <p:cNvPr id="1843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142844" y="1000108"/>
          <a:ext cx="885828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17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71563" y="428625"/>
            <a:ext cx="8286750" cy="357188"/>
          </a:xfrm>
        </p:spPr>
        <p:txBody>
          <a:bodyPr/>
          <a:lstStyle/>
          <a:p>
            <a:pPr algn="just"/>
            <a:r>
              <a:rPr lang="ru-RU" sz="1200" b="1" smtClean="0">
                <a:solidFill>
                  <a:srgbClr val="C00000"/>
                </a:solidFill>
                <a:latin typeface="Verdana" pitchFamily="34" charset="0"/>
              </a:rPr>
              <a:t>Отчеты, предоставляемые медицинскими организациями в ТФОМС Челябинской области</a:t>
            </a:r>
            <a:endParaRPr lang="ru-RU" sz="1200" smtClean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1945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14313" y="928688"/>
          <a:ext cx="8643999" cy="524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"/>
                <a:gridCol w="2643206"/>
                <a:gridCol w="2257441"/>
                <a:gridCol w="1728800"/>
                <a:gridCol w="172880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№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о работе медицинских организаций в сфере ОМС» 14-мед (ОМС)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6 месяцев  срок: за 6 мес.  – на 35 день после отчетного периода; за  год -  до 10 марта след. года</a:t>
                      </a:r>
                      <a:endParaRPr lang="ru-RU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финансирования ОМС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Полтавская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Анастасия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Евгеньевна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211-06-48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Болодурина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Ирина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Анатольевна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 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2)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Чекотило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Татьяна Михайловна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211-58-16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Ф-МПП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Носкова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Наталья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Ефиногеновна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«Задолженность медицинской организации по заработной плате»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20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Болодурина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Ирина Анатольевна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428750" y="142875"/>
            <a:ext cx="7358063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20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18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88" y="857250"/>
          <a:ext cx="8429680" cy="54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6"/>
                <a:gridCol w="2943246"/>
                <a:gridCol w="1685936"/>
                <a:gridCol w="1685936"/>
                <a:gridCol w="1685936"/>
              </a:tblGrid>
              <a:tr h="7858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о поступлении и расходовании средств ОМС медицинскими организациями»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14-ф (ОМС)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 раз в квартал до 25 числа месяца следующего за отчетным;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Годовая – до 1 марта года следующего  за отчетным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Центральная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бухгалтерия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Главный бухгалтер: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Балаткина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Елена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Анатольевна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211-57-09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Сафронова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Галина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8(351)211-56-25</a:t>
                      </a:r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1)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Карелина Анна Владимировна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8(351)211-56-05</a:t>
                      </a:r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об остатках средств ОМС»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9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Карелина Анна Владимировна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8(351)211-56-05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19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Стрелка вправо 65"/>
          <p:cNvSpPr/>
          <p:nvPr/>
        </p:nvSpPr>
        <p:spPr>
          <a:xfrm rot="10800000">
            <a:off x="2843213" y="4724400"/>
            <a:ext cx="3563937" cy="1116013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альтернативный процесс 55"/>
          <p:cNvSpPr/>
          <p:nvPr/>
        </p:nvSpPr>
        <p:spPr>
          <a:xfrm>
            <a:off x="3419475" y="3644900"/>
            <a:ext cx="2844800" cy="1008063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6588125" y="836613"/>
            <a:ext cx="2339975" cy="792162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7" name="Группа 32"/>
          <p:cNvGrpSpPr>
            <a:grpSpLocks/>
          </p:cNvGrpSpPr>
          <p:nvPr/>
        </p:nvGrpSpPr>
        <p:grpSpPr bwMode="auto">
          <a:xfrm>
            <a:off x="68263" y="285750"/>
            <a:ext cx="9075737" cy="438150"/>
            <a:chOff x="80963" y="254925"/>
            <a:chExt cx="9075737" cy="438838"/>
          </a:xfrm>
        </p:grpSpPr>
        <p:grpSp>
          <p:nvGrpSpPr>
            <p:cNvPr id="3117" name="Группа 23"/>
            <p:cNvGrpSpPr>
              <a:grpSpLocks/>
            </p:cNvGrpSpPr>
            <p:nvPr/>
          </p:nvGrpSpPr>
          <p:grpSpPr bwMode="auto">
            <a:xfrm>
              <a:off x="80963" y="528398"/>
              <a:ext cx="169862" cy="165342"/>
              <a:chOff x="186125" y="891779"/>
              <a:chExt cx="390495" cy="379809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1793"/>
                <a:ext cx="72990" cy="98616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1793"/>
                <a:ext cx="65691" cy="98616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3028"/>
                <a:ext cx="65691" cy="98613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941388" y="326475"/>
              <a:ext cx="8035925" cy="1112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19" name="Прямоугольник 18"/>
            <p:cNvSpPr>
              <a:spLocks noChangeArrowheads="1"/>
            </p:cNvSpPr>
            <p:nvPr/>
          </p:nvSpPr>
          <p:spPr bwMode="auto">
            <a:xfrm>
              <a:off x="1444625" y="254925"/>
              <a:ext cx="7712075" cy="438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ru-RU" altLang="zh-CN" sz="16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  <a:endParaRPr lang="ru-RU" altLang="zh-CN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ts val="1300"/>
                </a:lnSpc>
              </a:pPr>
              <a:r>
                <a:rPr lang="ru-RU" altLang="zh-CN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Механизмы взаимодействия участников ОМС</a:t>
              </a:r>
              <a:endParaRPr lang="en-US" altLang="zh-CN" b="1">
                <a:solidFill>
                  <a:srgbClr val="C00000"/>
                </a:solidFill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</p:grpSp>
      <p:sp>
        <p:nvSpPr>
          <p:cNvPr id="3078" name="Содержимое 34"/>
          <p:cNvSpPr>
            <a:spLocks noGrp="1"/>
          </p:cNvSpPr>
          <p:nvPr>
            <p:ph idx="1"/>
          </p:nvPr>
        </p:nvSpPr>
        <p:spPr>
          <a:xfrm>
            <a:off x="457200" y="765175"/>
            <a:ext cx="8507413" cy="5360988"/>
          </a:xfrm>
        </p:spPr>
        <p:txBody>
          <a:bodyPr/>
          <a:lstStyle/>
          <a:p>
            <a:pPr>
              <a:buFontTx/>
              <a:buNone/>
            </a:pPr>
            <a:endParaRPr lang="ru-RU" sz="2000" b="1" smtClean="0"/>
          </a:p>
          <a:p>
            <a:pPr>
              <a:buFontTx/>
              <a:buNone/>
            </a:pPr>
            <a:endParaRPr lang="ru-RU" sz="2000" smtClean="0"/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8488" y="5157788"/>
            <a:ext cx="1944687" cy="1042987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0" y="765175"/>
            <a:ext cx="2771775" cy="827088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79388" y="5300663"/>
            <a:ext cx="2089150" cy="1008062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32"/>
          <p:cNvSpPr txBox="1">
            <a:spLocks noChangeArrowheads="1"/>
          </p:cNvSpPr>
          <p:nvPr/>
        </p:nvSpPr>
        <p:spPr bwMode="auto">
          <a:xfrm>
            <a:off x="7092950" y="5445125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   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ТФОМС</a:t>
            </a:r>
          </a:p>
        </p:txBody>
      </p:sp>
      <p:sp>
        <p:nvSpPr>
          <p:cNvPr id="3084" name="TextBox 33"/>
          <p:cNvSpPr txBox="1">
            <a:spLocks noChangeArrowheads="1"/>
          </p:cNvSpPr>
          <p:nvPr/>
        </p:nvSpPr>
        <p:spPr bwMode="auto">
          <a:xfrm>
            <a:off x="539750" y="5516563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СМО</a:t>
            </a:r>
          </a:p>
        </p:txBody>
      </p:sp>
      <p:sp>
        <p:nvSpPr>
          <p:cNvPr id="3085" name="TextBox 35"/>
          <p:cNvSpPr txBox="1">
            <a:spLocks noChangeArrowheads="1"/>
          </p:cNvSpPr>
          <p:nvPr/>
        </p:nvSpPr>
        <p:spPr bwMode="auto">
          <a:xfrm>
            <a:off x="323850" y="908050"/>
            <a:ext cx="25193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Медицинские организации</a:t>
            </a:r>
          </a:p>
        </p:txBody>
      </p:sp>
      <p:sp>
        <p:nvSpPr>
          <p:cNvPr id="3086" name="TextBox 37"/>
          <p:cNvSpPr txBox="1">
            <a:spLocks noChangeArrowheads="1"/>
          </p:cNvSpPr>
          <p:nvPr/>
        </p:nvSpPr>
        <p:spPr bwMode="auto">
          <a:xfrm>
            <a:off x="6732588" y="908050"/>
            <a:ext cx="2087562" cy="523875"/>
          </a:xfrm>
          <a:prstGeom prst="rect">
            <a:avLst/>
          </a:prstGeom>
          <a:solidFill>
            <a:srgbClr val="FFFF0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Органы управления здравоохранением</a:t>
            </a:r>
          </a:p>
        </p:txBody>
      </p:sp>
      <p:sp>
        <p:nvSpPr>
          <p:cNvPr id="39" name="Стрелка вправо 38"/>
          <p:cNvSpPr/>
          <p:nvPr/>
        </p:nvSpPr>
        <p:spPr>
          <a:xfrm rot="16200000">
            <a:off x="402432" y="2837656"/>
            <a:ext cx="3455988" cy="10382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155B11"/>
                </a:solidFill>
                <a:cs typeface="Arial" pitchFamily="34" charset="0"/>
              </a:rPr>
              <a:t>Оплата страхового случая согласно реестрам</a:t>
            </a:r>
          </a:p>
        </p:txBody>
      </p:sp>
      <p:sp>
        <p:nvSpPr>
          <p:cNvPr id="3087" name="TextBox 39"/>
          <p:cNvSpPr txBox="1">
            <a:spLocks noChangeArrowheads="1"/>
          </p:cNvSpPr>
          <p:nvPr/>
        </p:nvSpPr>
        <p:spPr bwMode="auto">
          <a:xfrm rot="-5400000">
            <a:off x="-26193" y="3202781"/>
            <a:ext cx="2592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155B11"/>
                </a:solidFill>
              </a:rPr>
              <a:t>Договор между СМО и МО</a:t>
            </a:r>
          </a:p>
        </p:txBody>
      </p:sp>
      <p:sp>
        <p:nvSpPr>
          <p:cNvPr id="45" name="Стрелка вправо 44"/>
          <p:cNvSpPr/>
          <p:nvPr/>
        </p:nvSpPr>
        <p:spPr>
          <a:xfrm rot="2361719">
            <a:off x="2619375" y="1947863"/>
            <a:ext cx="3060700" cy="1296987"/>
          </a:xfrm>
          <a:prstGeom prst="rightArrow">
            <a:avLst>
              <a:gd name="adj1" fmla="val 50000"/>
              <a:gd name="adj2" fmla="val 60181"/>
            </a:avLst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276600" y="765175"/>
            <a:ext cx="3059113" cy="827088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TextBox 41"/>
          <p:cNvSpPr txBox="1">
            <a:spLocks noChangeArrowheads="1"/>
          </p:cNvSpPr>
          <p:nvPr/>
        </p:nvSpPr>
        <p:spPr bwMode="auto">
          <a:xfrm>
            <a:off x="3708400" y="908050"/>
            <a:ext cx="2808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155B11"/>
                </a:solidFill>
              </a:rPr>
              <a:t>Организация</a:t>
            </a:r>
            <a:r>
              <a:rPr lang="en-US" sz="1400" b="1">
                <a:solidFill>
                  <a:srgbClr val="155B11"/>
                </a:solidFill>
              </a:rPr>
              <a:t> </a:t>
            </a:r>
            <a:r>
              <a:rPr lang="ru-RU" sz="1400" b="1">
                <a:solidFill>
                  <a:srgbClr val="155B11"/>
                </a:solidFill>
              </a:rPr>
              <a:t>оказания </a:t>
            </a:r>
          </a:p>
          <a:p>
            <a:pPr algn="ctr"/>
            <a:r>
              <a:rPr lang="ru-RU" sz="1400" b="1">
                <a:solidFill>
                  <a:srgbClr val="155B11"/>
                </a:solidFill>
              </a:rPr>
              <a:t>медицинской помощи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6200000">
            <a:off x="-1181893" y="2990056"/>
            <a:ext cx="3455988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2" name="TextBox 50"/>
          <p:cNvSpPr txBox="1">
            <a:spLocks noChangeArrowheads="1"/>
          </p:cNvSpPr>
          <p:nvPr/>
        </p:nvSpPr>
        <p:spPr bwMode="auto">
          <a:xfrm rot="-5400000">
            <a:off x="-998537" y="3382963"/>
            <a:ext cx="309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155B11"/>
                </a:solidFill>
              </a:rPr>
              <a:t>Контроль за деятельностью МО</a:t>
            </a:r>
          </a:p>
        </p:txBody>
      </p:sp>
      <p:sp>
        <p:nvSpPr>
          <p:cNvPr id="52" name="Стрелка вправо 51"/>
          <p:cNvSpPr/>
          <p:nvPr/>
        </p:nvSpPr>
        <p:spPr>
          <a:xfrm rot="16200000">
            <a:off x="1014413" y="1514475"/>
            <a:ext cx="504825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14413" y="4538663"/>
            <a:ext cx="504825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TextBox 54"/>
          <p:cNvSpPr txBox="1">
            <a:spLocks noChangeArrowheads="1"/>
          </p:cNvSpPr>
          <p:nvPr/>
        </p:nvSpPr>
        <p:spPr bwMode="auto">
          <a:xfrm>
            <a:off x="3492500" y="3716338"/>
            <a:ext cx="2663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Застрахованное лицо</a:t>
            </a: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2555875" y="6092825"/>
            <a:ext cx="3960813" cy="61277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8143082" y="1658144"/>
            <a:ext cx="503237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 rot="16200000">
            <a:off x="7135019" y="1658144"/>
            <a:ext cx="503237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8143876" y="4394200"/>
            <a:ext cx="647700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7062788" y="4394200"/>
            <a:ext cx="647700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1" name="TextBox 62"/>
          <p:cNvSpPr txBox="1">
            <a:spLocks noChangeArrowheads="1"/>
          </p:cNvSpPr>
          <p:nvPr/>
        </p:nvSpPr>
        <p:spPr bwMode="auto">
          <a:xfrm rot="-5400000">
            <a:off x="7154069" y="3223419"/>
            <a:ext cx="25193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Стратегия развития</a:t>
            </a:r>
          </a:p>
        </p:txBody>
      </p:sp>
      <p:sp>
        <p:nvSpPr>
          <p:cNvPr id="3102" name="TextBox 63"/>
          <p:cNvSpPr txBox="1">
            <a:spLocks noChangeArrowheads="1"/>
          </p:cNvSpPr>
          <p:nvPr/>
        </p:nvSpPr>
        <p:spPr bwMode="auto">
          <a:xfrm rot="-5400000">
            <a:off x="6088856" y="2993232"/>
            <a:ext cx="2592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Территориальная программа ОМС</a:t>
            </a:r>
          </a:p>
        </p:txBody>
      </p:sp>
      <p:sp>
        <p:nvSpPr>
          <p:cNvPr id="3103" name="TextBox 64"/>
          <p:cNvSpPr txBox="1">
            <a:spLocks noChangeArrowheads="1"/>
          </p:cNvSpPr>
          <p:nvPr/>
        </p:nvSpPr>
        <p:spPr bwMode="auto">
          <a:xfrm>
            <a:off x="3276600" y="4941888"/>
            <a:ext cx="2987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155B11"/>
                </a:solidFill>
              </a:rPr>
              <a:t>Финансирование СМО </a:t>
            </a:r>
          </a:p>
          <a:p>
            <a:pPr algn="ctr"/>
            <a:r>
              <a:rPr lang="ru-RU" sz="1200" b="1">
                <a:solidFill>
                  <a:srgbClr val="155B11"/>
                </a:solidFill>
              </a:rPr>
              <a:t>по дифференцированному </a:t>
            </a:r>
          </a:p>
          <a:p>
            <a:pPr algn="ctr"/>
            <a:r>
              <a:rPr lang="ru-RU" sz="1200" b="1">
                <a:solidFill>
                  <a:srgbClr val="155B11"/>
                </a:solidFill>
              </a:rPr>
              <a:t>подушевому нормативу</a:t>
            </a:r>
          </a:p>
        </p:txBody>
      </p:sp>
      <p:sp>
        <p:nvSpPr>
          <p:cNvPr id="3104" name="TextBox 66"/>
          <p:cNvSpPr txBox="1">
            <a:spLocks noChangeArrowheads="1"/>
          </p:cNvSpPr>
          <p:nvPr/>
        </p:nvSpPr>
        <p:spPr bwMode="auto">
          <a:xfrm>
            <a:off x="3132138" y="6237288"/>
            <a:ext cx="3311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155B11"/>
                </a:solidFill>
              </a:rPr>
              <a:t>Контроль за деятельностью СМО </a:t>
            </a:r>
          </a:p>
        </p:txBody>
      </p:sp>
      <p:sp>
        <p:nvSpPr>
          <p:cNvPr id="3105" name="TextBox 47"/>
          <p:cNvSpPr txBox="1">
            <a:spLocks noChangeArrowheads="1"/>
          </p:cNvSpPr>
          <p:nvPr/>
        </p:nvSpPr>
        <p:spPr bwMode="auto">
          <a:xfrm rot="2346805">
            <a:off x="2619375" y="2290763"/>
            <a:ext cx="2987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Оказание бесплатной медицинской помощи</a:t>
            </a:r>
          </a:p>
          <a:p>
            <a:pPr algn="ctr"/>
            <a:endParaRPr lang="ru-RU" sz="1600"/>
          </a:p>
        </p:txBody>
      </p:sp>
      <p:sp>
        <p:nvSpPr>
          <p:cNvPr id="49" name="Стрелка вправо 48"/>
          <p:cNvSpPr/>
          <p:nvPr/>
        </p:nvSpPr>
        <p:spPr>
          <a:xfrm rot="10800000">
            <a:off x="2268538" y="5732463"/>
            <a:ext cx="1006475" cy="360362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7" name="TextBox 52"/>
          <p:cNvSpPr txBox="1">
            <a:spLocks noChangeArrowheads="1"/>
          </p:cNvSpPr>
          <p:nvPr/>
        </p:nvSpPr>
        <p:spPr bwMode="auto">
          <a:xfrm>
            <a:off x="3276600" y="5661025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155B11"/>
                </a:solidFill>
              </a:rPr>
              <a:t>Договор о финансовом обеспечении ОМС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5867400" y="5732463"/>
            <a:ext cx="1008063" cy="360362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09" name="Группа 14"/>
          <p:cNvGrpSpPr>
            <a:grpSpLocks/>
          </p:cNvGrpSpPr>
          <p:nvPr/>
        </p:nvGrpSpPr>
        <p:grpSpPr bwMode="auto">
          <a:xfrm>
            <a:off x="0" y="0"/>
            <a:ext cx="1120775" cy="774700"/>
            <a:chOff x="0" y="71831"/>
            <a:chExt cx="1835696" cy="1199757"/>
          </a:xfrm>
        </p:grpSpPr>
        <p:sp>
          <p:nvSpPr>
            <p:cNvPr id="51" name="Freeform 3"/>
            <p:cNvSpPr/>
            <p:nvPr/>
          </p:nvSpPr>
          <p:spPr>
            <a:xfrm>
              <a:off x="187210" y="892976"/>
              <a:ext cx="70204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3" name="Freeform 3"/>
            <p:cNvSpPr/>
            <p:nvPr/>
          </p:nvSpPr>
          <p:spPr>
            <a:xfrm>
              <a:off x="293816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5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3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65" name="Рисунок 64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68" name="Прямоугольник 67"/>
          <p:cNvSpPr/>
          <p:nvPr/>
        </p:nvSpPr>
        <p:spPr>
          <a:xfrm>
            <a:off x="1000125" y="0"/>
            <a:ext cx="7929563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67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69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0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1" name="Пятиугольник 70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50" y="1000125"/>
          <a:ext cx="8715435" cy="525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43"/>
                <a:gridCol w="2687259"/>
                <a:gridCol w="2307448"/>
                <a:gridCol w="1614498"/>
                <a:gridCol w="1743087"/>
              </a:tblGrid>
              <a:tr h="78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№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44720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об исполнении по контрактам/ обязательствам на поставку лекарственных средств  и изделий медицинского назначения, приобретенных за счет средств ОМС»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 передачи информации о проведенных закупках лекарственных средств и изделий медицинского назначения за счет средств ОМС»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закупок  ЛС и ИМН  ведется сайте ТФОМС в постоянном режиме.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заполняется отчет в 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эл.виде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15 числа месяца следующего за отчетным;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15 числа месяца следующего за отчетным  в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на бумажном носителе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тарифной политики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отела: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Бушуева Светлана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Юрьевна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211-49-34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Толстых Елена Игоревна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8(351)211-58-17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адрес lekoms@foms74.ru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5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20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14313" y="857250"/>
          <a:ext cx="8715437" cy="5800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4"/>
                <a:gridCol w="3050402"/>
                <a:gridCol w="1743087"/>
                <a:gridCol w="1743087"/>
                <a:gridCol w="1743087"/>
              </a:tblGrid>
              <a:tr h="7129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№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12313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 отчетности о заработной плате работников медицинских организаций в сфере ОМС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(форма №65)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25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Планово-экономический отдел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Куценко Екатерина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211-56-89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Боякова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Алла Евгеньевна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 </a:t>
                      </a:r>
                      <a:endParaRPr lang="ru-RU" sz="1200" dirty="0"/>
                    </a:p>
                  </a:txBody>
                  <a:tcPr/>
                </a:tc>
              </a:tr>
              <a:tr h="7777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 отчетности о заработной плате работников медицинских организаций в сфере ОМС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(форма №65)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Панафидин Максим Владимирович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9125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наличии кредиторской задолженности у медицинских организаций, осуществляющих свою деятельность в сфере ОМС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20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Гладышева Ольга Анатольевна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211-57-86</a:t>
                      </a:r>
                      <a:endParaRPr lang="ru-RU" sz="1200" dirty="0"/>
                    </a:p>
                  </a:txBody>
                  <a:tcPr/>
                </a:tc>
              </a:tr>
              <a:tr h="200909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следующего за отчетным в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до 10 числа следующего месяца на бумажном носителе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Колистратова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Екатерина Андреевна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5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21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Группа 14"/>
          <p:cNvGrpSpPr>
            <a:grpSpLocks/>
          </p:cNvGrpSpPr>
          <p:nvPr/>
        </p:nvGrpSpPr>
        <p:grpSpPr bwMode="auto">
          <a:xfrm>
            <a:off x="0" y="0"/>
            <a:ext cx="1120775" cy="774700"/>
            <a:chOff x="0" y="71831"/>
            <a:chExt cx="1835696" cy="1199757"/>
          </a:xfrm>
        </p:grpSpPr>
        <p:sp>
          <p:nvSpPr>
            <p:cNvPr id="6" name="Freeform 3"/>
            <p:cNvSpPr/>
            <p:nvPr/>
          </p:nvSpPr>
          <p:spPr>
            <a:xfrm>
              <a:off x="187210" y="892976"/>
              <a:ext cx="70204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293816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1" name="Рисунок 10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2" name="Прямая соединительная линия 11"/>
          <p:cNvCxnSpPr/>
          <p:nvPr/>
        </p:nvCxnSpPr>
        <p:spPr>
          <a:xfrm>
            <a:off x="1071563" y="357188"/>
            <a:ext cx="77136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00125" y="0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88" y="785813"/>
          <a:ext cx="8644032" cy="5968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3155480"/>
                <a:gridCol w="1616363"/>
                <a:gridCol w="1897470"/>
                <a:gridCol w="1546089"/>
              </a:tblGrid>
              <a:tr h="7143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Наименование отчетной формы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следующего за отчетным в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до 10 числа следующего месяца на бумажном носителе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Планово-экономический отдел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Куценко Екатерина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211-56-89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Инсарский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Сергей Борисович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 о заработной плате по категориям медицинских работников в разрезе видов медицинской помощи»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Отчет на сайте (Приказ №199 от 14.03.2014 г.)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20 числа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Шарипова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Халида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Абдулхаевна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3)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 по работе со страховыми медицинскими  организациями и медицинскими организациями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Бойченко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Марина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Владимировна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211-06-43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Крохалева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Наталья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8(351)211-06-47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6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7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" name="Пятиугольник 17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22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0" name="Схема 19"/>
          <p:cNvGraphicFramePr/>
          <p:nvPr/>
        </p:nvGraphicFramePr>
        <p:xfrm>
          <a:off x="285720" y="714356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23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0" name="Прямая соединительная линия 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285720" y="857232"/>
          <a:ext cx="864399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24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0" name="Прямая соединительная линия 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142844" y="785794"/>
          <a:ext cx="878687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25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00063" y="142875"/>
            <a:ext cx="8643937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142844" y="785794"/>
          <a:ext cx="878687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5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26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663825" y="2205038"/>
            <a:ext cx="6480175" cy="244792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741D16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811588" y="2492375"/>
            <a:ext cx="5308600" cy="2200275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algn="ctr">
              <a:defRPr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676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-5117" y="2082328"/>
            <a:ext cx="3866189" cy="2713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1214438" y="500063"/>
            <a:ext cx="77136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099" name="Группа 14"/>
          <p:cNvGrpSpPr>
            <a:grpSpLocks/>
          </p:cNvGrpSpPr>
          <p:nvPr/>
        </p:nvGrpSpPr>
        <p:grpSpPr bwMode="auto">
          <a:xfrm>
            <a:off x="214313" y="142875"/>
            <a:ext cx="1120775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0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5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20" name="Прямоугольник 19"/>
          <p:cNvSpPr/>
          <p:nvPr/>
        </p:nvSpPr>
        <p:spPr>
          <a:xfrm>
            <a:off x="785813" y="142875"/>
            <a:ext cx="850106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3" name="Схема 22"/>
          <p:cNvGraphicFramePr/>
          <p:nvPr/>
        </p:nvGraphicFramePr>
        <p:xfrm>
          <a:off x="285720" y="1071546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2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3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00063" y="142875"/>
            <a:ext cx="8643937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214282" y="928670"/>
          <a:ext cx="850112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4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42938" y="785813"/>
            <a:ext cx="8197850" cy="2212975"/>
          </a:xfrm>
        </p:spPr>
        <p:txBody>
          <a:bodyPr/>
          <a:lstStyle/>
          <a:p>
            <a:r>
              <a:rPr lang="ru-RU" sz="2600" b="1" smtClean="0">
                <a:solidFill>
                  <a:srgbClr val="FF0000"/>
                </a:solidFill>
              </a:rPr>
              <a:t/>
            </a:r>
            <a:br>
              <a:rPr lang="ru-RU" sz="2600" b="1" smtClean="0">
                <a:solidFill>
                  <a:srgbClr val="FF0000"/>
                </a:solidFill>
              </a:rPr>
            </a:br>
            <a:endParaRPr lang="ru-RU" sz="2000" b="1" smtClean="0">
              <a:solidFill>
                <a:srgbClr val="C00000"/>
              </a:solidFill>
            </a:endParaRPr>
          </a:p>
        </p:txBody>
      </p:sp>
      <p:grpSp>
        <p:nvGrpSpPr>
          <p:cNvPr id="6147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57188" y="142875"/>
            <a:ext cx="878681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3" name="Схема 22"/>
          <p:cNvGraphicFramePr/>
          <p:nvPr/>
        </p:nvGraphicFramePr>
        <p:xfrm>
          <a:off x="357158" y="1071546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5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8259762" cy="692150"/>
          </a:xfrm>
        </p:spPr>
        <p:txBody>
          <a:bodyPr/>
          <a:lstStyle/>
          <a:p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Реестр страховых медицинских организаций, осуществляющих деятельность в системе ОМС</a:t>
            </a:r>
            <a:r>
              <a:rPr lang="ru-RU" sz="140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на территории Челябинской области в 2016 году</a:t>
            </a:r>
            <a:r>
              <a:rPr lang="ru-RU" sz="1400" smtClean="0">
                <a:solidFill>
                  <a:srgbClr val="C00000"/>
                </a:solidFill>
                <a:latin typeface="Verdana" pitchFamily="34" charset="0"/>
              </a:rPr>
              <a:t> </a:t>
            </a:r>
          </a:p>
        </p:txBody>
      </p:sp>
      <p:grpSp>
        <p:nvGrpSpPr>
          <p:cNvPr id="7171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14313" y="1397000"/>
          <a:ext cx="8715434" cy="5108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39"/>
                <a:gridCol w="2141929"/>
                <a:gridCol w="1920350"/>
                <a:gridCol w="1698771"/>
                <a:gridCol w="1329473"/>
                <a:gridCol w="1329472"/>
              </a:tblGrid>
              <a:tr h="4502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СМО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Юридический адрес 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Фактический адрес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ФИО руководителя 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Телефон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9021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ООО СМК "Астра-Металл"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astram@astrametall.ru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455045, Чел. область,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Магнитогорск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Завенягина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д.1 корп.2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455045, Чел. область,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г.Магнитогорск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Завенягина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д.1корп.2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Панов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Антон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Юрьевич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(3519) 43-80-50,                         43-80-55                               43-80-56 (факс), горячая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линия: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8 800 200 00 71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0337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Екатеринбургский филиал АО "Страховая компания» СОГАЗ-МЕД»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perevedenceva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sogaz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117429, г. Москва, 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Наметкина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 16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620075,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г.Екатеринбург,                                              ул.Куйбышева,95Мантусов Дмитрий Сергеевич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Переведенцева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Наталья Васильевна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(343)-379-27-28 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379-27-29 Екатеринбург;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(35146) 3-42-22  (тел/ф.)2-35-81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Снежинск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376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Филиал  ООО СК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Ингосстрах-М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в г. Челябинск      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igsm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zam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surnet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117997, г. Москва,                             ул. Пятницкая, 12, стр.2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454091, г. Челябинск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Свободы,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153А-300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Вострикова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Лариса Александровна 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(351) 266-59-61 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281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Челябинский филиал ООО СМК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РЕСО-Мед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634872@mail.ru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142500,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Московская область,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 Павловский Посад,          ул. Урицкого, 26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454048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г.Челябинск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Пр. Победы,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168-326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Зиновьева Надежда Владимировна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351) 791-62-55 (тел/факс)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9021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Челябинский филиал ООО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АльфаСтрахование-ОМС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office-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oms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alfastrah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115162, г. Москва, Шаболовка,31, стр.8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454091, г.Челябинск, ул.Энгельса, 43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Коноваленко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Яна Александровна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(351) 225-35-17,                                                                                   горячая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линия:                                            8 800 555 10 01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143000" y="142875"/>
            <a:ext cx="78581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19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2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6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143000" y="142875"/>
            <a:ext cx="78581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500034" y="1000108"/>
          <a:ext cx="807249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7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42938" y="404664"/>
            <a:ext cx="8501062" cy="582612"/>
          </a:xfrm>
        </p:spPr>
        <p:txBody>
          <a:bodyPr/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В соответствии со ст.15 ч.4 ФЗ-326 «Об обязательном медицинском </a:t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C00000"/>
                </a:solidFill>
              </a:rPr>
              <a:t>страховании в Российской Федерации»</a:t>
            </a:r>
            <a:endParaRPr lang="ru-RU" sz="1600" dirty="0" smtClean="0">
              <a:solidFill>
                <a:srgbClr val="C00000"/>
              </a:solidFill>
            </a:endParaRPr>
          </a:p>
        </p:txBody>
      </p:sp>
      <p:grpSp>
        <p:nvGrpSpPr>
          <p:cNvPr id="921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Схема 20"/>
          <p:cNvGraphicFramePr/>
          <p:nvPr/>
        </p:nvGraphicFramePr>
        <p:xfrm>
          <a:off x="683568" y="908720"/>
          <a:ext cx="7929618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857250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8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28688" y="142875"/>
            <a:ext cx="821531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357158" y="928670"/>
          <a:ext cx="850112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9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4083</TotalTime>
  <Words>3163</Words>
  <Application>Microsoft Office PowerPoint</Application>
  <PresentationFormat>Экран (4:3)</PresentationFormat>
  <Paragraphs>545</Paragraphs>
  <Slides>27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по умолчанию</vt:lpstr>
      <vt:lpstr>Слайд 1</vt:lpstr>
      <vt:lpstr>Слайд 2</vt:lpstr>
      <vt:lpstr>Слайд 3</vt:lpstr>
      <vt:lpstr>Слайд 4</vt:lpstr>
      <vt:lpstr> </vt:lpstr>
      <vt:lpstr>Реестр страховых медицинских организаций, осуществляющих деятельность в системе ОМС на территории Челябинской области в 2016 году </vt:lpstr>
      <vt:lpstr>Слайд 7</vt:lpstr>
      <vt:lpstr>В соответствии со ст.15 ч.4 ФЗ-326 «Об обязательном медицинском  страховании в Российской Федерации»</vt:lpstr>
      <vt:lpstr>Слайд 9</vt:lpstr>
      <vt:lpstr>  </vt:lpstr>
      <vt:lpstr>Слайд 11</vt:lpstr>
      <vt:lpstr>Механизм информационного взаимодействия</vt:lpstr>
      <vt:lpstr>Механизм взаимодействия со страховыми медицинскими организациями в части оплаты медицинской помощи</vt:lpstr>
      <vt:lpstr>Слайд 14</vt:lpstr>
      <vt:lpstr>Слайд 15</vt:lpstr>
      <vt:lpstr>   </vt:lpstr>
      <vt:lpstr>При выявлении нецелевого использования средств ОМС:</vt:lpstr>
      <vt:lpstr>Отчеты, предоставляемые медицинскими организациями в ТФОМС Челябинской области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Экспертный контроль</dc:title>
  <dc:creator>КрасовскаяЕВ</dc:creator>
  <cp:lastModifiedBy>КравченкоДА</cp:lastModifiedBy>
  <cp:revision>482</cp:revision>
  <dcterms:created xsi:type="dcterms:W3CDTF">2013-02-22T03:26:27Z</dcterms:created>
  <dcterms:modified xsi:type="dcterms:W3CDTF">2016-07-29T06:36:21Z</dcterms:modified>
</cp:coreProperties>
</file>