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96" r:id="rId4"/>
    <p:sldId id="297" r:id="rId5"/>
    <p:sldId id="301" r:id="rId6"/>
    <p:sldId id="269" r:id="rId7"/>
    <p:sldId id="340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5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86" d="100"/>
          <a:sy n="86" d="100"/>
        </p:scale>
        <p:origin x="174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174759405074355E-2"/>
          <c:y val="2.9966678420594431E-2"/>
          <c:w val="0.59943915129474468"/>
          <c:h val="0.89884150944013486"/>
        </c:manualLayout>
      </c:layout>
      <c:bar3DChart>
        <c:barDir val="col"/>
        <c:grouping val="stacked"/>
        <c:ser>
          <c:idx val="0"/>
          <c:order val="0"/>
          <c:tx>
            <c:strRef>
              <c:f>Лист1!$A$2:$F$2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Лист1!$G$2:$H$2</c:f>
              <c:numCache>
                <c:formatCode>General</c:formatCode>
                <c:ptCount val="2"/>
                <c:pt idx="0">
                  <c:v>237.1</c:v>
                </c:pt>
                <c:pt idx="1">
                  <c:v>231.8</c:v>
                </c:pt>
              </c:numCache>
            </c:numRef>
          </c:val>
        </c:ser>
        <c:ser>
          <c:idx val="1"/>
          <c:order val="1"/>
          <c:tx>
            <c:strRef>
              <c:f>Лист1!$A$3:$F$3</c:f>
              <c:strCache>
                <c:ptCount val="1"/>
                <c:pt idx="0">
                  <c:v>Единовременные выплаты медицинским работникам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Лист1!$G$3:$H$3</c:f>
              <c:numCache>
                <c:formatCode>General</c:formatCode>
                <c:ptCount val="2"/>
                <c:pt idx="0">
                  <c:v>242</c:v>
                </c:pt>
                <c:pt idx="1">
                  <c:v>245.5</c:v>
                </c:pt>
              </c:numCache>
            </c:numRef>
          </c:val>
        </c:ser>
        <c:ser>
          <c:idx val="2"/>
          <c:order val="2"/>
          <c:tx>
            <c:strRef>
              <c:f>Лист1!$A$4:$F$4</c:f>
              <c:strCache>
                <c:ptCount val="1"/>
                <c:pt idx="0">
                  <c:v>Трансферты за лечение граждан других субъектов РФ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Лист1!$G$4:$H$4</c:f>
              <c:numCache>
                <c:formatCode>General</c:formatCode>
                <c:ptCount val="2"/>
                <c:pt idx="0">
                  <c:v>444.7</c:v>
                </c:pt>
                <c:pt idx="1">
                  <c:v>459.9</c:v>
                </c:pt>
              </c:numCache>
            </c:numRef>
          </c:val>
        </c:ser>
        <c:ser>
          <c:idx val="3"/>
          <c:order val="3"/>
          <c:tx>
            <c:strRef>
              <c:f>Лист1!$A$5:$F$5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336600"/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Лист1!$G$5:$H$5</c:f>
              <c:numCache>
                <c:formatCode>General</c:formatCode>
                <c:ptCount val="2"/>
                <c:pt idx="0">
                  <c:v>2710.6</c:v>
                </c:pt>
                <c:pt idx="1">
                  <c:v>1708.1</c:v>
                </c:pt>
              </c:numCache>
            </c:numRef>
          </c:val>
        </c:ser>
        <c:ser>
          <c:idx val="4"/>
          <c:order val="4"/>
          <c:tx>
            <c:strRef>
              <c:f>Лист1!$A$6:$F$6</c:f>
              <c:strCache>
                <c:ptCount val="1"/>
                <c:pt idx="0">
                  <c:v>Субсидии ФФОМС на строительство перинатального центра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Лист1!$G$6:$H$6</c:f>
              <c:numCache>
                <c:formatCode>General</c:formatCode>
                <c:ptCount val="2"/>
                <c:pt idx="0">
                  <c:v>1936.8</c:v>
                </c:pt>
                <c:pt idx="1">
                  <c:v>1936.8</c:v>
                </c:pt>
              </c:numCache>
            </c:numRef>
          </c:val>
        </c:ser>
        <c:ser>
          <c:idx val="5"/>
          <c:order val="5"/>
          <c:tx>
            <c:strRef>
              <c:f>Лист1!$A$7:$F$7</c:f>
              <c:strCache>
                <c:ptCount val="1"/>
                <c:pt idx="0">
                  <c:v>Межбюджетные трансферты ФОМС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Лист1!$G$7:$H$7</c:f>
              <c:numCache>
                <c:formatCode>General</c:formatCode>
                <c:ptCount val="2"/>
                <c:pt idx="0">
                  <c:v>26754</c:v>
                </c:pt>
                <c:pt idx="1">
                  <c:v>32909.1</c:v>
                </c:pt>
              </c:numCache>
            </c:numRef>
          </c:val>
        </c:ser>
        <c:shape val="box"/>
        <c:axId val="43189376"/>
        <c:axId val="43190912"/>
        <c:axId val="0"/>
      </c:bar3DChart>
      <c:catAx>
        <c:axId val="43189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 baseline="0">
                <a:solidFill>
                  <a:schemeClr val="tx1"/>
                </a:solidFill>
                <a:latin typeface="Calibri" pitchFamily="34" charset="0"/>
              </a:defRPr>
            </a:pPr>
            <a:endParaRPr lang="ru-RU"/>
          </a:p>
        </c:txPr>
        <c:crossAx val="43190912"/>
        <c:crosses val="autoZero"/>
        <c:auto val="1"/>
        <c:lblAlgn val="ctr"/>
        <c:lblOffset val="100"/>
      </c:catAx>
      <c:valAx>
        <c:axId val="43190912"/>
        <c:scaling>
          <c:orientation val="minMax"/>
        </c:scaling>
        <c:delete val="1"/>
        <c:axPos val="l"/>
        <c:numFmt formatCode="General" sourceLinked="1"/>
        <c:tickLblPos val="none"/>
        <c:crossAx val="431893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08989698719535"/>
          <c:y val="0.13166878516766267"/>
          <c:w val="0.31803754571714232"/>
          <c:h val="0.86375206676382565"/>
        </c:manualLayout>
      </c:layout>
      <c:txPr>
        <a:bodyPr/>
        <a:lstStyle/>
        <a:p>
          <a:pPr>
            <a:defRPr sz="1600" b="1" i="0" baseline="0">
              <a:latin typeface="Calibri" pitchFamily="34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0317916991145352"/>
          <c:y val="2.266488276709144E-2"/>
          <c:w val="0.60932174103237091"/>
          <c:h val="0.87069081526153924"/>
        </c:manualLayout>
      </c:layout>
      <c:bar3D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Единовременные выплаты медицинским работникам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cat>
            <c:strRef>
              <c:f>Лист1!$B$1:$C$1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Лист1!$B$2:$C$2</c:f>
              <c:numCache>
                <c:formatCode>#,##0.00</c:formatCode>
                <c:ptCount val="2"/>
                <c:pt idx="0" formatCode="#,##0">
                  <c:v>342000</c:v>
                </c:pt>
                <c:pt idx="1">
                  <c:v>345521.6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Расчеты за лечение граждан других субъектов РФ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cat>
            <c:strRef>
              <c:f>Лист1!$B$1:$C$1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Лист1!$B$3:$C$3</c:f>
              <c:numCache>
                <c:formatCode>#,##0.00</c:formatCode>
                <c:ptCount val="2"/>
                <c:pt idx="0">
                  <c:v>438223.2</c:v>
                </c:pt>
                <c:pt idx="1">
                  <c:v>440645.2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Финансирование строительства перинатального центра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cat>
            <c:strRef>
              <c:f>Лист1!$B$1:$C$1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1936821.1</c:v>
                </c:pt>
                <c:pt idx="1">
                  <c:v>1936821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Финансирование Территориальной программы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Лист1!$B$1:$C$1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30168688.600000001</c:v>
                </c:pt>
                <c:pt idx="1">
                  <c:v>33379760.800000001</c:v>
                </c:pt>
              </c:numCache>
            </c:numRef>
          </c:val>
        </c:ser>
        <c:shape val="box"/>
        <c:axId val="43236352"/>
        <c:axId val="43246336"/>
        <c:axId val="0"/>
      </c:bar3DChart>
      <c:catAx>
        <c:axId val="43236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 baseline="0">
                <a:latin typeface="Calibri" pitchFamily="34" charset="0"/>
              </a:defRPr>
            </a:pPr>
            <a:endParaRPr lang="ru-RU"/>
          </a:p>
        </c:txPr>
        <c:crossAx val="43246336"/>
        <c:crosses val="autoZero"/>
        <c:auto val="1"/>
        <c:lblAlgn val="ctr"/>
        <c:lblOffset val="100"/>
      </c:catAx>
      <c:valAx>
        <c:axId val="43246336"/>
        <c:scaling>
          <c:orientation val="minMax"/>
        </c:scaling>
        <c:delete val="1"/>
        <c:axPos val="l"/>
        <c:numFmt formatCode="#,##0" sourceLinked="1"/>
        <c:tickLblPos val="none"/>
        <c:crossAx val="43236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41961942257858"/>
          <c:y val="9.9557600016275061E-2"/>
          <c:w val="0.26747473753281248"/>
          <c:h val="0.71642607002977765"/>
        </c:manualLayout>
      </c:layout>
      <c:txPr>
        <a:bodyPr/>
        <a:lstStyle/>
        <a:p>
          <a:pPr>
            <a:defRPr sz="1600" b="1" i="0" baseline="0">
              <a:latin typeface="Calibri" pitchFamily="34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5.1873640056253917E-2"/>
          <c:y val="2.6833237865345808E-2"/>
          <c:w val="0.78502049907733829"/>
          <c:h val="0.82048910149954479"/>
        </c:manualLayout>
      </c:layout>
      <c:bar3DChart>
        <c:barDir val="col"/>
        <c:grouping val="clustered"/>
        <c:ser>
          <c:idx val="0"/>
          <c:order val="0"/>
          <c:tx>
            <c:strRef>
              <c:f>'таблица 1'!$F$6</c:f>
              <c:strCache>
                <c:ptCount val="1"/>
                <c:pt idx="0">
                  <c:v>План  2015 г.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5875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4338966853728E-3"/>
                  <c:y val="7.7877349847131697E-2"/>
                </c:manualLayout>
              </c:layout>
              <c:showVal val="1"/>
            </c:dLbl>
            <c:dLbl>
              <c:idx val="1"/>
              <c:layout>
                <c:manualLayout>
                  <c:x val="-2.867793370745646E-3"/>
                  <c:y val="6.4134288109402013E-2"/>
                </c:manualLayout>
              </c:layout>
              <c:showVal val="1"/>
            </c:dLbl>
            <c:dLbl>
              <c:idx val="2"/>
              <c:layout>
                <c:manualLayout>
                  <c:x val="-1.4338966853728E-3"/>
                  <c:y val="6.4134288109402082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7.329632926788798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'таблица 1'!$A$9:$A$12</c:f>
              <c:strCache>
                <c:ptCount val="4"/>
                <c:pt idx="0">
                  <c:v>Скорая медицинская помощь </c:v>
                </c:pt>
                <c:pt idx="1">
                  <c:v>Амбулаторная помощь</c:v>
                </c:pt>
                <c:pt idx="2">
                  <c:v> Дневные стационары</c:v>
                </c:pt>
                <c:pt idx="3">
                  <c:v>Стационарная помощь</c:v>
                </c:pt>
              </c:strCache>
            </c:strRef>
          </c:cat>
          <c:val>
            <c:numRef>
              <c:f>'таблица 1'!$F$9:$F$12</c:f>
              <c:numCache>
                <c:formatCode>#,##0.0</c:formatCode>
                <c:ptCount val="4"/>
                <c:pt idx="0">
                  <c:v>6.6</c:v>
                </c:pt>
                <c:pt idx="1">
                  <c:v>35.800000000000004</c:v>
                </c:pt>
                <c:pt idx="2">
                  <c:v>9.2000000000000011</c:v>
                </c:pt>
                <c:pt idx="3">
                  <c:v>48.4</c:v>
                </c:pt>
              </c:numCache>
            </c:numRef>
          </c:val>
        </c:ser>
        <c:ser>
          <c:idx val="1"/>
          <c:order val="1"/>
          <c:tx>
            <c:strRef>
              <c:f>'таблица 1'!$I$6</c:f>
              <c:strCache>
                <c:ptCount val="1"/>
                <c:pt idx="0">
                  <c:v>Факт 2015 г.
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58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6.413428810940193E-2"/>
                </c:manualLayout>
              </c:layout>
              <c:showVal val="1"/>
            </c:dLbl>
            <c:dLbl>
              <c:idx val="1"/>
              <c:layout>
                <c:manualLayout>
                  <c:x val="1.4338966853728E-3"/>
                  <c:y val="6.8715308688644977E-2"/>
                </c:manualLayout>
              </c:layout>
              <c:showVal val="1"/>
            </c:dLbl>
            <c:dLbl>
              <c:idx val="2"/>
              <c:layout>
                <c:manualLayout>
                  <c:x val="2.867793370745646E-3"/>
                  <c:y val="6.4134288109402082E-2"/>
                </c:manualLayout>
              </c:layout>
              <c:showVal val="1"/>
            </c:dLbl>
            <c:dLbl>
              <c:idx val="3"/>
              <c:layout>
                <c:manualLayout>
                  <c:x val="5.7355867414912434E-3"/>
                  <c:y val="7.10058189782664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'таблица 1'!$A$9:$A$12</c:f>
              <c:strCache>
                <c:ptCount val="4"/>
                <c:pt idx="0">
                  <c:v>Скорая медицинская помощь </c:v>
                </c:pt>
                <c:pt idx="1">
                  <c:v>Амбулаторная помощь</c:v>
                </c:pt>
                <c:pt idx="2">
                  <c:v> Дневные стационары</c:v>
                </c:pt>
                <c:pt idx="3">
                  <c:v>Стационарная помощь</c:v>
                </c:pt>
              </c:strCache>
            </c:strRef>
          </c:cat>
          <c:val>
            <c:numRef>
              <c:f>'таблица 1'!$I$9:$I$12</c:f>
              <c:numCache>
                <c:formatCode>#,##0.0</c:formatCode>
                <c:ptCount val="4"/>
                <c:pt idx="0">
                  <c:v>5.7</c:v>
                </c:pt>
                <c:pt idx="1">
                  <c:v>36.9</c:v>
                </c:pt>
                <c:pt idx="2">
                  <c:v>9.2000000000000011</c:v>
                </c:pt>
                <c:pt idx="3">
                  <c:v>48.2</c:v>
                </c:pt>
              </c:numCache>
            </c:numRef>
          </c:val>
        </c:ser>
        <c:dLbls>
          <c:showVal val="1"/>
        </c:dLbls>
        <c:shape val="box"/>
        <c:axId val="56167808"/>
        <c:axId val="56177792"/>
        <c:axId val="0"/>
      </c:bar3DChart>
      <c:catAx>
        <c:axId val="561678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6177792"/>
        <c:crosses val="autoZero"/>
        <c:auto val="1"/>
        <c:lblAlgn val="ctr"/>
        <c:lblOffset val="100"/>
      </c:catAx>
      <c:valAx>
        <c:axId val="56177792"/>
        <c:scaling>
          <c:orientation val="minMax"/>
        </c:scaling>
        <c:delete val="1"/>
        <c:axPos val="l"/>
        <c:numFmt formatCode="#,##0.0" sourceLinked="1"/>
        <c:tickLblPos val="none"/>
        <c:crossAx val="56167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37168318244679"/>
          <c:y val="0.32438819929099288"/>
          <c:w val="0.18045883339068924"/>
          <c:h val="0.2985418647567297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200">
          <a:latin typeface="Calibri" pitchFamily="34" charset="0"/>
        </a:defRPr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0"/>
      <c:rotY val="15"/>
      <c:depthPercent val="100"/>
      <c:rAngAx val="1"/>
    </c:view3D>
    <c:plotArea>
      <c:layout>
        <c:manualLayout>
          <c:layoutTarget val="inner"/>
          <c:xMode val="edge"/>
          <c:yMode val="edge"/>
          <c:x val="4.8781850841299552E-2"/>
          <c:y val="3.5489019738547581E-2"/>
          <c:w val="0.86810982929666569"/>
          <c:h val="0.80817612857830612"/>
        </c:manualLayout>
      </c:layout>
      <c:bar3DChart>
        <c:barDir val="col"/>
        <c:grouping val="clustered"/>
        <c:ser>
          <c:idx val="1"/>
          <c:order val="0"/>
          <c:tx>
            <c:strRef>
              <c:f>'таблица 3'!$C$5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.2569105691056987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5888790134429512E-2"/>
                </c:manualLayout>
              </c:layout>
              <c:showVal val="1"/>
            </c:dLbl>
            <c:dLbl>
              <c:idx val="2"/>
              <c:layout>
                <c:manualLayout>
                  <c:x val="-1.4054120092566861E-3"/>
                  <c:y val="4.9479687442137057E-2"/>
                </c:manualLayout>
              </c:layout>
              <c:showVal val="1"/>
            </c:dLbl>
            <c:dLbl>
              <c:idx val="3"/>
              <c:layout>
                <c:manualLayout>
                  <c:x val="-5.2129719307129714E-3"/>
                  <c:y val="8.735066474095470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'таблица 3'!$A$7:$A$10</c:f>
              <c:strCache>
                <c:ptCount val="4"/>
                <c:pt idx="0">
                  <c:v>Муниципальная форма собственности</c:v>
                </c:pt>
                <c:pt idx="1">
                  <c:v>Государственная форма собственности</c:v>
                </c:pt>
                <c:pt idx="2">
                  <c:v>Федерального подчинения</c:v>
                </c:pt>
                <c:pt idx="3">
                  <c:v>Частной и иных форм собственности</c:v>
                </c:pt>
              </c:strCache>
            </c:strRef>
          </c:cat>
          <c:val>
            <c:numRef>
              <c:f>'таблица 3'!$C$7:$C$10</c:f>
              <c:numCache>
                <c:formatCode>#,##0</c:formatCode>
                <c:ptCount val="4"/>
                <c:pt idx="0">
                  <c:v>122</c:v>
                </c:pt>
                <c:pt idx="1">
                  <c:v>16</c:v>
                </c:pt>
                <c:pt idx="2">
                  <c:v>9</c:v>
                </c:pt>
                <c:pt idx="3">
                  <c:v>24</c:v>
                </c:pt>
              </c:numCache>
            </c:numRef>
          </c:val>
        </c:ser>
        <c:ser>
          <c:idx val="0"/>
          <c:order val="1"/>
          <c:tx>
            <c:strRef>
              <c:f>'таблица 3'!$D$5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.2210495130170722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1712031996444759E-2"/>
                </c:manualLayout>
              </c:layout>
              <c:showVal val="1"/>
            </c:dLbl>
            <c:dLbl>
              <c:idx val="2"/>
              <c:layout>
                <c:manualLayout>
                  <c:x val="1.4054120092566861E-3"/>
                  <c:y val="5.4086582972262404E-2"/>
                </c:manualLayout>
              </c:layout>
              <c:showVal val="1"/>
            </c:dLbl>
            <c:dLbl>
              <c:idx val="3"/>
              <c:layout>
                <c:manualLayout>
                  <c:x val="-1.0306235676035481E-16"/>
                  <c:y val="0.10582157538051429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ysClr val="windowText" lastClr="0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'таблица 3'!$A$7:$A$10</c:f>
              <c:strCache>
                <c:ptCount val="4"/>
                <c:pt idx="0">
                  <c:v>Муниципальная форма собственности</c:v>
                </c:pt>
                <c:pt idx="1">
                  <c:v>Государственная форма собственности</c:v>
                </c:pt>
                <c:pt idx="2">
                  <c:v>Федерального подчинения</c:v>
                </c:pt>
                <c:pt idx="3">
                  <c:v>Частной и иных форм собственности</c:v>
                </c:pt>
              </c:strCache>
            </c:strRef>
          </c:cat>
          <c:val>
            <c:numRef>
              <c:f>'таблица 3'!$D$7:$D$10</c:f>
              <c:numCache>
                <c:formatCode>#,##0</c:formatCode>
                <c:ptCount val="4"/>
                <c:pt idx="0">
                  <c:v>116</c:v>
                </c:pt>
                <c:pt idx="1">
                  <c:v>21</c:v>
                </c:pt>
                <c:pt idx="2">
                  <c:v>9</c:v>
                </c:pt>
                <c:pt idx="3">
                  <c:v>33</c:v>
                </c:pt>
              </c:numCache>
            </c:numRef>
          </c:val>
        </c:ser>
        <c:shape val="box"/>
        <c:axId val="56390016"/>
        <c:axId val="56391552"/>
        <c:axId val="0"/>
      </c:bar3DChart>
      <c:catAx>
        <c:axId val="56390016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400" b="1">
                <a:latin typeface="Calibri" pitchFamily="34" charset="0"/>
                <a:cs typeface="Times New Roman" pitchFamily="18" charset="0"/>
              </a:defRPr>
            </a:pPr>
            <a:endParaRPr lang="ru-RU"/>
          </a:p>
        </c:txPr>
        <c:crossAx val="56391552"/>
        <c:crosses val="autoZero"/>
        <c:auto val="1"/>
        <c:lblAlgn val="ctr"/>
        <c:lblOffset val="100"/>
      </c:catAx>
      <c:valAx>
        <c:axId val="56391552"/>
        <c:scaling>
          <c:orientation val="minMax"/>
        </c:scaling>
        <c:delete val="1"/>
        <c:axPos val="l"/>
        <c:numFmt formatCode="#,##0" sourceLinked="1"/>
        <c:tickLblPos val="none"/>
        <c:crossAx val="563900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842628381620449"/>
          <c:y val="0.18384104507868534"/>
          <c:w val="0.18985843627884091"/>
          <c:h val="0.18795999578690575"/>
        </c:manualLayout>
      </c:layout>
      <c:txPr>
        <a:bodyPr/>
        <a:lstStyle/>
        <a:p>
          <a:pPr>
            <a:defRPr sz="1800" b="1">
              <a:latin typeface="Calibri" pitchFamily="34" charset="0"/>
            </a:defRPr>
          </a:pPr>
          <a:endParaRPr lang="ru-RU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974930813489835"/>
          <c:y val="3.8667697500886652E-3"/>
          <c:w val="0.75464706142160964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dPt>
            <c:idx val="0"/>
            <c:spPr>
              <a:solidFill>
                <a:srgbClr val="8064A2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1"/>
            <c:spPr>
              <a:solidFill>
                <a:srgbClr val="4F81BD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2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3"/>
            <c:spPr>
              <a:solidFill>
                <a:srgbClr val="F79646">
                  <a:lumMod val="75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Lbls>
            <c:dLbl>
              <c:idx val="0"/>
              <c:layout>
                <c:manualLayout>
                  <c:x val="-1.7082065444477781E-2"/>
                  <c:y val="-0.45282069115608437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numFmt formatCode="0.00%" sourceLinked="0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оплата труда с начислениями</c:v>
                </c:pt>
                <c:pt idx="1">
                  <c:v>медикаменты</c:v>
                </c:pt>
                <c:pt idx="2">
                  <c:v>продукты питания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22.14</c:v>
                </c:pt>
                <c:pt idx="1">
                  <c:v>4.4000000000000004</c:v>
                </c:pt>
                <c:pt idx="2">
                  <c:v>0.37000000000000038</c:v>
                </c:pt>
                <c:pt idx="3">
                  <c:v>4.2699999999999996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dPt>
            <c:idx val="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1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2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Lbls>
            <c:dLbl>
              <c:idx val="0"/>
              <c:layout>
                <c:manualLayout>
                  <c:x val="-0.19393232101195104"/>
                  <c:y val="-0.20104410320775171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latin typeface="Calibri" pitchFamily="34" charset="0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  <a:latin typeface="Calibri" pitchFamily="34" charset="0"/>
                      </a:rPr>
                      <a:t>71,82%</a:t>
                    </a:r>
                  </a:p>
                </c:rich>
              </c:tx>
              <c:numFmt formatCode="0.00%" sourceLinked="0"/>
              <c:spPr/>
              <c:showPercent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numFmt formatCode="0.00%" sourceLinked="0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оплата труда с начислениями</c:v>
                </c:pt>
                <c:pt idx="1">
                  <c:v>медикаменты</c:v>
                </c:pt>
                <c:pt idx="2">
                  <c:v>продукты питания</c:v>
                </c:pt>
                <c:pt idx="3">
                  <c:v>прочие расходы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20.57</c:v>
                </c:pt>
                <c:pt idx="1">
                  <c:v>3.82</c:v>
                </c:pt>
                <c:pt idx="2">
                  <c:v>0.38000000000000206</c:v>
                </c:pt>
                <c:pt idx="3">
                  <c:v>3.8699999999999997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D4E9D-DCCD-4F78-9A35-E245A9841FB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83A5FF2-B5EB-4EAD-A1AF-6A2027C46AC9}">
      <dgm:prSet phldrT="[Текст]" custT="1"/>
      <dgm:spPr>
        <a:noFill/>
        <a:effectLst>
          <a:innerShdw blurRad="63500" dist="50800" dir="10800000">
            <a:prstClr val="black">
              <a:alpha val="50000"/>
            </a:prstClr>
          </a:innerShdw>
        </a:effectLst>
      </dgm:spPr>
      <dgm:t>
        <a:bodyPr/>
        <a:lstStyle/>
        <a:p>
          <a:endParaRPr lang="ru-RU" sz="2400" dirty="0" smtClean="0"/>
        </a:p>
      </dgm:t>
    </dgm:pt>
    <dgm:pt modelId="{79929FBD-D7CF-4296-9E94-C0F57D09B5AC}" type="sibTrans" cxnId="{65CF45F8-8568-4F43-B3E2-33C5CEC2CED3}">
      <dgm:prSet/>
      <dgm:spPr/>
      <dgm:t>
        <a:bodyPr/>
        <a:lstStyle/>
        <a:p>
          <a:endParaRPr lang="ru-RU"/>
        </a:p>
      </dgm:t>
    </dgm:pt>
    <dgm:pt modelId="{730DC0D2-DD46-493A-B496-12081E542BC1}" type="parTrans" cxnId="{65CF45F8-8568-4F43-B3E2-33C5CEC2CED3}">
      <dgm:prSet/>
      <dgm:spPr/>
      <dgm:t>
        <a:bodyPr/>
        <a:lstStyle/>
        <a:p>
          <a:endParaRPr lang="ru-RU"/>
        </a:p>
      </dgm:t>
    </dgm:pt>
    <dgm:pt modelId="{ADC081A0-6024-479D-89B7-1366F4364EFB}" type="pres">
      <dgm:prSet presAssocID="{919D4E9D-DCCD-4F78-9A35-E245A9841FB3}" presName="arrowDiagram" presStyleCnt="0">
        <dgm:presLayoutVars>
          <dgm:chMax val="5"/>
          <dgm:dir/>
          <dgm:resizeHandles val="exact"/>
        </dgm:presLayoutVars>
      </dgm:prSet>
      <dgm:spPr/>
    </dgm:pt>
    <dgm:pt modelId="{1CE6D1DB-4018-4FFF-80E2-49B24E69D206}" type="pres">
      <dgm:prSet presAssocID="{919D4E9D-DCCD-4F78-9A35-E245A9841FB3}" presName="arrow" presStyleLbl="bgShp" presStyleIdx="0" presStyleCnt="1" custLinFactNeighborX="11897" custLinFactNeighborY="-5172"/>
      <dgm:spPr>
        <a:solidFill>
          <a:schemeClr val="bg1">
            <a:lumMod val="50000"/>
          </a:schemeClr>
        </a:solidFill>
        <a:scene3d>
          <a:camera prst="orthographicFront"/>
          <a:lightRig rig="threePt" dir="t"/>
        </a:scene3d>
        <a:sp3d>
          <a:bevelT w="114300" prst="artDeco"/>
        </a:sp3d>
      </dgm:spPr>
    </dgm:pt>
    <dgm:pt modelId="{4305D6DD-61E3-4AB1-9F1D-1705F24A3B2C}" type="pres">
      <dgm:prSet presAssocID="{919D4E9D-DCCD-4F78-9A35-E245A9841FB3}" presName="arrowDiagram1" presStyleCnt="0">
        <dgm:presLayoutVars>
          <dgm:bulletEnabled val="1"/>
        </dgm:presLayoutVars>
      </dgm:prSet>
      <dgm:spPr/>
    </dgm:pt>
    <dgm:pt modelId="{7FFCDA47-95C4-45D6-A7B7-5B5565EE5E1C}" type="pres">
      <dgm:prSet presAssocID="{B83A5FF2-B5EB-4EAD-A1AF-6A2027C46AC9}" presName="bullet1" presStyleLbl="node1" presStyleIdx="0" presStyleCnt="1" custLinFactX="69878" custLinFactNeighborX="100000" custLinFactNeighborY="-75926"/>
      <dgm:spPr>
        <a:solidFill>
          <a:schemeClr val="accent2">
            <a:lumMod val="50000"/>
          </a:schemeClr>
        </a:solidFill>
      </dgm:spPr>
    </dgm:pt>
    <dgm:pt modelId="{F9CB75FC-8695-4392-AC5D-538269FB7C50}" type="pres">
      <dgm:prSet presAssocID="{B83A5FF2-B5EB-4EAD-A1AF-6A2027C46AC9}" presName="textBox1" presStyleLbl="revTx" presStyleIdx="0" presStyleCnt="1" custScaleX="250000" custLinFactNeighborX="-46983" custLinFactNeighborY="-87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C9316F-AB5F-4A36-A8DC-245C603B5848}" type="presOf" srcId="{919D4E9D-DCCD-4F78-9A35-E245A9841FB3}" destId="{ADC081A0-6024-479D-89B7-1366F4364EFB}" srcOrd="0" destOrd="0" presId="urn:microsoft.com/office/officeart/2005/8/layout/arrow2"/>
    <dgm:cxn modelId="{65CF45F8-8568-4F43-B3E2-33C5CEC2CED3}" srcId="{919D4E9D-DCCD-4F78-9A35-E245A9841FB3}" destId="{B83A5FF2-B5EB-4EAD-A1AF-6A2027C46AC9}" srcOrd="0" destOrd="0" parTransId="{730DC0D2-DD46-493A-B496-12081E542BC1}" sibTransId="{79929FBD-D7CF-4296-9E94-C0F57D09B5AC}"/>
    <dgm:cxn modelId="{E999359E-D8FF-4B6E-92CE-B69770617C29}" type="presOf" srcId="{B83A5FF2-B5EB-4EAD-A1AF-6A2027C46AC9}" destId="{F9CB75FC-8695-4392-AC5D-538269FB7C50}" srcOrd="0" destOrd="0" presId="urn:microsoft.com/office/officeart/2005/8/layout/arrow2"/>
    <dgm:cxn modelId="{E9D1236C-5BE8-47C3-8D36-4E9301A34366}" type="presParOf" srcId="{ADC081A0-6024-479D-89B7-1366F4364EFB}" destId="{1CE6D1DB-4018-4FFF-80E2-49B24E69D206}" srcOrd="0" destOrd="0" presId="urn:microsoft.com/office/officeart/2005/8/layout/arrow2"/>
    <dgm:cxn modelId="{7BBCF5AC-8F5D-4D93-872E-758986B28131}" type="presParOf" srcId="{ADC081A0-6024-479D-89B7-1366F4364EFB}" destId="{4305D6DD-61E3-4AB1-9F1D-1705F24A3B2C}" srcOrd="1" destOrd="0" presId="urn:microsoft.com/office/officeart/2005/8/layout/arrow2"/>
    <dgm:cxn modelId="{BADF028D-C67D-4FEB-ACA3-9613F9B0DB42}" type="presParOf" srcId="{4305D6DD-61E3-4AB1-9F1D-1705F24A3B2C}" destId="{7FFCDA47-95C4-45D6-A7B7-5B5565EE5E1C}" srcOrd="0" destOrd="0" presId="urn:microsoft.com/office/officeart/2005/8/layout/arrow2"/>
    <dgm:cxn modelId="{8CA2473A-DB94-484A-8B8D-A6A3399CE6DB}" type="presParOf" srcId="{4305D6DD-61E3-4AB1-9F1D-1705F24A3B2C}" destId="{F9CB75FC-8695-4392-AC5D-538269FB7C50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E6D1DB-4018-4FFF-80E2-49B24E69D206}">
      <dsp:nvSpPr>
        <dsp:cNvPr id="0" name=""/>
        <dsp:cNvSpPr/>
      </dsp:nvSpPr>
      <dsp:spPr>
        <a:xfrm>
          <a:off x="0" y="58357"/>
          <a:ext cx="2232247" cy="1395154"/>
        </a:xfrm>
        <a:prstGeom prst="swooshArrow">
          <a:avLst>
            <a:gd name="adj1" fmla="val 25000"/>
            <a:gd name="adj2" fmla="val 25000"/>
          </a:avLst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FCDA47-95C4-45D6-A7B7-5B5565EE5E1C}">
      <dsp:nvSpPr>
        <dsp:cNvPr id="0" name=""/>
        <dsp:cNvSpPr/>
      </dsp:nvSpPr>
      <dsp:spPr>
        <a:xfrm>
          <a:off x="1872208" y="288032"/>
          <a:ext cx="165186" cy="165186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B75FC-8695-4392-AC5D-538269FB7C50}">
      <dsp:nvSpPr>
        <dsp:cNvPr id="0" name=""/>
        <dsp:cNvSpPr/>
      </dsp:nvSpPr>
      <dsp:spPr>
        <a:xfrm>
          <a:off x="0" y="0"/>
          <a:ext cx="2232248" cy="1029624"/>
        </a:xfrm>
        <a:prstGeom prst="round2DiagRect">
          <a:avLst/>
        </a:prstGeom>
        <a:noFill/>
        <a:ln>
          <a:noFill/>
        </a:ln>
        <a:effectLst>
          <a:innerShdw blurRad="63500" dist="50800" dir="108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7529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</dsp:txBody>
      <dsp:txXfrm>
        <a:off x="0" y="0"/>
        <a:ext cx="2232248" cy="1029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0.56413</cdr:x>
      <cdr:y>0.35294</cdr:y>
    </cdr:from>
    <cdr:to>
      <cdr:x>0.65717</cdr:x>
      <cdr:y>0.38235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544615" y="1728192"/>
          <a:ext cx="91440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0.4055</cdr:x>
      <cdr:y>0.82609</cdr:y>
    </cdr:from>
    <cdr:to>
      <cdr:x>0.53937</cdr:x>
      <cdr:y>0.86957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07904" y="4104456"/>
          <a:ext cx="122413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708</a:t>
          </a:r>
          <a:r>
            <a:rPr lang="ru-RU" sz="1400" dirty="0" smtClean="0">
              <a:solidFill>
                <a:schemeClr val="bg1"/>
              </a:solidFill>
            </a:rPr>
            <a:t>,</a:t>
          </a:r>
          <a:r>
            <a:rPr lang="en-US" sz="1400" dirty="0" smtClean="0">
              <a:solidFill>
                <a:schemeClr val="bg1"/>
              </a:solidFill>
            </a:rPr>
            <a:t>1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0.42125</cdr:x>
      <cdr:y>0.78261</cdr:y>
    </cdr:from>
    <cdr:to>
      <cdr:x>0.48719</cdr:x>
      <cdr:y>0.84143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851920" y="3888432"/>
          <a:ext cx="602932" cy="292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936.8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0.42913</cdr:x>
      <cdr:y>0.31884</cdr:y>
    </cdr:from>
    <cdr:to>
      <cdr:x>0.50239</cdr:x>
      <cdr:y>0.37766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923928" y="1584176"/>
          <a:ext cx="669925" cy="2922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32 909</a:t>
          </a:r>
          <a:r>
            <a:rPr lang="ru-RU" sz="1400" dirty="0" smtClean="0">
              <a:solidFill>
                <a:schemeClr val="bg1"/>
              </a:solidFill>
            </a:rPr>
            <a:t>,</a:t>
          </a:r>
          <a:r>
            <a:rPr lang="en-US" sz="1400" dirty="0" smtClean="0">
              <a:solidFill>
                <a:schemeClr val="bg1"/>
              </a:solidFill>
            </a:rPr>
            <a:t>1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0.43958</cdr:x>
      <cdr:y>0.04412</cdr:y>
    </cdr:from>
    <cdr:to>
      <cdr:x>0.53262</cdr:x>
      <cdr:y>0.10294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320479" y="216024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/>
            <a:t>34 891</a:t>
          </a:r>
          <a:r>
            <a:rPr lang="ru-RU" sz="1800" b="1" dirty="0" smtClean="0"/>
            <a:t>,</a:t>
          </a:r>
          <a:r>
            <a:rPr lang="en-US" sz="1800" b="1" dirty="0" smtClean="0"/>
            <a:t>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0.19049</cdr:x>
      <cdr:y>0.04412</cdr:y>
    </cdr:from>
    <cdr:to>
      <cdr:x>0.28573</cdr:x>
      <cdr:y>0.13235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872207" y="216024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/>
            <a:t>29 725</a:t>
          </a:r>
          <a:r>
            <a:rPr lang="ru-RU" sz="1800" b="1" dirty="0" smtClean="0"/>
            <a:t>,</a:t>
          </a:r>
          <a:r>
            <a:rPr lang="en-US" sz="1800" b="1" dirty="0" smtClean="0"/>
            <a:t>3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0.16138</cdr:x>
      <cdr:y>0.31884</cdr:y>
    </cdr:from>
    <cdr:to>
      <cdr:x>0.2795</cdr:x>
      <cdr:y>0.4058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475656" y="1584176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26 754</a:t>
          </a:r>
          <a:r>
            <a:rPr lang="ru-RU" sz="1400" dirty="0" smtClean="0">
              <a:solidFill>
                <a:schemeClr val="bg1"/>
              </a:solidFill>
            </a:rPr>
            <a:t>,</a:t>
          </a:r>
          <a:r>
            <a:rPr lang="en-US" sz="1400" dirty="0" smtClean="0">
              <a:solidFill>
                <a:schemeClr val="bg1"/>
              </a:solidFill>
            </a:rPr>
            <a:t>0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0.16138</cdr:x>
      <cdr:y>0.76812</cdr:y>
    </cdr:from>
    <cdr:to>
      <cdr:x>0.26925</cdr:x>
      <cdr:y>0.81159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475656" y="3816424"/>
          <a:ext cx="98640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936.8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0.1535</cdr:x>
      <cdr:y>0.81159</cdr:y>
    </cdr:from>
    <cdr:to>
      <cdr:x>0.23225</cdr:x>
      <cdr:y>0.86957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1403648" y="403244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1 710</a:t>
          </a:r>
          <a:r>
            <a:rPr lang="ru-RU" sz="1400" dirty="0" smtClean="0">
              <a:solidFill>
                <a:schemeClr val="bg1"/>
              </a:solidFill>
            </a:rPr>
            <a:t>,</a:t>
          </a:r>
          <a:r>
            <a:rPr lang="en-US" sz="1400" dirty="0" smtClean="0">
              <a:solidFill>
                <a:schemeClr val="bg1"/>
              </a:solidFill>
            </a:rPr>
            <a:t>6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0.57087</cdr:x>
      <cdr:y>0.56522</cdr:y>
    </cdr:from>
    <cdr:to>
      <cdr:x>0.64962</cdr:x>
      <cdr:y>0.62319</cdr:y>
    </cdr:to>
    <cdr:sp macro="" textlink="">
      <cdr:nvSpPr>
        <cdr:cNvPr id="25" name="Прямоугольная выноска 24"/>
        <cdr:cNvSpPr/>
      </cdr:nvSpPr>
      <cdr:spPr>
        <a:xfrm xmlns:a="http://schemas.openxmlformats.org/drawingml/2006/main">
          <a:off x="5220072" y="2808312"/>
          <a:ext cx="720080" cy="288032"/>
        </a:xfrm>
        <a:prstGeom xmlns:a="http://schemas.openxmlformats.org/drawingml/2006/main" prst="wedgeRectCallout">
          <a:avLst>
            <a:gd name="adj1" fmla="val -96979"/>
            <a:gd name="adj2" fmla="val 398636"/>
          </a:avLst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accent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259,9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0.58662</cdr:x>
      <cdr:y>0.72464</cdr:y>
    </cdr:from>
    <cdr:to>
      <cdr:x>0.66537</cdr:x>
      <cdr:y>0.78261</cdr:y>
    </cdr:to>
    <cdr:sp macro="" textlink="">
      <cdr:nvSpPr>
        <cdr:cNvPr id="26" name="Прямоугольная выноска 25"/>
        <cdr:cNvSpPr/>
      </cdr:nvSpPr>
      <cdr:spPr>
        <a:xfrm xmlns:a="http://schemas.openxmlformats.org/drawingml/2006/main">
          <a:off x="5364088" y="3600400"/>
          <a:ext cx="720080" cy="288032"/>
        </a:xfrm>
        <a:prstGeom xmlns:a="http://schemas.openxmlformats.org/drawingml/2006/main" prst="wedgeRectCallout">
          <a:avLst>
            <a:gd name="adj1" fmla="val -119593"/>
            <a:gd name="adj2" fmla="val 163798"/>
          </a:avLst>
        </a:prstGeom>
        <a:solidFill xmlns:a="http://schemas.openxmlformats.org/drawingml/2006/main">
          <a:schemeClr val="accent4">
            <a:lumMod val="50000"/>
          </a:schemeClr>
        </a:solidFill>
        <a:ln xmlns:a="http://schemas.openxmlformats.org/drawingml/2006/main" w="25400" cap="flat" cmpd="sng" algn="ctr">
          <a:solidFill>
            <a:schemeClr val="accent4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45,5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0.5945</cdr:x>
      <cdr:y>0.82609</cdr:y>
    </cdr:from>
    <cdr:to>
      <cdr:x>0.67325</cdr:x>
      <cdr:y>0.88406</cdr:y>
    </cdr:to>
    <cdr:sp macro="" textlink="">
      <cdr:nvSpPr>
        <cdr:cNvPr id="27" name="Прямоугольная выноска 26"/>
        <cdr:cNvSpPr/>
      </cdr:nvSpPr>
      <cdr:spPr>
        <a:xfrm xmlns:a="http://schemas.openxmlformats.org/drawingml/2006/main">
          <a:off x="5436096" y="4104456"/>
          <a:ext cx="720080" cy="288032"/>
        </a:xfrm>
        <a:prstGeom xmlns:a="http://schemas.openxmlformats.org/drawingml/2006/main" prst="wedgeRectCallout">
          <a:avLst>
            <a:gd name="adj1" fmla="val -168299"/>
            <a:gd name="adj2" fmla="val 42031"/>
          </a:avLst>
        </a:prstGeom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200" dirty="0" smtClean="0"/>
            <a:t>31</a:t>
          </a:r>
          <a:r>
            <a:rPr lang="ru-RU" sz="1200" dirty="0" smtClean="0"/>
            <a:t>,7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0.05113</cdr:x>
      <cdr:y>0.55072</cdr:y>
    </cdr:from>
    <cdr:to>
      <cdr:x>0.12988</cdr:x>
      <cdr:y>0.6087</cdr:y>
    </cdr:to>
    <cdr:sp macro="" textlink="">
      <cdr:nvSpPr>
        <cdr:cNvPr id="28" name="Прямоугольная выноска 27"/>
        <cdr:cNvSpPr/>
      </cdr:nvSpPr>
      <cdr:spPr>
        <a:xfrm xmlns:a="http://schemas.openxmlformats.org/drawingml/2006/main">
          <a:off x="467544" y="2736304"/>
          <a:ext cx="720080" cy="288032"/>
        </a:xfrm>
        <a:prstGeom xmlns:a="http://schemas.openxmlformats.org/drawingml/2006/main" prst="wedgeRectCallout">
          <a:avLst>
            <a:gd name="adj1" fmla="val 78714"/>
            <a:gd name="adj2" fmla="val 485613"/>
          </a:avLst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tx2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244,7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0.03538</cdr:x>
      <cdr:y>0.76812</cdr:y>
    </cdr:from>
    <cdr:to>
      <cdr:x>0.11413</cdr:x>
      <cdr:y>0.82609</cdr:y>
    </cdr:to>
    <cdr:sp macro="" textlink="">
      <cdr:nvSpPr>
        <cdr:cNvPr id="29" name="Прямоугольная выноска 28"/>
        <cdr:cNvSpPr/>
      </cdr:nvSpPr>
      <cdr:spPr>
        <a:xfrm xmlns:a="http://schemas.openxmlformats.org/drawingml/2006/main">
          <a:off x="323528" y="3816424"/>
          <a:ext cx="720080" cy="288032"/>
        </a:xfrm>
        <a:prstGeom xmlns:a="http://schemas.openxmlformats.org/drawingml/2006/main" prst="wedgeRectCallout">
          <a:avLst>
            <a:gd name="adj1" fmla="val 108286"/>
            <a:gd name="adj2" fmla="val 133357"/>
          </a:avLst>
        </a:prstGeom>
        <a:solidFill xmlns:a="http://schemas.openxmlformats.org/drawingml/2006/main">
          <a:schemeClr val="accent4">
            <a:lumMod val="50000"/>
          </a:schemeClr>
        </a:solidFill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42,</a:t>
          </a:r>
          <a:r>
            <a:rPr lang="en-US" sz="1200" dirty="0" smtClean="0"/>
            <a:t>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0.01963</cdr:x>
      <cdr:y>0.86957</cdr:y>
    </cdr:from>
    <cdr:to>
      <cdr:x>0.09838</cdr:x>
      <cdr:y>0.92754</cdr:y>
    </cdr:to>
    <cdr:sp macro="" textlink="">
      <cdr:nvSpPr>
        <cdr:cNvPr id="30" name="Прямоугольная выноска 29"/>
        <cdr:cNvSpPr/>
      </cdr:nvSpPr>
      <cdr:spPr>
        <a:xfrm xmlns:a="http://schemas.openxmlformats.org/drawingml/2006/main">
          <a:off x="179512" y="4320480"/>
          <a:ext cx="720080" cy="288032"/>
        </a:xfrm>
        <a:prstGeom xmlns:a="http://schemas.openxmlformats.org/drawingml/2006/main" prst="wedgeRectCallout">
          <a:avLst>
            <a:gd name="adj1" fmla="val 141338"/>
            <a:gd name="adj2" fmla="val -27550"/>
          </a:avLst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37,2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0.2165</cdr:x>
      <cdr:y>0.05634</cdr:y>
    </cdr:from>
    <cdr:to>
      <cdr:x>0.32438</cdr:x>
      <cdr:y>0.12676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712" y="288032"/>
          <a:ext cx="98640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31 147</a:t>
          </a:r>
          <a:r>
            <a:rPr lang="ru-RU" sz="2000" b="1" dirty="0" smtClean="0"/>
            <a:t>,</a:t>
          </a:r>
          <a:r>
            <a:rPr lang="en-US" sz="2000" b="1" dirty="0" smtClean="0"/>
            <a:t>5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0.5</cdr:x>
      <cdr:y>0.05634</cdr:y>
    </cdr:from>
    <cdr:to>
      <cdr:x>0.6</cdr:x>
      <cdr:y>0.14085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72000" y="288032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34 602,7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0.20863</cdr:x>
      <cdr:y>0.30986</cdr:y>
    </cdr:from>
    <cdr:to>
      <cdr:x>0.30863</cdr:x>
      <cdr:y>0.39437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7704" y="1584176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30 168</a:t>
          </a:r>
          <a:r>
            <a:rPr lang="ru-RU" sz="1400" dirty="0" smtClean="0">
              <a:solidFill>
                <a:schemeClr val="bg1"/>
              </a:solidFill>
            </a:rPr>
            <a:t>,</a:t>
          </a:r>
          <a:r>
            <a:rPr lang="en-US" sz="1400" dirty="0" smtClean="0">
              <a:solidFill>
                <a:schemeClr val="bg1"/>
              </a:solidFill>
            </a:rPr>
            <a:t>7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0.4685</cdr:x>
      <cdr:y>0.30986</cdr:y>
    </cdr:from>
    <cdr:to>
      <cdr:x>0.5685</cdr:x>
      <cdr:y>0.48871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283968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/>
              </a:solidFill>
            </a:rPr>
            <a:t>33 379,8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0.4685</cdr:x>
      <cdr:y>0.78873</cdr:y>
    </cdr:from>
    <cdr:to>
      <cdr:x>0.5685</cdr:x>
      <cdr:y>0.96759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83968" y="40324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bg1"/>
              </a:solidFill>
            </a:rPr>
            <a:t>936,8</a:t>
          </a:r>
          <a:endParaRPr lang="ru-RU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0.626</cdr:x>
      <cdr:y>0.60563</cdr:y>
    </cdr:from>
    <cdr:to>
      <cdr:x>0.70475</cdr:x>
      <cdr:y>0.66197</cdr:y>
    </cdr:to>
    <cdr:sp macro="" textlink="">
      <cdr:nvSpPr>
        <cdr:cNvPr id="23" name="Прямоугольная выноска 22"/>
        <cdr:cNvSpPr/>
      </cdr:nvSpPr>
      <cdr:spPr>
        <a:xfrm xmlns:a="http://schemas.openxmlformats.org/drawingml/2006/main">
          <a:off x="5724128" y="3096344"/>
          <a:ext cx="720080" cy="288032"/>
        </a:xfrm>
        <a:prstGeom xmlns:a="http://schemas.openxmlformats.org/drawingml/2006/main" prst="wedgeRectCallout">
          <a:avLst>
            <a:gd name="adj1" fmla="val -90541"/>
            <a:gd name="adj2" fmla="val 310829"/>
          </a:avLst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accent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240,6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0.63387</cdr:x>
      <cdr:y>0.8169</cdr:y>
    </cdr:from>
    <cdr:to>
      <cdr:x>0.71262</cdr:x>
      <cdr:y>0.87324</cdr:y>
    </cdr:to>
    <cdr:sp macro="" textlink="">
      <cdr:nvSpPr>
        <cdr:cNvPr id="24" name="Прямоугольная выноска 23"/>
        <cdr:cNvSpPr/>
      </cdr:nvSpPr>
      <cdr:spPr>
        <a:xfrm xmlns:a="http://schemas.openxmlformats.org/drawingml/2006/main">
          <a:off x="6001856" y="4235287"/>
          <a:ext cx="745637" cy="292089"/>
        </a:xfrm>
        <a:prstGeom xmlns:a="http://schemas.openxmlformats.org/drawingml/2006/main" prst="wedgeRectCallout">
          <a:avLst>
            <a:gd name="adj1" fmla="val -120433"/>
            <a:gd name="adj2" fmla="val -22157"/>
          </a:avLst>
        </a:prstGeom>
        <a:solidFill xmlns:a="http://schemas.openxmlformats.org/drawingml/2006/main">
          <a:schemeClr val="accent4">
            <a:lumMod val="50000"/>
          </a:schemeClr>
        </a:solidFill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45,5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0.09886</cdr:x>
      <cdr:y>0.72222</cdr:y>
    </cdr:from>
    <cdr:to>
      <cdr:x>0.1597</cdr:x>
      <cdr:y>0.77777</cdr:y>
    </cdr:to>
    <cdr:sp macro="" textlink="">
      <cdr:nvSpPr>
        <cdr:cNvPr id="26" name="Прямоугольная выноска 25"/>
        <cdr:cNvSpPr/>
      </cdr:nvSpPr>
      <cdr:spPr>
        <a:xfrm xmlns:a="http://schemas.openxmlformats.org/drawingml/2006/main">
          <a:off x="936104" y="3744416"/>
          <a:ext cx="576066" cy="288003"/>
        </a:xfrm>
        <a:prstGeom xmlns:a="http://schemas.openxmlformats.org/drawingml/2006/main" prst="wedgeRectCallout">
          <a:avLst>
            <a:gd name="adj1" fmla="val 135725"/>
            <a:gd name="adj2" fmla="val 179935"/>
          </a:avLst>
        </a:prstGeom>
        <a:solidFill xmlns:a="http://schemas.openxmlformats.org/drawingml/2006/main">
          <a:schemeClr val="accent4">
            <a:lumMod val="50000"/>
          </a:schemeClr>
        </a:solidFill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42,0</a:t>
          </a:r>
          <a:endParaRPr lang="ru-RU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1F4D9-9BF9-4834-9215-513DFCD2D6DF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313A4-BF15-4759-BA50-8D8B7C97D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7592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9730-5DCC-4A0B-B0D8-DF4FC8CE6132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855F-587B-4412-9CD0-AAAE6DB76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446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B6C78D-9DFF-4DD9-8649-2FA8EA6151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B6C78D-9DFF-4DD9-8649-2FA8EA6151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0E928B-241D-47FD-9B5C-0463B53A940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F363E9-DD37-4C59-A4AB-C39DB72AA65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4B7C78-FC97-44AE-8E70-F9C8D3200A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3B1F6-103C-4ADA-B8D5-A9F14A90831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54800"/>
            <a:ext cx="9109075" cy="203200"/>
            <a:chOff x="0" y="6642100"/>
            <a:chExt cx="9108504" cy="203200"/>
          </a:xfrm>
        </p:grpSpPr>
        <p:sp>
          <p:nvSpPr>
            <p:cNvPr id="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cs typeface="Times New Roman" pitchFamily="18" charset="0"/>
                </a:rPr>
                <a:t>Территориальный фонд </a:t>
              </a:r>
              <a:r>
                <a:rPr lang="ru-RU" altLang="zh-CN" sz="1400" dirty="0" smtClean="0">
                  <a:cs typeface="Times New Roman" pitchFamily="18" charset="0"/>
                </a:rPr>
                <a:t>обязательного </a:t>
              </a:r>
              <a:r>
                <a:rPr lang="ru-RU" altLang="zh-CN" sz="1400" dirty="0">
                  <a:cs typeface="Times New Roman" pitchFamily="18" charset="0"/>
                </a:rPr>
                <a:t>медицинского страхования Челябинской области</a:t>
              </a:r>
              <a:endParaRPr lang="zh-CN" altLang="en-US" sz="1400" dirty="0">
                <a:cs typeface="Times New Roman" pitchFamily="18" charset="0"/>
              </a:endParaRPr>
            </a:p>
          </p:txBody>
        </p:sp>
        <p:sp>
          <p:nvSpPr>
            <p:cNvPr id="1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" name="Пятиугольник 1"/>
            <p:cNvSpPr/>
            <p:nvPr/>
          </p:nvSpPr>
          <p:spPr>
            <a:xfrm>
              <a:off x="8683081" y="6642100"/>
              <a:ext cx="425423" cy="20320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0" y="188640"/>
            <a:ext cx="798513" cy="522288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6125" y="892334"/>
              <a:ext cx="72990" cy="98459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5610" y="892334"/>
              <a:ext cx="65691" cy="98459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10929" y="1173127"/>
              <a:ext cx="65691" cy="9846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5" name="Прямая соединительная линия 14"/>
          <p:cNvCxnSpPr>
            <a:stCxn id="28" idx="0"/>
          </p:cNvCxnSpPr>
          <p:nvPr/>
        </p:nvCxnSpPr>
        <p:spPr bwMode="auto">
          <a:xfrm flipV="1">
            <a:off x="796925" y="444228"/>
            <a:ext cx="8035925" cy="111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 bwMode="auto">
          <a:xfrm>
            <a:off x="323528" y="620688"/>
            <a:ext cx="8532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Доходы бюджета ТФОМС Челябинской области </a:t>
            </a:r>
          </a:p>
          <a:p>
            <a:pPr algn="r"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(млн.руб.)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116632"/>
            <a:ext cx="806489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0" y="1196752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54800"/>
            <a:ext cx="9109075" cy="203200"/>
            <a:chOff x="0" y="6642100"/>
            <a:chExt cx="9108504" cy="203200"/>
          </a:xfrm>
        </p:grpSpPr>
        <p:sp>
          <p:nvSpPr>
            <p:cNvPr id="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cs typeface="Times New Roman" pitchFamily="18" charset="0"/>
              </a:endParaRPr>
            </a:p>
          </p:txBody>
        </p:sp>
        <p:sp>
          <p:nvSpPr>
            <p:cNvPr id="1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" name="Пятиугольник 1"/>
            <p:cNvSpPr/>
            <p:nvPr/>
          </p:nvSpPr>
          <p:spPr>
            <a:xfrm>
              <a:off x="8683081" y="6642100"/>
              <a:ext cx="425423" cy="20320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0" y="188640"/>
            <a:ext cx="798513" cy="522288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6125" y="892334"/>
              <a:ext cx="72990" cy="98459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5610" y="892334"/>
              <a:ext cx="65691" cy="98459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10929" y="1173127"/>
              <a:ext cx="65691" cy="9846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5" name="Прямая соединительная линия 14"/>
          <p:cNvCxnSpPr>
            <a:stCxn id="28" idx="0"/>
          </p:cNvCxnSpPr>
          <p:nvPr/>
        </p:nvCxnSpPr>
        <p:spPr bwMode="auto">
          <a:xfrm flipV="1">
            <a:off x="796925" y="444228"/>
            <a:ext cx="8035925" cy="111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 bwMode="auto">
          <a:xfrm>
            <a:off x="395536" y="620688"/>
            <a:ext cx="84604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Расходы бюджета ТФОМС  Челябинской области </a:t>
            </a: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(млн.руб.)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116632"/>
            <a:ext cx="806489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-468560" y="1196752"/>
          <a:ext cx="96125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07704" y="551723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936,8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-1588" y="153988"/>
            <a:ext cx="798513" cy="522287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6125" y="892333"/>
              <a:ext cx="72990" cy="98462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6" name="Freeform 3"/>
            <p:cNvSpPr/>
            <p:nvPr/>
          </p:nvSpPr>
          <p:spPr>
            <a:xfrm>
              <a:off x="295610" y="892333"/>
              <a:ext cx="65691" cy="98462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7" name="Freeform 3"/>
            <p:cNvSpPr/>
            <p:nvPr/>
          </p:nvSpPr>
          <p:spPr>
            <a:xfrm>
              <a:off x="510931" y="1173129"/>
              <a:ext cx="65691" cy="98459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31" name="Прямая соединительная линия 30"/>
          <p:cNvCxnSpPr>
            <a:stCxn id="28" idx="0"/>
          </p:cNvCxnSpPr>
          <p:nvPr/>
        </p:nvCxnSpPr>
        <p:spPr>
          <a:xfrm flipV="1">
            <a:off x="795338" y="409575"/>
            <a:ext cx="8035925" cy="111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23528" y="488866"/>
            <a:ext cx="85339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Структура расходов по видам медицинской помощи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 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anose="02020603050405020304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(%)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3078" name="Прямоугольник 18"/>
          <p:cNvSpPr>
            <a:spLocks noChangeArrowheads="1"/>
          </p:cNvSpPr>
          <p:nvPr/>
        </p:nvSpPr>
        <p:spPr bwMode="auto">
          <a:xfrm>
            <a:off x="798513" y="116632"/>
            <a:ext cx="809396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179512" y="908720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5496" y="6654800"/>
            <a:ext cx="9109075" cy="203200"/>
            <a:chOff x="0" y="6642100"/>
            <a:chExt cx="9108504" cy="203200"/>
          </a:xfrm>
        </p:grpSpPr>
        <p:sp>
          <p:nvSpPr>
            <p:cNvPr id="19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cs typeface="Times New Roman" pitchFamily="18" charset="0"/>
              </a:endParaRPr>
            </a:p>
          </p:txBody>
        </p:sp>
        <p:sp>
          <p:nvSpPr>
            <p:cNvPr id="20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8683081" y="6642100"/>
              <a:ext cx="425423" cy="20320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-1588" y="153988"/>
            <a:ext cx="798513" cy="522287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6125" y="892333"/>
              <a:ext cx="72990" cy="98462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6" name="Freeform 3"/>
            <p:cNvSpPr/>
            <p:nvPr/>
          </p:nvSpPr>
          <p:spPr>
            <a:xfrm>
              <a:off x="295610" y="892333"/>
              <a:ext cx="65691" cy="98462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7" name="Freeform 3"/>
            <p:cNvSpPr/>
            <p:nvPr/>
          </p:nvSpPr>
          <p:spPr>
            <a:xfrm>
              <a:off x="510931" y="1173129"/>
              <a:ext cx="65691" cy="98459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31" name="Прямая соединительная линия 30"/>
          <p:cNvCxnSpPr>
            <a:stCxn id="28" idx="0"/>
          </p:cNvCxnSpPr>
          <p:nvPr/>
        </p:nvCxnSpPr>
        <p:spPr>
          <a:xfrm flipV="1">
            <a:off x="795338" y="409575"/>
            <a:ext cx="8035925" cy="111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"/>
          <p:cNvGrpSpPr>
            <a:grpSpLocks/>
          </p:cNvGrpSpPr>
          <p:nvPr/>
        </p:nvGrpSpPr>
        <p:grpSpPr bwMode="auto">
          <a:xfrm>
            <a:off x="539750" y="3284538"/>
            <a:ext cx="3819525" cy="2704630"/>
            <a:chOff x="322263" y="3716338"/>
            <a:chExt cx="3819525" cy="270461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22263" y="3717925"/>
              <a:ext cx="3819525" cy="2663810"/>
            </a:xfrm>
            <a:prstGeom prst="round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109" name="TextBox 9"/>
            <p:cNvSpPr txBox="1">
              <a:spLocks noChangeArrowheads="1"/>
            </p:cNvSpPr>
            <p:nvPr/>
          </p:nvSpPr>
          <p:spPr bwMode="auto">
            <a:xfrm>
              <a:off x="395288" y="3716338"/>
              <a:ext cx="3744913" cy="2001825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altLang="ru-RU" sz="2800" b="1" dirty="0">
                  <a:solidFill>
                    <a:srgbClr val="752B29"/>
                  </a:solidFill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800" b="1" dirty="0">
                  <a:solidFill>
                    <a:srgbClr val="752B2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Times New Roman" pitchFamily="18" charset="0"/>
                </a:rPr>
                <a:t>2014 год</a:t>
              </a:r>
            </a:p>
            <a:p>
              <a:pPr algn="ctr">
                <a:defRPr/>
              </a:pP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подушевой норматив финансирования </a:t>
              </a:r>
            </a:p>
            <a:p>
              <a:pPr algn="ctr">
                <a:defRPr/>
              </a:pP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на одно застрахованное лицо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83568" y="5651516"/>
              <a:ext cx="3168352" cy="769437"/>
            </a:xfrm>
            <a:prstGeom prst="rect">
              <a:avLst/>
            </a:prstGeom>
            <a:scene3d>
              <a:camera prst="orthographicFront"/>
              <a:lightRig rig="soft" dir="tl">
                <a:rot lat="0" lon="0" rev="0"/>
              </a:lightRig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143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080808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bri" pitchFamily="34" charset="0"/>
                </a:rPr>
                <a:t> </a:t>
              </a:r>
              <a:r>
                <a:rPr lang="ru-RU" sz="4400" b="1" dirty="0">
                  <a:ln w="1143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080808"/>
                  </a:solidFill>
                  <a:latin typeface="Calibri" pitchFamily="34" charset="0"/>
                </a:rPr>
                <a:t>8 557,74 </a:t>
              </a:r>
              <a:r>
                <a:rPr lang="ru-RU" sz="3200" dirty="0">
                  <a:ln w="1143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080808"/>
                  </a:solidFill>
                  <a:latin typeface="Calibri" pitchFamily="34" charset="0"/>
                </a:rPr>
                <a:t>руб</a:t>
              </a:r>
              <a:r>
                <a:rPr lang="ru-RU" sz="3200" dirty="0" smtClean="0">
                  <a:ln w="1143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080808"/>
                  </a:solidFill>
                  <a:latin typeface="Calibri" pitchFamily="34" charset="0"/>
                </a:rPr>
                <a:t>.</a:t>
              </a:r>
              <a:endPara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alibri" pitchFamily="34" charset="0"/>
              </a:endParaRPr>
            </a:p>
          </p:txBody>
        </p:sp>
      </p:grp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4716463" y="620713"/>
            <a:ext cx="3887787" cy="2713480"/>
            <a:chOff x="5076825" y="692696"/>
            <a:chExt cx="3887589" cy="271359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076825" y="694283"/>
              <a:ext cx="3819330" cy="2662348"/>
            </a:xfrm>
            <a:prstGeom prst="round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106" name="TextBox 23"/>
            <p:cNvSpPr txBox="1">
              <a:spLocks noChangeArrowheads="1"/>
            </p:cNvSpPr>
            <p:nvPr/>
          </p:nvSpPr>
          <p:spPr bwMode="auto">
            <a:xfrm>
              <a:off x="5148258" y="692696"/>
              <a:ext cx="3816156" cy="200192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altLang="ru-RU" sz="2800" b="1" dirty="0">
                  <a:solidFill>
                    <a:srgbClr val="752B2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Times New Roman" pitchFamily="18" charset="0"/>
                </a:rPr>
                <a:t>2015 год</a:t>
              </a:r>
            </a:p>
            <a:p>
              <a:pPr algn="ctr">
                <a:defRPr/>
              </a:pP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Подушевой норматив финансирования</a:t>
              </a:r>
            </a:p>
            <a:p>
              <a:pPr algn="ctr">
                <a:defRPr/>
              </a:pP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на одно застрахованное лицо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364395" y="2636967"/>
              <a:ext cx="3456384" cy="769321"/>
            </a:xfrm>
            <a:prstGeom prst="rect">
              <a:avLst/>
            </a:prstGeom>
            <a:scene3d>
              <a:camera prst="orthographicFront"/>
              <a:lightRig rig="soft" dir="tl">
                <a:rot lat="0" lon="0" rev="0"/>
              </a:lightRig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1430">
                    <a:solidFill>
                      <a:srgbClr val="080808"/>
                    </a:solidFill>
                  </a:ln>
                  <a:solidFill>
                    <a:srgbClr val="080808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bri" pitchFamily="34" charset="0"/>
                </a:rPr>
                <a:t>   </a:t>
              </a:r>
              <a:r>
                <a:rPr lang="ru-RU" sz="4400" b="1" dirty="0">
                  <a:ln w="11430">
                    <a:solidFill>
                      <a:srgbClr val="080808"/>
                    </a:solidFill>
                  </a:ln>
                  <a:solidFill>
                    <a:srgbClr val="080808"/>
                  </a:solidFill>
                  <a:latin typeface="Calibri" pitchFamily="34" charset="0"/>
                </a:rPr>
                <a:t>9 434,04 </a:t>
              </a:r>
              <a:r>
                <a:rPr lang="ru-RU" sz="3200" dirty="0">
                  <a:ln w="11430">
                    <a:solidFill>
                      <a:srgbClr val="080808"/>
                    </a:solidFill>
                  </a:ln>
                  <a:solidFill>
                    <a:srgbClr val="080808"/>
                  </a:solidFill>
                  <a:latin typeface="Calibri" pitchFamily="34" charset="0"/>
                </a:rPr>
                <a:t>руб.</a:t>
              </a:r>
              <a:endParaRPr lang="ru-RU" sz="5400" dirty="0">
                <a:ln w="11430">
                  <a:solidFill>
                    <a:srgbClr val="080808"/>
                  </a:solidFill>
                </a:ln>
                <a:solidFill>
                  <a:srgbClr val="080808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36" name="Схема 35"/>
          <p:cNvGraphicFramePr/>
          <p:nvPr/>
        </p:nvGraphicFramePr>
        <p:xfrm>
          <a:off x="2411760" y="1844824"/>
          <a:ext cx="2232248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128" name="Прямоугольник 18"/>
          <p:cNvSpPr>
            <a:spLocks noChangeArrowheads="1"/>
          </p:cNvSpPr>
          <p:nvPr/>
        </p:nvSpPr>
        <p:spPr bwMode="auto">
          <a:xfrm>
            <a:off x="798512" y="116632"/>
            <a:ext cx="802195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20276449">
            <a:off x="2743200" y="1749425"/>
            <a:ext cx="15113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 w="11430"/>
                <a:solidFill>
                  <a:srgbClr val="7939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+10,2 %</a:t>
            </a:r>
            <a:endParaRPr lang="ru-RU" sz="2800" dirty="0">
              <a:solidFill>
                <a:srgbClr val="7939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7" name="Группа 4"/>
          <p:cNvGrpSpPr>
            <a:grpSpLocks/>
          </p:cNvGrpSpPr>
          <p:nvPr/>
        </p:nvGrpSpPr>
        <p:grpSpPr bwMode="auto">
          <a:xfrm>
            <a:off x="34925" y="6654800"/>
            <a:ext cx="9109075" cy="203200"/>
            <a:chOff x="0" y="6642100"/>
            <a:chExt cx="9108504" cy="203200"/>
          </a:xfrm>
        </p:grpSpPr>
        <p:sp>
          <p:nvSpPr>
            <p:cNvPr id="3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cs typeface="Times New Roman" pitchFamily="18" charset="0"/>
              </a:endParaRPr>
            </a:p>
          </p:txBody>
        </p:sp>
        <p:sp>
          <p:nvSpPr>
            <p:cNvPr id="3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5" name="Пятиугольник 34"/>
            <p:cNvSpPr/>
            <p:nvPr/>
          </p:nvSpPr>
          <p:spPr>
            <a:xfrm>
              <a:off x="8683081" y="6642100"/>
              <a:ext cx="425423" cy="20320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706438" y="2416175"/>
            <a:ext cx="1825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>
            <a:spAutoFit/>
          </a:bodyPr>
          <a:lstStyle/>
          <a:p>
            <a:pPr>
              <a:lnSpc>
                <a:spcPts val="1700"/>
              </a:lnSpc>
            </a:pPr>
            <a:r>
              <a:rPr lang="ru-RU" altLang="zh-CN" sz="28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1</a:t>
            </a:r>
            <a:endParaRPr lang="en-US" altLang="zh-CN" sz="2800" b="1">
              <a:solidFill>
                <a:schemeClr val="bg1"/>
              </a:solidFill>
              <a:latin typeface="Calibri" pitchFamily="34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696913" y="3313113"/>
            <a:ext cx="1825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>
            <a:spAutoFit/>
          </a:bodyPr>
          <a:lstStyle/>
          <a:p>
            <a:pPr>
              <a:lnSpc>
                <a:spcPts val="1700"/>
              </a:lnSpc>
            </a:pPr>
            <a:r>
              <a:rPr lang="ru-RU" altLang="zh-CN" sz="28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2</a:t>
            </a:r>
            <a:endParaRPr lang="en-US" altLang="zh-CN" sz="2800" b="1">
              <a:solidFill>
                <a:schemeClr val="bg1"/>
              </a:solidFill>
              <a:latin typeface="Calibri" pitchFamily="34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9221" name="Прямоугольник 36"/>
          <p:cNvSpPr>
            <a:spLocks noChangeArrowheads="1"/>
          </p:cNvSpPr>
          <p:nvPr/>
        </p:nvSpPr>
        <p:spPr bwMode="auto">
          <a:xfrm>
            <a:off x="1979613" y="2997200"/>
            <a:ext cx="860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24151,1</a:t>
            </a:r>
            <a:endParaRPr lang="ru-RU" alt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222" name="Прямоугольник 37"/>
          <p:cNvSpPr>
            <a:spLocks noChangeArrowheads="1"/>
          </p:cNvSpPr>
          <p:nvPr/>
        </p:nvSpPr>
        <p:spPr bwMode="auto">
          <a:xfrm>
            <a:off x="3924300" y="2205038"/>
            <a:ext cx="860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31147,5</a:t>
            </a: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0" y="171450"/>
            <a:ext cx="9143999" cy="953294"/>
            <a:chOff x="0" y="171450"/>
            <a:chExt cx="9143999" cy="953294"/>
          </a:xfrm>
        </p:grpSpPr>
        <p:grpSp>
          <p:nvGrpSpPr>
            <p:cNvPr id="3" name="Группа 23"/>
            <p:cNvGrpSpPr>
              <a:grpSpLocks/>
            </p:cNvGrpSpPr>
            <p:nvPr/>
          </p:nvGrpSpPr>
          <p:grpSpPr bwMode="auto">
            <a:xfrm>
              <a:off x="0" y="171450"/>
              <a:ext cx="798513" cy="522288"/>
              <a:chOff x="0" y="71831"/>
              <a:chExt cx="1835696" cy="1199757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2334"/>
                <a:ext cx="72990" cy="98459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2334"/>
                <a:ext cx="65691" cy="98459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3127"/>
                <a:ext cx="65691" cy="98461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28" name="Freeform 3"/>
              <p:cNvSpPr>
                <a:spLocks noChangeAspect="1"/>
              </p:cNvSpPr>
              <p:nvPr/>
            </p:nvSpPr>
            <p:spPr>
              <a:xfrm>
                <a:off x="0" y="683568"/>
                <a:ext cx="1829165" cy="440625"/>
              </a:xfrm>
              <a:custGeom>
                <a:avLst/>
                <a:gdLst>
                  <a:gd name="connsiteX0" fmla="*/ 1800225 w 1800225"/>
                  <a:gd name="connsiteY0" fmla="*/ 0 h 358775"/>
                  <a:gd name="connsiteX1" fmla="*/ 1643888 w 1800225"/>
                  <a:gd name="connsiteY1" fmla="*/ 358775 h 358775"/>
                  <a:gd name="connsiteX2" fmla="*/ 0 w 1800225"/>
                  <a:gd name="connsiteY2" fmla="*/ 358775 h 358775"/>
                  <a:gd name="connsiteX3" fmla="*/ 0 w 1800225"/>
                  <a:gd name="connsiteY3" fmla="*/ 0 h 358775"/>
                  <a:gd name="connsiteX4" fmla="*/ 1800225 w 1800225"/>
                  <a:gd name="connsiteY4" fmla="*/ 0 h 358775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</a:cxnLst>
                <a:rect l="l" t="t" r="r" b="b"/>
                <a:pathLst>
                  <a:path w="1800225" h="358775">
                    <a:moveTo>
                      <a:pt x="1800225" y="0"/>
                    </a:moveTo>
                    <a:lnTo>
                      <a:pt x="1643888" y="358775"/>
                    </a:lnTo>
                    <a:lnTo>
                      <a:pt x="0" y="358775"/>
                    </a:lnTo>
                    <a:lnTo>
                      <a:pt x="0" y="0"/>
                    </a:lnTo>
                    <a:lnTo>
                      <a:pt x="1800225" y="0"/>
                    </a:lnTo>
                  </a:path>
                </a:pathLst>
              </a:custGeom>
              <a:solidFill>
                <a:srgbClr val="095729"/>
              </a:solidFill>
              <a:ln w="12700">
                <a:solidFill>
                  <a:schemeClr val="bg1">
                    <a:alpha val="0"/>
                  </a:schemeClr>
                </a:solidFill>
                <a:prstDash val="solid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altLang="zh-CN" b="1" dirty="0">
                    <a:ln w="50800">
                      <a:solidFill>
                        <a:schemeClr val="bg1"/>
                      </a:solidFill>
                    </a:ln>
                    <a:solidFill>
                      <a:schemeClr val="bg1">
                        <a:shade val="50000"/>
                      </a:schemeClr>
                    </a:solidFill>
                    <a:latin typeface="Calibri" pitchFamily="34" charset="0"/>
                  </a:rPr>
                  <a:t>     </a:t>
                </a:r>
                <a:endParaRPr lang="zh-CN" altLang="en-US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29" name="Freeform 3"/>
              <p:cNvSpPr>
                <a:spLocks noChangeAspect="1"/>
              </p:cNvSpPr>
              <p:nvPr/>
            </p:nvSpPr>
            <p:spPr>
              <a:xfrm flipV="1">
                <a:off x="0" y="185329"/>
                <a:ext cx="1835696" cy="446098"/>
              </a:xfrm>
              <a:custGeom>
                <a:avLst/>
                <a:gdLst>
                  <a:gd name="connsiteX0" fmla="*/ 1800225 w 1800225"/>
                  <a:gd name="connsiteY0" fmla="*/ 0 h 358775"/>
                  <a:gd name="connsiteX1" fmla="*/ 1643888 w 1800225"/>
                  <a:gd name="connsiteY1" fmla="*/ 358775 h 358775"/>
                  <a:gd name="connsiteX2" fmla="*/ 0 w 1800225"/>
                  <a:gd name="connsiteY2" fmla="*/ 358775 h 358775"/>
                  <a:gd name="connsiteX3" fmla="*/ 0 w 1800225"/>
                  <a:gd name="connsiteY3" fmla="*/ 0 h 358775"/>
                  <a:gd name="connsiteX4" fmla="*/ 1800225 w 1800225"/>
                  <a:gd name="connsiteY4" fmla="*/ 0 h 358775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</a:cxnLst>
                <a:rect l="l" t="t" r="r" b="b"/>
                <a:pathLst>
                  <a:path w="1800225" h="358775">
                    <a:moveTo>
                      <a:pt x="1800225" y="0"/>
                    </a:moveTo>
                    <a:lnTo>
                      <a:pt x="1643888" y="358775"/>
                    </a:lnTo>
                    <a:lnTo>
                      <a:pt x="0" y="358775"/>
                    </a:lnTo>
                    <a:lnTo>
                      <a:pt x="0" y="0"/>
                    </a:lnTo>
                    <a:lnTo>
                      <a:pt x="1800225" y="0"/>
                    </a:lnTo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solidFill>
                  <a:schemeClr val="bg1">
                    <a:alpha val="0"/>
                  </a:schemeClr>
                </a:solidFill>
                <a:prstDash val="solid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altLang="zh-CN" b="1" dirty="0">
                    <a:ln w="50800">
                      <a:solidFill>
                        <a:schemeClr val="bg1"/>
                      </a:solidFill>
                    </a:ln>
                    <a:solidFill>
                      <a:schemeClr val="bg1">
                        <a:shade val="50000"/>
                      </a:schemeClr>
                    </a:solidFill>
                    <a:latin typeface="Calibri" pitchFamily="34" charset="0"/>
                  </a:rPr>
                  <a:t>     </a:t>
                </a:r>
                <a:endParaRPr lang="zh-CN" altLang="en-US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endParaRPr>
              </a:p>
            </p:txBody>
          </p:sp>
          <p:pic>
            <p:nvPicPr>
              <p:cNvPr id="30" name="Рисунок 29" descr="Логотип_ТФОМС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3272" y="71831"/>
                <a:ext cx="1239797" cy="1171996"/>
              </a:xfrm>
              <a:prstGeom prst="ellipse">
                <a:avLst/>
              </a:prstGeom>
            </p:spPr>
          </p:pic>
        </p:grpSp>
        <p:cxnSp>
          <p:nvCxnSpPr>
            <p:cNvPr id="15" name="Прямая соединительная линия 14"/>
            <p:cNvCxnSpPr>
              <a:stCxn id="28" idx="0"/>
            </p:cNvCxnSpPr>
            <p:nvPr/>
          </p:nvCxnSpPr>
          <p:spPr>
            <a:xfrm flipV="1">
              <a:off x="796925" y="427038"/>
              <a:ext cx="8035925" cy="1111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39552" y="478413"/>
              <a:ext cx="860444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i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  <a:cs typeface="Times New Roman" panose="02020603050405020304" pitchFamily="18" charset="0"/>
                </a:rPr>
                <a:t>Количество медицинских организаций, финансируемых </a:t>
              </a:r>
            </a:p>
            <a:p>
              <a:pPr algn="ctr">
                <a:defRPr/>
              </a:pPr>
              <a:r>
                <a:rPr lang="ru-RU" i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  <a:cs typeface="Times New Roman" panose="02020603050405020304" pitchFamily="18" charset="0"/>
                </a:rPr>
                <a:t>из средств ОМС в 2014-2015</a:t>
              </a:r>
              <a:r>
                <a:rPr lang="en-US" i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  <a:cs typeface="Times New Roman" panose="02020603050405020304" pitchFamily="18" charset="0"/>
                </a:rPr>
                <a:t> </a:t>
              </a:r>
              <a:r>
                <a:rPr lang="ru-RU" i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  <a:cs typeface="Times New Roman" panose="02020603050405020304" pitchFamily="18" charset="0"/>
                </a:rPr>
                <a:t>гг.</a:t>
              </a:r>
            </a:p>
          </p:txBody>
        </p:sp>
      </p:grpSp>
      <p:graphicFrame>
        <p:nvGraphicFramePr>
          <p:cNvPr id="23" name="Диаграмма 22"/>
          <p:cNvGraphicFramePr/>
          <p:nvPr/>
        </p:nvGraphicFramePr>
        <p:xfrm>
          <a:off x="53752" y="908720"/>
          <a:ext cx="903649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827584" y="116632"/>
            <a:ext cx="79208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dirty="0"/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54800"/>
            <a:ext cx="9109075" cy="203200"/>
            <a:chOff x="0" y="6642100"/>
            <a:chExt cx="9108504" cy="203200"/>
          </a:xfrm>
        </p:grpSpPr>
        <p:sp>
          <p:nvSpPr>
            <p:cNvPr id="31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cs typeface="Times New Roman" pitchFamily="18" charset="0"/>
              </a:endParaRPr>
            </a:p>
          </p:txBody>
        </p:sp>
        <p:sp>
          <p:nvSpPr>
            <p:cNvPr id="32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3" name="Пятиугольник 32"/>
            <p:cNvSpPr/>
            <p:nvPr/>
          </p:nvSpPr>
          <p:spPr>
            <a:xfrm>
              <a:off x="8683081" y="6642100"/>
              <a:ext cx="425423" cy="20320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0" y="171450"/>
            <a:ext cx="798513" cy="522288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6125" y="892334"/>
              <a:ext cx="72990" cy="98459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5610" y="892334"/>
              <a:ext cx="65691" cy="98459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10929" y="1173127"/>
              <a:ext cx="65691" cy="9846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5" name="Прямая соединительная линия 14"/>
          <p:cNvCxnSpPr>
            <a:stCxn id="28" idx="0"/>
          </p:cNvCxnSpPr>
          <p:nvPr/>
        </p:nvCxnSpPr>
        <p:spPr>
          <a:xfrm flipV="1">
            <a:off x="796925" y="427038"/>
            <a:ext cx="8035925" cy="111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79" name="Прямоугольник 18"/>
          <p:cNvSpPr>
            <a:spLocks noChangeArrowheads="1"/>
          </p:cNvSpPr>
          <p:nvPr/>
        </p:nvSpPr>
        <p:spPr bwMode="auto">
          <a:xfrm>
            <a:off x="798513" y="116632"/>
            <a:ext cx="834548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34563A"/>
                </a:solidFill>
                <a:latin typeface="+mj-lt"/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62068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Структура кассовых расходов медицинских организаций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</a:p>
          <a:p>
            <a:pPr algn="r"/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(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%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)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683568" y="1268760"/>
          <a:ext cx="6911752" cy="53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2034000" y="2394000"/>
          <a:ext cx="4032448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Прямоугольная выноска 21"/>
          <p:cNvSpPr/>
          <p:nvPr/>
        </p:nvSpPr>
        <p:spPr>
          <a:xfrm>
            <a:off x="251520" y="1124744"/>
            <a:ext cx="1080120" cy="576064"/>
          </a:xfrm>
          <a:prstGeom prst="wedgeRectCallout">
            <a:avLst>
              <a:gd name="adj1" fmla="val 206673"/>
              <a:gd name="adj2" fmla="val 12033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atin typeface="Calibri" pitchFamily="34" charset="0"/>
              </a:rPr>
              <a:t>13,69%</a:t>
            </a:r>
          </a:p>
          <a:p>
            <a:pPr algn="ctr">
              <a:defRPr/>
            </a:pPr>
            <a:r>
              <a:rPr lang="ru-RU" sz="1600" b="1" dirty="0" smtClean="0">
                <a:latin typeface="Calibri" pitchFamily="34" charset="0"/>
              </a:rPr>
              <a:t>(13,51%)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251520" y="1916832"/>
            <a:ext cx="1080120" cy="576064"/>
          </a:xfrm>
          <a:prstGeom prst="wedgeRectCallout">
            <a:avLst>
              <a:gd name="adj1" fmla="val 118679"/>
              <a:gd name="adj2" fmla="val 30016"/>
            </a:avLst>
          </a:prstGeom>
          <a:solidFill>
            <a:srgbClr val="FFFF00"/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1,19%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(1,33%)</a:t>
            </a:r>
            <a:endParaRPr lang="ru-RU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251520" y="2780928"/>
            <a:ext cx="1080120" cy="576064"/>
          </a:xfrm>
          <a:prstGeom prst="wedgeRectCallout">
            <a:avLst>
              <a:gd name="adj1" fmla="val 88273"/>
              <a:gd name="adj2" fmla="val 109078"/>
            </a:avLst>
          </a:prstGeom>
          <a:solidFill>
            <a:schemeClr val="accent1"/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14,11%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(13,34%)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" name="Группа 3"/>
          <p:cNvGrpSpPr>
            <a:grpSpLocks/>
          </p:cNvGrpSpPr>
          <p:nvPr/>
        </p:nvGrpSpPr>
        <p:grpSpPr bwMode="auto">
          <a:xfrm>
            <a:off x="5508105" y="1340768"/>
            <a:ext cx="3168351" cy="1152128"/>
            <a:chOff x="3851275" y="1987118"/>
            <a:chExt cx="3861395" cy="1441882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3851275" y="2349176"/>
              <a:ext cx="864476" cy="107982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4715750" y="2347588"/>
              <a:ext cx="2996920" cy="158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63"/>
            <p:cNvSpPr txBox="1">
              <a:spLocks noChangeArrowheads="1"/>
            </p:cNvSpPr>
            <p:nvPr/>
          </p:nvSpPr>
          <p:spPr bwMode="auto">
            <a:xfrm>
              <a:off x="4816623" y="1987118"/>
              <a:ext cx="2632770" cy="423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b="1" i="1" dirty="0" smtClean="0">
                  <a:latin typeface="Calibri" pitchFamily="34" charset="0"/>
                </a:rPr>
                <a:t>         </a:t>
              </a:r>
              <a:r>
                <a:rPr lang="ru-RU" sz="1600" b="1" i="1" dirty="0" smtClean="0">
                  <a:latin typeface="Calibri" pitchFamily="34" charset="0"/>
                </a:rPr>
                <a:t> 2015 год</a:t>
              </a:r>
              <a:endParaRPr lang="ru-RU" sz="1600" b="1" i="1" dirty="0">
                <a:latin typeface="Calibri" pitchFamily="34" charset="0"/>
              </a:endParaRPr>
            </a:p>
          </p:txBody>
        </p:sp>
      </p:grp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6732240" y="4480520"/>
          <a:ext cx="223224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703"/>
                <a:gridCol w="1757545"/>
              </a:tblGrid>
              <a:tr h="252224">
                <a:tc>
                  <a:txBody>
                    <a:bodyPr/>
                    <a:lstStyle/>
                    <a:p>
                      <a:endParaRPr lang="ru-RU" sz="16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</a:rPr>
                        <a:t>Оплата труда с начислениями</a:t>
                      </a:r>
                      <a:endParaRPr lang="ru-RU" sz="16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01992">
                <a:tc>
                  <a:txBody>
                    <a:bodyPr/>
                    <a:lstStyle/>
                    <a:p>
                      <a:endParaRPr lang="ru-RU" sz="16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</a:rPr>
                        <a:t>Медикаменты</a:t>
                      </a:r>
                      <a:endParaRPr lang="ru-RU" sz="16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54744">
                <a:tc>
                  <a:txBody>
                    <a:bodyPr/>
                    <a:lstStyle/>
                    <a:p>
                      <a:endParaRPr lang="ru-RU" sz="16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</a:rPr>
                        <a:t>Продукты</a:t>
                      </a:r>
                      <a:r>
                        <a:rPr lang="ru-RU" sz="1600" b="1" baseline="0" dirty="0" smtClean="0">
                          <a:latin typeface="Calibri" pitchFamily="34" charset="0"/>
                        </a:rPr>
                        <a:t> питания</a:t>
                      </a:r>
                      <a:endParaRPr lang="ru-RU" sz="16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60248">
                <a:tc>
                  <a:txBody>
                    <a:bodyPr/>
                    <a:lstStyle/>
                    <a:p>
                      <a:endParaRPr lang="ru-RU" sz="16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</a:rPr>
                        <a:t>Прочие  расходы</a:t>
                      </a:r>
                      <a:endParaRPr lang="ru-RU" sz="16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32575"/>
            <a:ext cx="9109075" cy="225425"/>
            <a:chOff x="0" y="6642100"/>
            <a:chExt cx="9108504" cy="225083"/>
          </a:xfrm>
        </p:grpSpPr>
        <p:sp>
          <p:nvSpPr>
            <p:cNvPr id="4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5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6" name="Пятиугольник 45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latin typeface="Calibri" pitchFamily="34" charset="0"/>
                  <a:cs typeface="Times New Roman" pitchFamily="18" charset="0"/>
                </a:rPr>
                <a:t>6</a:t>
              </a:r>
              <a:endParaRPr lang="ru-RU" sz="1400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732240" y="2924944"/>
            <a:ext cx="2380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28,65 млрд. руб.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60232" y="1700808"/>
            <a:ext cx="2380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31,18 млрд. руб.</a:t>
            </a:r>
            <a:endParaRPr lang="ru-RU" sz="2400" b="1" dirty="0">
              <a:latin typeface="Calibri" pitchFamily="34" charset="0"/>
            </a:endParaRPr>
          </a:p>
        </p:txBody>
      </p:sp>
      <p:grpSp>
        <p:nvGrpSpPr>
          <p:cNvPr id="5" name="Группа 3"/>
          <p:cNvGrpSpPr>
            <a:grpSpLocks/>
          </p:cNvGrpSpPr>
          <p:nvPr/>
        </p:nvGrpSpPr>
        <p:grpSpPr bwMode="auto">
          <a:xfrm>
            <a:off x="4860032" y="2564904"/>
            <a:ext cx="3168283" cy="1296144"/>
            <a:chOff x="2915152" y="1987118"/>
            <a:chExt cx="3744411" cy="1441882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2915152" y="2349177"/>
              <a:ext cx="1800600" cy="10798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4715751" y="2349176"/>
              <a:ext cx="194381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63"/>
            <p:cNvSpPr txBox="1">
              <a:spLocks noChangeArrowheads="1"/>
            </p:cNvSpPr>
            <p:nvPr/>
          </p:nvSpPr>
          <p:spPr bwMode="auto">
            <a:xfrm>
              <a:off x="5210936" y="1987118"/>
              <a:ext cx="1127604" cy="376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 i="1" dirty="0" smtClean="0">
                  <a:latin typeface="Calibri" pitchFamily="34" charset="0"/>
                </a:rPr>
                <a:t>2014 </a:t>
              </a:r>
              <a:r>
                <a:rPr lang="ru-RU" sz="1600" b="1" i="1" dirty="0">
                  <a:latin typeface="Calibri" pitchFamily="34" charset="0"/>
                </a:rPr>
                <a:t>год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3"/>
          <p:cNvGrpSpPr>
            <a:grpSpLocks/>
          </p:cNvGrpSpPr>
          <p:nvPr/>
        </p:nvGrpSpPr>
        <p:grpSpPr bwMode="auto">
          <a:xfrm>
            <a:off x="0" y="171450"/>
            <a:ext cx="798513" cy="522288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6125" y="892334"/>
              <a:ext cx="72990" cy="98459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5610" y="892334"/>
              <a:ext cx="65691" cy="98459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10929" y="1173127"/>
              <a:ext cx="65691" cy="9846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2" name="Прямая соединительная линия 11"/>
          <p:cNvCxnSpPr/>
          <p:nvPr/>
        </p:nvCxnSpPr>
        <p:spPr>
          <a:xfrm flipV="1">
            <a:off x="796925" y="427038"/>
            <a:ext cx="8035925" cy="111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8"/>
          <p:cNvSpPr>
            <a:spLocks noChangeArrowheads="1"/>
          </p:cNvSpPr>
          <p:nvPr/>
        </p:nvSpPr>
        <p:spPr bwMode="auto">
          <a:xfrm>
            <a:off x="798513" y="116632"/>
            <a:ext cx="83454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dirty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32575"/>
            <a:ext cx="9109075" cy="225425"/>
            <a:chOff x="0" y="6642100"/>
            <a:chExt cx="9108504" cy="225083"/>
          </a:xfrm>
        </p:grpSpPr>
        <p:sp>
          <p:nvSpPr>
            <p:cNvPr id="15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smtClean="0">
                  <a:latin typeface="Calibri" pitchFamily="34" charset="0"/>
                  <a:cs typeface="Times New Roman" pitchFamily="18" charset="0"/>
                </a:rPr>
                <a:t>7</a:t>
              </a:r>
              <a:endParaRPr lang="ru-RU" sz="1400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59632" y="69269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Задачи на 2016 год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7702827"/>
              </p:ext>
            </p:extLst>
          </p:nvPr>
        </p:nvGraphicFramePr>
        <p:xfrm>
          <a:off x="467544" y="1700808"/>
          <a:ext cx="8352928" cy="3960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52928"/>
              </a:tblGrid>
              <a:tr h="101604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Сохранение финансовой стабильности системы обязательного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медицинского страхования Челябинской области. </a:t>
                      </a:r>
                      <a:endParaRPr lang="ru-RU" sz="20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091741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Координация совместной с Министерством здравоохранения Челябинской области деятельности, направленной на обеспечение доступности и качества медицинской помощи.</a:t>
                      </a:r>
                      <a:endParaRPr lang="ru-RU" sz="20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60910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2000" b="1" dirty="0" smtClean="0"/>
                        <a:t> Усиление экспертного контроля случаев, подлежащих обязательной экспертизе,</a:t>
                      </a:r>
                      <a:r>
                        <a:rPr lang="ru-RU" sz="2000" b="1" baseline="0" dirty="0" smtClean="0"/>
                        <a:t> в том числе закончившихся летальным исходом.</a:t>
                      </a:r>
                      <a:r>
                        <a:rPr lang="ru-RU" sz="2000" b="1" dirty="0" smtClean="0"/>
                        <a:t>  </a:t>
                      </a:r>
                      <a:endParaRPr lang="ru-RU" sz="20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09174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="1" dirty="0" smtClean="0"/>
                        <a:t> Усиление к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онтроля за расходованием средств, затраченных на оплату медицинской помощи, оказанной застрахованным в Челябинской области гражданам в других субъектах РФ.</a:t>
                      </a:r>
                      <a:endParaRPr lang="ru-RU" sz="20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Другая 1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Другая 1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437</Words>
  <Application>Microsoft Office PowerPoint</Application>
  <PresentationFormat>Экран (4:3)</PresentationFormat>
  <Paragraphs>131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ТитоваОА</cp:lastModifiedBy>
  <cp:revision>305</cp:revision>
  <dcterms:modified xsi:type="dcterms:W3CDTF">2016-03-25T08:17:39Z</dcterms:modified>
</cp:coreProperties>
</file>