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0" r:id="rId1"/>
  </p:sldMasterIdLst>
  <p:notesMasterIdLst>
    <p:notesMasterId r:id="rId10"/>
  </p:notesMasterIdLst>
  <p:handoutMasterIdLst>
    <p:handoutMasterId r:id="rId11"/>
  </p:handoutMasterIdLst>
  <p:sldIdLst>
    <p:sldId id="386" r:id="rId2"/>
    <p:sldId id="375" r:id="rId3"/>
    <p:sldId id="376" r:id="rId4"/>
    <p:sldId id="383" r:id="rId5"/>
    <p:sldId id="387" r:id="rId6"/>
    <p:sldId id="384" r:id="rId7"/>
    <p:sldId id="385" r:id="rId8"/>
    <p:sldId id="333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00"/>
    <a:srgbClr val="FF0066"/>
    <a:srgbClr val="CC0000"/>
    <a:srgbClr val="FFFF00"/>
    <a:srgbClr val="FF0000"/>
    <a:srgbClr val="9933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87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BEF7A-CDEA-4A77-A05A-854D19F2A0B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4FF2EC-4241-4985-8147-A2F333700C5D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Выбор медицинской организации из медицинских организаций, участвующих в реализации территориальной программы обязательного медицинского страхования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ECBE666D-BBF4-4103-BAAA-E003CC545F30}" type="parTrans" cxnId="{C782F020-13DA-4C65-9DCA-BB72085CCAC8}">
      <dgm:prSet/>
      <dgm:spPr/>
      <dgm:t>
        <a:bodyPr/>
        <a:lstStyle/>
        <a:p>
          <a:endParaRPr lang="ru-RU"/>
        </a:p>
      </dgm:t>
    </dgm:pt>
    <dgm:pt modelId="{0E0824A1-C0A8-47E9-90FA-69B853CF375F}" type="sibTrans" cxnId="{C782F020-13DA-4C65-9DCA-BB72085CCAC8}">
      <dgm:prSet/>
      <dgm:spPr/>
      <dgm:t>
        <a:bodyPr/>
        <a:lstStyle/>
        <a:p>
          <a:endParaRPr lang="ru-RU"/>
        </a:p>
      </dgm:t>
    </dgm:pt>
    <dgm:pt modelId="{E6DC8EC5-B39A-49A5-8590-CD527DEE6AC9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Выбор врача путем подачи заявления лично или через своего представителя на имя руководителя медицинской организации в соответствии с законодательством в сфере охраны здоровья.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9F9AB21F-7208-4D4A-9EBF-66B952CFCABE}" type="parTrans" cxnId="{D935F4F8-828C-431D-ABD3-B11CE7AB819D}">
      <dgm:prSet/>
      <dgm:spPr/>
      <dgm:t>
        <a:bodyPr/>
        <a:lstStyle/>
        <a:p>
          <a:endParaRPr lang="ru-RU"/>
        </a:p>
      </dgm:t>
    </dgm:pt>
    <dgm:pt modelId="{EF5C7354-EF3D-494B-A981-BD25921F25F4}" type="sibTrans" cxnId="{D935F4F8-828C-431D-ABD3-B11CE7AB819D}">
      <dgm:prSet/>
      <dgm:spPr/>
      <dgm:t>
        <a:bodyPr/>
        <a:lstStyle/>
        <a:p>
          <a:endParaRPr lang="ru-RU"/>
        </a:p>
      </dgm:t>
    </dgm:pt>
    <dgm:pt modelId="{2A4CC24A-D32E-4759-A00D-04C12161A510}" type="pres">
      <dgm:prSet presAssocID="{6FDBEF7A-CDEA-4A77-A05A-854D19F2A0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3D157E-DBD6-4C51-8A9D-274C3FD4400B}" type="pres">
      <dgm:prSet presAssocID="{3C4FF2EC-4241-4985-8147-A2F333700C5D}" presName="parentLin" presStyleCnt="0"/>
      <dgm:spPr/>
      <dgm:t>
        <a:bodyPr/>
        <a:lstStyle/>
        <a:p>
          <a:endParaRPr lang="ru-RU"/>
        </a:p>
      </dgm:t>
    </dgm:pt>
    <dgm:pt modelId="{EAE35369-FE4F-44EE-B3F4-5988AEFA4762}" type="pres">
      <dgm:prSet presAssocID="{3C4FF2EC-4241-4985-8147-A2F333700C5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6E33D15-427D-4D4C-A051-9F3731F4F5E5}" type="pres">
      <dgm:prSet presAssocID="{3C4FF2EC-4241-4985-8147-A2F333700C5D}" presName="parentText" presStyleLbl="node1" presStyleIdx="0" presStyleCnt="2" custScaleX="1255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3B618-B9F8-486A-AD1D-DCC2C60F18FD}" type="pres">
      <dgm:prSet presAssocID="{3C4FF2EC-4241-4985-8147-A2F333700C5D}" presName="negativeSpace" presStyleCnt="0"/>
      <dgm:spPr/>
      <dgm:t>
        <a:bodyPr/>
        <a:lstStyle/>
        <a:p>
          <a:endParaRPr lang="ru-RU"/>
        </a:p>
      </dgm:t>
    </dgm:pt>
    <dgm:pt modelId="{87900BB3-600F-4E55-A866-5237278F3C0E}" type="pres">
      <dgm:prSet presAssocID="{3C4FF2EC-4241-4985-8147-A2F333700C5D}" presName="childText" presStyleLbl="conFgAcc1" presStyleIdx="0" presStyleCnt="2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90500">
          <a:bevelT w="190500" h="38100"/>
        </a:sp3d>
      </dgm:spPr>
      <dgm:t>
        <a:bodyPr/>
        <a:lstStyle/>
        <a:p>
          <a:endParaRPr lang="ru-RU"/>
        </a:p>
      </dgm:t>
    </dgm:pt>
    <dgm:pt modelId="{3A5C90E8-3427-48A0-8180-13CC8BE2E9BF}" type="pres">
      <dgm:prSet presAssocID="{0E0824A1-C0A8-47E9-90FA-69B853CF375F}" presName="spaceBetweenRectangles" presStyleCnt="0"/>
      <dgm:spPr/>
      <dgm:t>
        <a:bodyPr/>
        <a:lstStyle/>
        <a:p>
          <a:endParaRPr lang="ru-RU"/>
        </a:p>
      </dgm:t>
    </dgm:pt>
    <dgm:pt modelId="{11879D8D-70E3-4DBF-BC3F-7C7FD1713BF5}" type="pres">
      <dgm:prSet presAssocID="{E6DC8EC5-B39A-49A5-8590-CD527DEE6AC9}" presName="parentLin" presStyleCnt="0"/>
      <dgm:spPr/>
      <dgm:t>
        <a:bodyPr/>
        <a:lstStyle/>
        <a:p>
          <a:endParaRPr lang="ru-RU"/>
        </a:p>
      </dgm:t>
    </dgm:pt>
    <dgm:pt modelId="{DCF6D199-D405-401E-BDEF-2A37F0A50688}" type="pres">
      <dgm:prSet presAssocID="{E6DC8EC5-B39A-49A5-8590-CD527DEE6AC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2F941BC-2D9D-443D-B73B-A0393CFE6BA6}" type="pres">
      <dgm:prSet presAssocID="{E6DC8EC5-B39A-49A5-8590-CD527DEE6AC9}" presName="parentText" presStyleLbl="node1" presStyleIdx="1" presStyleCnt="2" custScaleX="126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69DDF-EF32-4FDD-A015-A44217725098}" type="pres">
      <dgm:prSet presAssocID="{E6DC8EC5-B39A-49A5-8590-CD527DEE6AC9}" presName="negativeSpace" presStyleCnt="0"/>
      <dgm:spPr/>
      <dgm:t>
        <a:bodyPr/>
        <a:lstStyle/>
        <a:p>
          <a:endParaRPr lang="ru-RU"/>
        </a:p>
      </dgm:t>
    </dgm:pt>
    <dgm:pt modelId="{A88A8A60-8421-4578-9DCB-AC1B182937D6}" type="pres">
      <dgm:prSet presAssocID="{E6DC8EC5-B39A-49A5-8590-CD527DEE6AC9}" presName="childText" presStyleLbl="conFgAcc1" presStyleIdx="1" presStyleCnt="2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90500"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D935F4F8-828C-431D-ABD3-B11CE7AB819D}" srcId="{6FDBEF7A-CDEA-4A77-A05A-854D19F2A0B7}" destId="{E6DC8EC5-B39A-49A5-8590-CD527DEE6AC9}" srcOrd="1" destOrd="0" parTransId="{9F9AB21F-7208-4D4A-9EBF-66B952CFCABE}" sibTransId="{EF5C7354-EF3D-494B-A981-BD25921F25F4}"/>
    <dgm:cxn modelId="{C782F020-13DA-4C65-9DCA-BB72085CCAC8}" srcId="{6FDBEF7A-CDEA-4A77-A05A-854D19F2A0B7}" destId="{3C4FF2EC-4241-4985-8147-A2F333700C5D}" srcOrd="0" destOrd="0" parTransId="{ECBE666D-BBF4-4103-BAAA-E003CC545F30}" sibTransId="{0E0824A1-C0A8-47E9-90FA-69B853CF375F}"/>
    <dgm:cxn modelId="{C9DDB156-D87C-4814-9C42-DF527E03E321}" type="presOf" srcId="{3C4FF2EC-4241-4985-8147-A2F333700C5D}" destId="{EAE35369-FE4F-44EE-B3F4-5988AEFA4762}" srcOrd="0" destOrd="0" presId="urn:microsoft.com/office/officeart/2005/8/layout/list1"/>
    <dgm:cxn modelId="{7366FE91-0B2C-42D3-A2C2-5D7D9D9339A3}" type="presOf" srcId="{6FDBEF7A-CDEA-4A77-A05A-854D19F2A0B7}" destId="{2A4CC24A-D32E-4759-A00D-04C12161A510}" srcOrd="0" destOrd="0" presId="urn:microsoft.com/office/officeart/2005/8/layout/list1"/>
    <dgm:cxn modelId="{D5934BFE-58A1-4CD8-9423-85EE73AE62AD}" type="presOf" srcId="{E6DC8EC5-B39A-49A5-8590-CD527DEE6AC9}" destId="{DCF6D199-D405-401E-BDEF-2A37F0A50688}" srcOrd="0" destOrd="0" presId="urn:microsoft.com/office/officeart/2005/8/layout/list1"/>
    <dgm:cxn modelId="{9C33BCE2-2ECF-459F-A316-2BEDADD6EEB1}" type="presOf" srcId="{3C4FF2EC-4241-4985-8147-A2F333700C5D}" destId="{A6E33D15-427D-4D4C-A051-9F3731F4F5E5}" srcOrd="1" destOrd="0" presId="urn:microsoft.com/office/officeart/2005/8/layout/list1"/>
    <dgm:cxn modelId="{A0CB7000-D067-4319-98C7-FD7C810F4487}" type="presOf" srcId="{E6DC8EC5-B39A-49A5-8590-CD527DEE6AC9}" destId="{62F941BC-2D9D-443D-B73B-A0393CFE6BA6}" srcOrd="1" destOrd="0" presId="urn:microsoft.com/office/officeart/2005/8/layout/list1"/>
    <dgm:cxn modelId="{ADD76522-E35B-437A-8CFF-8D310821E486}" type="presParOf" srcId="{2A4CC24A-D32E-4759-A00D-04C12161A510}" destId="{AB3D157E-DBD6-4C51-8A9D-274C3FD4400B}" srcOrd="0" destOrd="0" presId="urn:microsoft.com/office/officeart/2005/8/layout/list1"/>
    <dgm:cxn modelId="{6CB0A1CC-461D-4A73-91F2-F57ABC3FC27E}" type="presParOf" srcId="{AB3D157E-DBD6-4C51-8A9D-274C3FD4400B}" destId="{EAE35369-FE4F-44EE-B3F4-5988AEFA4762}" srcOrd="0" destOrd="0" presId="urn:microsoft.com/office/officeart/2005/8/layout/list1"/>
    <dgm:cxn modelId="{539D02C2-A3A1-4053-BC51-1E51172365F1}" type="presParOf" srcId="{AB3D157E-DBD6-4C51-8A9D-274C3FD4400B}" destId="{A6E33D15-427D-4D4C-A051-9F3731F4F5E5}" srcOrd="1" destOrd="0" presId="urn:microsoft.com/office/officeart/2005/8/layout/list1"/>
    <dgm:cxn modelId="{8234320E-AC2D-48C6-950C-FFD85032A4D5}" type="presParOf" srcId="{2A4CC24A-D32E-4759-A00D-04C12161A510}" destId="{E9E3B618-B9F8-486A-AD1D-DCC2C60F18FD}" srcOrd="1" destOrd="0" presId="urn:microsoft.com/office/officeart/2005/8/layout/list1"/>
    <dgm:cxn modelId="{46A52CF4-3771-4BEF-BB4C-65A289D0294F}" type="presParOf" srcId="{2A4CC24A-D32E-4759-A00D-04C12161A510}" destId="{87900BB3-600F-4E55-A866-5237278F3C0E}" srcOrd="2" destOrd="0" presId="urn:microsoft.com/office/officeart/2005/8/layout/list1"/>
    <dgm:cxn modelId="{124AC2D8-7642-4224-B9B0-3C57635DE6D6}" type="presParOf" srcId="{2A4CC24A-D32E-4759-A00D-04C12161A510}" destId="{3A5C90E8-3427-48A0-8180-13CC8BE2E9BF}" srcOrd="3" destOrd="0" presId="urn:microsoft.com/office/officeart/2005/8/layout/list1"/>
    <dgm:cxn modelId="{B77E811C-76B7-4634-892C-8F13B0B75DAE}" type="presParOf" srcId="{2A4CC24A-D32E-4759-A00D-04C12161A510}" destId="{11879D8D-70E3-4DBF-BC3F-7C7FD1713BF5}" srcOrd="4" destOrd="0" presId="urn:microsoft.com/office/officeart/2005/8/layout/list1"/>
    <dgm:cxn modelId="{E8AEF95F-FD31-4AC1-94C5-A260A6860E46}" type="presParOf" srcId="{11879D8D-70E3-4DBF-BC3F-7C7FD1713BF5}" destId="{DCF6D199-D405-401E-BDEF-2A37F0A50688}" srcOrd="0" destOrd="0" presId="urn:microsoft.com/office/officeart/2005/8/layout/list1"/>
    <dgm:cxn modelId="{696C20D1-89C4-4E12-A2D9-846E14F0D6AD}" type="presParOf" srcId="{11879D8D-70E3-4DBF-BC3F-7C7FD1713BF5}" destId="{62F941BC-2D9D-443D-B73B-A0393CFE6BA6}" srcOrd="1" destOrd="0" presId="urn:microsoft.com/office/officeart/2005/8/layout/list1"/>
    <dgm:cxn modelId="{A5942B70-6C35-41A3-8337-EF57000A037F}" type="presParOf" srcId="{2A4CC24A-D32E-4759-A00D-04C12161A510}" destId="{A3269DDF-EF32-4FDD-A015-A44217725098}" srcOrd="5" destOrd="0" presId="urn:microsoft.com/office/officeart/2005/8/layout/list1"/>
    <dgm:cxn modelId="{BC8924ED-D008-4502-A0B7-47418D19A758}" type="presParOf" srcId="{2A4CC24A-D32E-4759-A00D-04C12161A510}" destId="{A88A8A60-8421-4578-9DCB-AC1B182937D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8CF99-5954-4CFF-A8C9-0BAEFD1805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D0715-919A-4CF4-B107-02AAD346499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Для получения </a:t>
          </a:r>
          <a:r>
            <a:rPr lang="ru-RU" sz="1800" b="1" u="sng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первичной</a:t>
          </a:r>
          <a:r>
            <a:rPr lang="ru-RU" sz="1800" dirty="0" smtClean="0">
              <a:latin typeface="+mn-lt"/>
              <a:cs typeface="Times New Roman" pitchFamily="18" charset="0"/>
            </a:rPr>
            <a:t> (амбулаторно-поликлиническая помощь и медицинская помощь условиях дневного стационара) медико-санитарной помощи гражданин выбирает медицинскую организацию, в том числе по территориально-участковому принципу, не чаще чем один раз в год (за исключением случаев изменения места жительства или места пребывания гражданина).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6A2D29F1-F996-471F-85F7-5FBAFDC1492F}" type="parTrans" cxnId="{85C8C608-1B29-44D8-9CC8-4EAA6014E5E0}">
      <dgm:prSet/>
      <dgm:spPr/>
      <dgm:t>
        <a:bodyPr/>
        <a:lstStyle/>
        <a:p>
          <a:endParaRPr lang="ru-RU"/>
        </a:p>
      </dgm:t>
    </dgm:pt>
    <dgm:pt modelId="{3432459F-7B39-405C-8550-42955A8165DD}" type="sibTrans" cxnId="{85C8C608-1B29-44D8-9CC8-4EAA6014E5E0}">
      <dgm:prSet/>
      <dgm:spPr/>
      <dgm:t>
        <a:bodyPr/>
        <a:lstStyle/>
        <a:p>
          <a:endParaRPr lang="ru-RU"/>
        </a:p>
      </dgm:t>
    </dgm:pt>
    <dgm:pt modelId="{2F58CC48-73E9-4818-A056-B176315C0DF4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В выбранной медицинской организации гражданин осуществляет выбор не чаще чем один раз в год (за исключением случаев замены медицинской организации) врача-терапевта, врача-терапевта участкового, врача-педиатра, врача-педиатра участкового, врача общей практики (семейного врача) или фельдшера путем подачи заявления на имя руководителя медицинской организации.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1B847EC5-2AD2-4971-923E-7ACA6B3BA812}" type="parTrans" cxnId="{605E63C6-EE98-4ADE-A337-8FDA11968E18}">
      <dgm:prSet/>
      <dgm:spPr/>
      <dgm:t>
        <a:bodyPr/>
        <a:lstStyle/>
        <a:p>
          <a:endParaRPr lang="ru-RU"/>
        </a:p>
      </dgm:t>
    </dgm:pt>
    <dgm:pt modelId="{BCE06281-294C-4F29-B5DF-DC0AAD28424B}" type="sibTrans" cxnId="{605E63C6-EE98-4ADE-A337-8FDA11968E18}">
      <dgm:prSet/>
      <dgm:spPr/>
      <dgm:t>
        <a:bodyPr/>
        <a:lstStyle/>
        <a:p>
          <a:endParaRPr lang="ru-RU"/>
        </a:p>
      </dgm:t>
    </dgm:pt>
    <dgm:pt modelId="{24C42FDB-CF4B-4980-BE38-5674A68CF866}" type="pres">
      <dgm:prSet presAssocID="{ADC8CF99-5954-4CFF-A8C9-0BAEFD180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AE460-24A5-4D63-82C0-453CF817ED1D}" type="pres">
      <dgm:prSet presAssocID="{C87D0715-919A-4CF4-B107-02AAD3464998}" presName="parentLin" presStyleCnt="0"/>
      <dgm:spPr/>
    </dgm:pt>
    <dgm:pt modelId="{F4001794-E17A-4472-9842-BA8B67DA6FEF}" type="pres">
      <dgm:prSet presAssocID="{C87D0715-919A-4CF4-B107-02AAD346499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DC4C5B2-89F1-47AD-A423-7C5EFC1BAB89}" type="pres">
      <dgm:prSet presAssocID="{C87D0715-919A-4CF4-B107-02AAD3464998}" presName="parentText" presStyleLbl="node1" presStyleIdx="0" presStyleCnt="2" custScaleX="200640" custScaleY="116898" custLinFactNeighborY="-110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329B2-6002-4E37-B467-F7D15729348C}" type="pres">
      <dgm:prSet presAssocID="{C87D0715-919A-4CF4-B107-02AAD3464998}" presName="negativeSpace" presStyleCnt="0"/>
      <dgm:spPr/>
    </dgm:pt>
    <dgm:pt modelId="{2A30B823-C887-448D-8D86-E9A9A92EBE93}" type="pres">
      <dgm:prSet presAssocID="{C87D0715-919A-4CF4-B107-02AAD3464998}" presName="childText" presStyleLbl="conFgAcc1" presStyleIdx="0" presStyleCnt="2" custScaleY="85720" custLinFactY="-9985" custLinFactNeighborY="-10000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98AA4BD1-D3C1-4F23-9615-4E2E16F8B7DF}" type="pres">
      <dgm:prSet presAssocID="{3432459F-7B39-405C-8550-42955A8165DD}" presName="spaceBetweenRectangles" presStyleCnt="0"/>
      <dgm:spPr/>
    </dgm:pt>
    <dgm:pt modelId="{B7B7DB80-88C6-4FE2-98C9-9EBF26101520}" type="pres">
      <dgm:prSet presAssocID="{2F58CC48-73E9-4818-A056-B176315C0DF4}" presName="parentLin" presStyleCnt="0"/>
      <dgm:spPr/>
    </dgm:pt>
    <dgm:pt modelId="{56B64D33-7736-4525-A4EF-0E4DC6FCCD99}" type="pres">
      <dgm:prSet presAssocID="{2F58CC48-73E9-4818-A056-B176315C0DF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35A97D9-E67F-417E-9A0B-1AD7B3E9C0DD}" type="pres">
      <dgm:prSet presAssocID="{2F58CC48-73E9-4818-A056-B176315C0DF4}" presName="parentText" presStyleLbl="node1" presStyleIdx="1" presStyleCnt="2" custScaleX="169954" custScaleY="125625" custLinFactNeighborY="124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F4D63-76A7-4DA3-9127-2B25ED295ACE}" type="pres">
      <dgm:prSet presAssocID="{2F58CC48-73E9-4818-A056-B176315C0DF4}" presName="negativeSpace" presStyleCnt="0"/>
      <dgm:spPr/>
    </dgm:pt>
    <dgm:pt modelId="{E9366239-B257-4BFC-B310-E644F4405A39}" type="pres">
      <dgm:prSet presAssocID="{2F58CC48-73E9-4818-A056-B176315C0DF4}" presName="childText" presStyleLbl="conFgAcc1" presStyleIdx="1" presStyleCnt="2" custScaleY="78586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E5F0672A-A428-449C-BD79-C1CD2DDBA614}" type="presOf" srcId="{2F58CC48-73E9-4818-A056-B176315C0DF4}" destId="{735A97D9-E67F-417E-9A0B-1AD7B3E9C0DD}" srcOrd="1" destOrd="0" presId="urn:microsoft.com/office/officeart/2005/8/layout/list1"/>
    <dgm:cxn modelId="{605E63C6-EE98-4ADE-A337-8FDA11968E18}" srcId="{ADC8CF99-5954-4CFF-A8C9-0BAEFD18055B}" destId="{2F58CC48-73E9-4818-A056-B176315C0DF4}" srcOrd="1" destOrd="0" parTransId="{1B847EC5-2AD2-4971-923E-7ACA6B3BA812}" sibTransId="{BCE06281-294C-4F29-B5DF-DC0AAD28424B}"/>
    <dgm:cxn modelId="{E6996056-2C3F-4035-BC25-38F2DE6078B3}" type="presOf" srcId="{C87D0715-919A-4CF4-B107-02AAD3464998}" destId="{BDC4C5B2-89F1-47AD-A423-7C5EFC1BAB89}" srcOrd="1" destOrd="0" presId="urn:microsoft.com/office/officeart/2005/8/layout/list1"/>
    <dgm:cxn modelId="{B8D8612E-231E-4181-8508-5080C1167EE8}" type="presOf" srcId="{2F58CC48-73E9-4818-A056-B176315C0DF4}" destId="{56B64D33-7736-4525-A4EF-0E4DC6FCCD99}" srcOrd="0" destOrd="0" presId="urn:microsoft.com/office/officeart/2005/8/layout/list1"/>
    <dgm:cxn modelId="{4B72DBD2-CEFA-40FA-8284-9118F96490F0}" type="presOf" srcId="{ADC8CF99-5954-4CFF-A8C9-0BAEFD18055B}" destId="{24C42FDB-CF4B-4980-BE38-5674A68CF866}" srcOrd="0" destOrd="0" presId="urn:microsoft.com/office/officeart/2005/8/layout/list1"/>
    <dgm:cxn modelId="{85C8C608-1B29-44D8-9CC8-4EAA6014E5E0}" srcId="{ADC8CF99-5954-4CFF-A8C9-0BAEFD18055B}" destId="{C87D0715-919A-4CF4-B107-02AAD3464998}" srcOrd="0" destOrd="0" parTransId="{6A2D29F1-F996-471F-85F7-5FBAFDC1492F}" sibTransId="{3432459F-7B39-405C-8550-42955A8165DD}"/>
    <dgm:cxn modelId="{B26691A5-4B54-4200-9578-EADE38DA8B4C}" type="presOf" srcId="{C87D0715-919A-4CF4-B107-02AAD3464998}" destId="{F4001794-E17A-4472-9842-BA8B67DA6FEF}" srcOrd="0" destOrd="0" presId="urn:microsoft.com/office/officeart/2005/8/layout/list1"/>
    <dgm:cxn modelId="{9C0047D0-801E-4166-8488-C58B71C0CCA7}" type="presParOf" srcId="{24C42FDB-CF4B-4980-BE38-5674A68CF866}" destId="{41BAE460-24A5-4D63-82C0-453CF817ED1D}" srcOrd="0" destOrd="0" presId="urn:microsoft.com/office/officeart/2005/8/layout/list1"/>
    <dgm:cxn modelId="{D7946910-A75B-4386-AF80-D25F7D6AED58}" type="presParOf" srcId="{41BAE460-24A5-4D63-82C0-453CF817ED1D}" destId="{F4001794-E17A-4472-9842-BA8B67DA6FEF}" srcOrd="0" destOrd="0" presId="urn:microsoft.com/office/officeart/2005/8/layout/list1"/>
    <dgm:cxn modelId="{5F9ECA34-51BA-40DD-9B91-A021851C2BCE}" type="presParOf" srcId="{41BAE460-24A5-4D63-82C0-453CF817ED1D}" destId="{BDC4C5B2-89F1-47AD-A423-7C5EFC1BAB89}" srcOrd="1" destOrd="0" presId="urn:microsoft.com/office/officeart/2005/8/layout/list1"/>
    <dgm:cxn modelId="{E23CE16F-6D16-401E-963A-D34A0466E8F6}" type="presParOf" srcId="{24C42FDB-CF4B-4980-BE38-5674A68CF866}" destId="{FF7329B2-6002-4E37-B467-F7D15729348C}" srcOrd="1" destOrd="0" presId="urn:microsoft.com/office/officeart/2005/8/layout/list1"/>
    <dgm:cxn modelId="{C2D7B679-3AA0-459E-BDEF-1E18BA764256}" type="presParOf" srcId="{24C42FDB-CF4B-4980-BE38-5674A68CF866}" destId="{2A30B823-C887-448D-8D86-E9A9A92EBE93}" srcOrd="2" destOrd="0" presId="urn:microsoft.com/office/officeart/2005/8/layout/list1"/>
    <dgm:cxn modelId="{6AA96706-A932-4959-B0F3-C4FD7F4ACA55}" type="presParOf" srcId="{24C42FDB-CF4B-4980-BE38-5674A68CF866}" destId="{98AA4BD1-D3C1-4F23-9615-4E2E16F8B7DF}" srcOrd="3" destOrd="0" presId="urn:microsoft.com/office/officeart/2005/8/layout/list1"/>
    <dgm:cxn modelId="{6E1C89E9-6A25-4345-9A34-64A1CDC57468}" type="presParOf" srcId="{24C42FDB-CF4B-4980-BE38-5674A68CF866}" destId="{B7B7DB80-88C6-4FE2-98C9-9EBF26101520}" srcOrd="4" destOrd="0" presId="urn:microsoft.com/office/officeart/2005/8/layout/list1"/>
    <dgm:cxn modelId="{236FFEAB-FDAA-41EF-93C9-7C427FDFA959}" type="presParOf" srcId="{B7B7DB80-88C6-4FE2-98C9-9EBF26101520}" destId="{56B64D33-7736-4525-A4EF-0E4DC6FCCD99}" srcOrd="0" destOrd="0" presId="urn:microsoft.com/office/officeart/2005/8/layout/list1"/>
    <dgm:cxn modelId="{F5E16B20-C625-4963-8937-EE61557095F0}" type="presParOf" srcId="{B7B7DB80-88C6-4FE2-98C9-9EBF26101520}" destId="{735A97D9-E67F-417E-9A0B-1AD7B3E9C0DD}" srcOrd="1" destOrd="0" presId="urn:microsoft.com/office/officeart/2005/8/layout/list1"/>
    <dgm:cxn modelId="{14113712-18C6-47BE-8724-07E6BBD75E74}" type="presParOf" srcId="{24C42FDB-CF4B-4980-BE38-5674A68CF866}" destId="{93AF4D63-76A7-4DA3-9127-2B25ED295ACE}" srcOrd="5" destOrd="0" presId="urn:microsoft.com/office/officeart/2005/8/layout/list1"/>
    <dgm:cxn modelId="{F83521A2-E099-49D8-8082-6265713322E8}" type="presParOf" srcId="{24C42FDB-CF4B-4980-BE38-5674A68CF866}" destId="{E9366239-B257-4BFC-B310-E644F4405A3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C8CF99-5954-4CFF-A8C9-0BAEFD1805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D0715-919A-4CF4-B107-02AAD3464998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dirty="0" smtClean="0">
              <a:latin typeface="+mn-lt"/>
              <a:cs typeface="Times New Roman" pitchFamily="18" charset="0"/>
            </a:rPr>
            <a:t>Для получения </a:t>
          </a:r>
          <a:r>
            <a:rPr lang="ru-RU" sz="2000" b="1" u="sng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специализированной</a:t>
          </a:r>
          <a:r>
            <a:rPr lang="ru-RU" sz="2000" dirty="0" smtClean="0">
              <a:latin typeface="+mn-lt"/>
              <a:cs typeface="Times New Roman" pitchFamily="18" charset="0"/>
            </a:rPr>
            <a:t> медицинской помощи в плановой форме выбор медицинской организации осуществляется по направлению лечащего врача. 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6A2D29F1-F996-471F-85F7-5FBAFDC1492F}" type="parTrans" cxnId="{85C8C608-1B29-44D8-9CC8-4EAA6014E5E0}">
      <dgm:prSet/>
      <dgm:spPr/>
      <dgm:t>
        <a:bodyPr/>
        <a:lstStyle/>
        <a:p>
          <a:endParaRPr lang="ru-RU"/>
        </a:p>
      </dgm:t>
    </dgm:pt>
    <dgm:pt modelId="{3432459F-7B39-405C-8550-42955A8165DD}" type="sibTrans" cxnId="{85C8C608-1B29-44D8-9CC8-4EAA6014E5E0}">
      <dgm:prSet/>
      <dgm:spPr/>
      <dgm:t>
        <a:bodyPr/>
        <a:lstStyle/>
        <a:p>
          <a:endParaRPr lang="ru-RU"/>
        </a:p>
      </dgm:t>
    </dgm:pt>
    <dgm:pt modelId="{2F58CC48-73E9-4818-A056-B176315C0DF4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При выдаче направления лечащий врач обязан проинформировать гражданина о медицинских организациях, участвующих  в реализации территориальной программы, в которых возможно оказание медицинской помощи с учетом  сроков ожидания медицинской помощи, установленных территориальной программой.</a:t>
          </a:r>
        </a:p>
        <a:p>
          <a:pPr algn="just"/>
          <a:r>
            <a:rPr lang="ru-RU" sz="1800" dirty="0" smtClean="0">
              <a:latin typeface="+mn-lt"/>
              <a:cs typeface="Times New Roman" pitchFamily="18" charset="0"/>
            </a:rPr>
            <a:t>На основании данной информации гражданин осуществляет выбор медицинской организации, в которую он должен быть направлен для оказания специализированной медицинской помощи.</a:t>
          </a:r>
          <a:endParaRPr lang="ru-RU" sz="1800" dirty="0">
            <a:latin typeface="+mn-lt"/>
            <a:cs typeface="Times New Roman" pitchFamily="18" charset="0"/>
          </a:endParaRPr>
        </a:p>
      </dgm:t>
    </dgm:pt>
    <dgm:pt modelId="{1B847EC5-2AD2-4971-923E-7ACA6B3BA812}" type="parTrans" cxnId="{605E63C6-EE98-4ADE-A337-8FDA11968E18}">
      <dgm:prSet/>
      <dgm:spPr/>
      <dgm:t>
        <a:bodyPr/>
        <a:lstStyle/>
        <a:p>
          <a:endParaRPr lang="ru-RU"/>
        </a:p>
      </dgm:t>
    </dgm:pt>
    <dgm:pt modelId="{BCE06281-294C-4F29-B5DF-DC0AAD28424B}" type="sibTrans" cxnId="{605E63C6-EE98-4ADE-A337-8FDA11968E18}">
      <dgm:prSet/>
      <dgm:spPr/>
      <dgm:t>
        <a:bodyPr/>
        <a:lstStyle/>
        <a:p>
          <a:endParaRPr lang="ru-RU"/>
        </a:p>
      </dgm:t>
    </dgm:pt>
    <dgm:pt modelId="{F4CA60B6-E5D5-409D-BFC2-CEDD036F7025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500" b="1" dirty="0" smtClean="0"/>
            <a:t>Аналогичный порядок выбора медицинской организации действует за пределами субъекта РФ, на территории которого застрахован гражданин</a:t>
          </a:r>
          <a:endParaRPr lang="ru-RU" sz="1500" b="1" dirty="0"/>
        </a:p>
      </dgm:t>
    </dgm:pt>
    <dgm:pt modelId="{06131F6B-54DF-4BA9-A7DB-EF993AC84B75}" type="parTrans" cxnId="{2C13A13F-9AFF-4020-9065-8B762409A0DF}">
      <dgm:prSet/>
      <dgm:spPr/>
      <dgm:t>
        <a:bodyPr/>
        <a:lstStyle/>
        <a:p>
          <a:endParaRPr lang="ru-RU"/>
        </a:p>
      </dgm:t>
    </dgm:pt>
    <dgm:pt modelId="{AA5B5CE3-B29B-487C-9756-F808892E4E1E}" type="sibTrans" cxnId="{2C13A13F-9AFF-4020-9065-8B762409A0DF}">
      <dgm:prSet/>
      <dgm:spPr/>
      <dgm:t>
        <a:bodyPr/>
        <a:lstStyle/>
        <a:p>
          <a:endParaRPr lang="ru-RU"/>
        </a:p>
      </dgm:t>
    </dgm:pt>
    <dgm:pt modelId="{24C42FDB-CF4B-4980-BE38-5674A68CF866}" type="pres">
      <dgm:prSet presAssocID="{ADC8CF99-5954-4CFF-A8C9-0BAEFD180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AE460-24A5-4D63-82C0-453CF817ED1D}" type="pres">
      <dgm:prSet presAssocID="{C87D0715-919A-4CF4-B107-02AAD3464998}" presName="parentLin" presStyleCnt="0"/>
      <dgm:spPr/>
    </dgm:pt>
    <dgm:pt modelId="{F4001794-E17A-4472-9842-BA8B67DA6FEF}" type="pres">
      <dgm:prSet presAssocID="{C87D0715-919A-4CF4-B107-02AAD346499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DC4C5B2-89F1-47AD-A423-7C5EFC1BAB89}" type="pres">
      <dgm:prSet presAssocID="{C87D0715-919A-4CF4-B107-02AAD3464998}" presName="parentText" presStyleLbl="node1" presStyleIdx="0" presStyleCnt="2" custScaleX="132169" custScaleY="78321" custLinFactNeighborX="-27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329B2-6002-4E37-B467-F7D15729348C}" type="pres">
      <dgm:prSet presAssocID="{C87D0715-919A-4CF4-B107-02AAD3464998}" presName="negativeSpace" presStyleCnt="0"/>
      <dgm:spPr/>
    </dgm:pt>
    <dgm:pt modelId="{2A30B823-C887-448D-8D86-E9A9A92EBE93}" type="pres">
      <dgm:prSet presAssocID="{C87D0715-919A-4CF4-B107-02AAD3464998}" presName="childText" presStyleLbl="conFgAcc1" presStyleIdx="0" presStyleCnt="2" custLinFactNeighborX="149" custLinFactNeighborY="-41264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98AA4BD1-D3C1-4F23-9615-4E2E16F8B7DF}" type="pres">
      <dgm:prSet presAssocID="{3432459F-7B39-405C-8550-42955A8165DD}" presName="spaceBetweenRectangles" presStyleCnt="0"/>
      <dgm:spPr/>
    </dgm:pt>
    <dgm:pt modelId="{B7B7DB80-88C6-4FE2-98C9-9EBF26101520}" type="pres">
      <dgm:prSet presAssocID="{2F58CC48-73E9-4818-A056-B176315C0DF4}" presName="parentLin" presStyleCnt="0"/>
      <dgm:spPr/>
    </dgm:pt>
    <dgm:pt modelId="{56B64D33-7736-4525-A4EF-0E4DC6FCCD99}" type="pres">
      <dgm:prSet presAssocID="{2F58CC48-73E9-4818-A056-B176315C0DF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35A97D9-E67F-417E-9A0B-1AD7B3E9C0DD}" type="pres">
      <dgm:prSet presAssocID="{2F58CC48-73E9-4818-A056-B176315C0DF4}" presName="parentText" presStyleLbl="node1" presStyleIdx="1" presStyleCnt="2" custScaleX="131770" custScaleY="142929" custLinFactNeighborX="2985" custLinFactNeighborY="171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F4D63-76A7-4DA3-9127-2B25ED295ACE}" type="pres">
      <dgm:prSet presAssocID="{2F58CC48-73E9-4818-A056-B176315C0DF4}" presName="negativeSpace" presStyleCnt="0"/>
      <dgm:spPr/>
    </dgm:pt>
    <dgm:pt modelId="{E9366239-B257-4BFC-B310-E644F4405A39}" type="pres">
      <dgm:prSet presAssocID="{2F58CC48-73E9-4818-A056-B176315C0DF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5E63C6-EE98-4ADE-A337-8FDA11968E18}" srcId="{ADC8CF99-5954-4CFF-A8C9-0BAEFD18055B}" destId="{2F58CC48-73E9-4818-A056-B176315C0DF4}" srcOrd="1" destOrd="0" parTransId="{1B847EC5-2AD2-4971-923E-7ACA6B3BA812}" sibTransId="{BCE06281-294C-4F29-B5DF-DC0AAD28424B}"/>
    <dgm:cxn modelId="{F6D610F6-CD71-4785-9B9A-67C695524C33}" type="presOf" srcId="{2F58CC48-73E9-4818-A056-B176315C0DF4}" destId="{56B64D33-7736-4525-A4EF-0E4DC6FCCD99}" srcOrd="0" destOrd="0" presId="urn:microsoft.com/office/officeart/2005/8/layout/list1"/>
    <dgm:cxn modelId="{E320AB2F-DC77-472A-9903-3A83025416F4}" type="presOf" srcId="{C87D0715-919A-4CF4-B107-02AAD3464998}" destId="{BDC4C5B2-89F1-47AD-A423-7C5EFC1BAB89}" srcOrd="1" destOrd="0" presId="urn:microsoft.com/office/officeart/2005/8/layout/list1"/>
    <dgm:cxn modelId="{F1E39F47-E09F-4BEC-A4B1-A5F1BD5E9F6C}" type="presOf" srcId="{2F58CC48-73E9-4818-A056-B176315C0DF4}" destId="{735A97D9-E67F-417E-9A0B-1AD7B3E9C0DD}" srcOrd="1" destOrd="0" presId="urn:microsoft.com/office/officeart/2005/8/layout/list1"/>
    <dgm:cxn modelId="{85C8C608-1B29-44D8-9CC8-4EAA6014E5E0}" srcId="{ADC8CF99-5954-4CFF-A8C9-0BAEFD18055B}" destId="{C87D0715-919A-4CF4-B107-02AAD3464998}" srcOrd="0" destOrd="0" parTransId="{6A2D29F1-F996-471F-85F7-5FBAFDC1492F}" sibTransId="{3432459F-7B39-405C-8550-42955A8165DD}"/>
    <dgm:cxn modelId="{DC14CCA0-096D-4E63-86FE-16CF1A115DDB}" type="presOf" srcId="{ADC8CF99-5954-4CFF-A8C9-0BAEFD18055B}" destId="{24C42FDB-CF4B-4980-BE38-5674A68CF866}" srcOrd="0" destOrd="0" presId="urn:microsoft.com/office/officeart/2005/8/layout/list1"/>
    <dgm:cxn modelId="{46E33588-8DDE-4A5F-88E5-9908ED2A757D}" type="presOf" srcId="{F4CA60B6-E5D5-409D-BFC2-CEDD036F7025}" destId="{E9366239-B257-4BFC-B310-E644F4405A39}" srcOrd="0" destOrd="0" presId="urn:microsoft.com/office/officeart/2005/8/layout/list1"/>
    <dgm:cxn modelId="{2C13A13F-9AFF-4020-9065-8B762409A0DF}" srcId="{2F58CC48-73E9-4818-A056-B176315C0DF4}" destId="{F4CA60B6-E5D5-409D-BFC2-CEDD036F7025}" srcOrd="0" destOrd="0" parTransId="{06131F6B-54DF-4BA9-A7DB-EF993AC84B75}" sibTransId="{AA5B5CE3-B29B-487C-9756-F808892E4E1E}"/>
    <dgm:cxn modelId="{E78734BA-252A-4CBF-A984-C074D24F439D}" type="presOf" srcId="{C87D0715-919A-4CF4-B107-02AAD3464998}" destId="{F4001794-E17A-4472-9842-BA8B67DA6FEF}" srcOrd="0" destOrd="0" presId="urn:microsoft.com/office/officeart/2005/8/layout/list1"/>
    <dgm:cxn modelId="{193F39EC-B212-4ECF-A7DE-B7D8AA4557E6}" type="presParOf" srcId="{24C42FDB-CF4B-4980-BE38-5674A68CF866}" destId="{41BAE460-24A5-4D63-82C0-453CF817ED1D}" srcOrd="0" destOrd="0" presId="urn:microsoft.com/office/officeart/2005/8/layout/list1"/>
    <dgm:cxn modelId="{DFDC23DF-30D1-40F7-ADEB-BD03B0AF6599}" type="presParOf" srcId="{41BAE460-24A5-4D63-82C0-453CF817ED1D}" destId="{F4001794-E17A-4472-9842-BA8B67DA6FEF}" srcOrd="0" destOrd="0" presId="urn:microsoft.com/office/officeart/2005/8/layout/list1"/>
    <dgm:cxn modelId="{A36EF742-F059-49A4-8212-AD8FA3C32BB6}" type="presParOf" srcId="{41BAE460-24A5-4D63-82C0-453CF817ED1D}" destId="{BDC4C5B2-89F1-47AD-A423-7C5EFC1BAB89}" srcOrd="1" destOrd="0" presId="urn:microsoft.com/office/officeart/2005/8/layout/list1"/>
    <dgm:cxn modelId="{00C479A7-C530-4330-B27C-EB9CE4865235}" type="presParOf" srcId="{24C42FDB-CF4B-4980-BE38-5674A68CF866}" destId="{FF7329B2-6002-4E37-B467-F7D15729348C}" srcOrd="1" destOrd="0" presId="urn:microsoft.com/office/officeart/2005/8/layout/list1"/>
    <dgm:cxn modelId="{E8B6FA9F-63F4-48A1-B64B-0BFF549D6E22}" type="presParOf" srcId="{24C42FDB-CF4B-4980-BE38-5674A68CF866}" destId="{2A30B823-C887-448D-8D86-E9A9A92EBE93}" srcOrd="2" destOrd="0" presId="urn:microsoft.com/office/officeart/2005/8/layout/list1"/>
    <dgm:cxn modelId="{F4EF7EB3-64BF-4F05-A9AF-452776D6AF1C}" type="presParOf" srcId="{24C42FDB-CF4B-4980-BE38-5674A68CF866}" destId="{98AA4BD1-D3C1-4F23-9615-4E2E16F8B7DF}" srcOrd="3" destOrd="0" presId="urn:microsoft.com/office/officeart/2005/8/layout/list1"/>
    <dgm:cxn modelId="{079D7767-58E1-4BE3-99B6-ACFE90557E46}" type="presParOf" srcId="{24C42FDB-CF4B-4980-BE38-5674A68CF866}" destId="{B7B7DB80-88C6-4FE2-98C9-9EBF26101520}" srcOrd="4" destOrd="0" presId="urn:microsoft.com/office/officeart/2005/8/layout/list1"/>
    <dgm:cxn modelId="{05741468-89A4-46BF-A019-7B10851FE2CA}" type="presParOf" srcId="{B7B7DB80-88C6-4FE2-98C9-9EBF26101520}" destId="{56B64D33-7736-4525-A4EF-0E4DC6FCCD99}" srcOrd="0" destOrd="0" presId="urn:microsoft.com/office/officeart/2005/8/layout/list1"/>
    <dgm:cxn modelId="{5FC77E5A-DE53-4F4C-89EB-2B47ECD2C19C}" type="presParOf" srcId="{B7B7DB80-88C6-4FE2-98C9-9EBF26101520}" destId="{735A97D9-E67F-417E-9A0B-1AD7B3E9C0DD}" srcOrd="1" destOrd="0" presId="urn:microsoft.com/office/officeart/2005/8/layout/list1"/>
    <dgm:cxn modelId="{7796C035-E448-485B-A5F1-DDC80956D1E4}" type="presParOf" srcId="{24C42FDB-CF4B-4980-BE38-5674A68CF866}" destId="{93AF4D63-76A7-4DA3-9127-2B25ED295ACE}" srcOrd="5" destOrd="0" presId="urn:microsoft.com/office/officeart/2005/8/layout/list1"/>
    <dgm:cxn modelId="{E478EDF8-F841-42C8-9D83-BDD506C95CD2}" type="presParOf" srcId="{24C42FDB-CF4B-4980-BE38-5674A68CF866}" destId="{E9366239-B257-4BFC-B310-E644F4405A3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900BB3-600F-4E55-A866-5237278F3C0E}">
      <dsp:nvSpPr>
        <dsp:cNvPr id="0" name=""/>
        <dsp:cNvSpPr/>
      </dsp:nvSpPr>
      <dsp:spPr>
        <a:xfrm>
          <a:off x="0" y="865359"/>
          <a:ext cx="6829168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905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E33D15-427D-4D4C-A051-9F3731F4F5E5}">
      <dsp:nvSpPr>
        <dsp:cNvPr id="0" name=""/>
        <dsp:cNvSpPr/>
      </dsp:nvSpPr>
      <dsp:spPr>
        <a:xfrm>
          <a:off x="341458" y="38799"/>
          <a:ext cx="6003726" cy="1653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688" tIns="0" rIns="180688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Выбор медицинской организации из медицинских организаций, участвующих в реализации территориальной программы обязательного медицинского страхования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341458" y="38799"/>
        <a:ext cx="6003726" cy="1653120"/>
      </dsp:txXfrm>
    </dsp:sp>
    <dsp:sp modelId="{A88A8A60-8421-4578-9DCB-AC1B182937D6}">
      <dsp:nvSpPr>
        <dsp:cNvPr id="0" name=""/>
        <dsp:cNvSpPr/>
      </dsp:nvSpPr>
      <dsp:spPr>
        <a:xfrm>
          <a:off x="0" y="3405519"/>
          <a:ext cx="6829168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905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F941BC-2D9D-443D-B73B-A0393CFE6BA6}">
      <dsp:nvSpPr>
        <dsp:cNvPr id="0" name=""/>
        <dsp:cNvSpPr/>
      </dsp:nvSpPr>
      <dsp:spPr>
        <a:xfrm>
          <a:off x="341458" y="2578959"/>
          <a:ext cx="6028441" cy="1653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0688" tIns="0" rIns="180688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Выбор врача путем подачи заявления лично или через своего представителя на имя руководителя медицинской организации в соответствии с законодательством в сфере охраны здоровья.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341458" y="2578959"/>
        <a:ext cx="6028441" cy="1653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30B823-C887-448D-8D86-E9A9A92EBE93}">
      <dsp:nvSpPr>
        <dsp:cNvPr id="0" name=""/>
        <dsp:cNvSpPr/>
      </dsp:nvSpPr>
      <dsp:spPr>
        <a:xfrm>
          <a:off x="0" y="952921"/>
          <a:ext cx="8328453" cy="13824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4C5B2-89F1-47AD-A423-7C5EFC1BAB89}">
      <dsp:nvSpPr>
        <dsp:cNvPr id="0" name=""/>
        <dsp:cNvSpPr/>
      </dsp:nvSpPr>
      <dsp:spPr>
        <a:xfrm>
          <a:off x="286290" y="0"/>
          <a:ext cx="8041787" cy="2208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57" tIns="0" rIns="22035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Для получения </a:t>
          </a:r>
          <a:r>
            <a:rPr lang="ru-RU" sz="1800" b="1" u="sng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первичной</a:t>
          </a:r>
          <a:r>
            <a:rPr lang="ru-RU" sz="1800" kern="1200" dirty="0" smtClean="0">
              <a:latin typeface="+mn-lt"/>
              <a:cs typeface="Times New Roman" pitchFamily="18" charset="0"/>
            </a:rPr>
            <a:t> (амбулаторно-поликлиническая помощь и медицинская помощь условиях дневного стационара) медико-санитарной помощи гражданин выбирает медицинскую организацию, в том числе по территориально-участковому принципу, не чаще чем один раз в год (за исключением случаев изменения места жительства или места пребывания гражданина).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286290" y="0"/>
        <a:ext cx="8041787" cy="2208530"/>
      </dsp:txXfrm>
    </dsp:sp>
    <dsp:sp modelId="{E9366239-B257-4BFC-B310-E644F4405A39}">
      <dsp:nvSpPr>
        <dsp:cNvPr id="0" name=""/>
        <dsp:cNvSpPr/>
      </dsp:nvSpPr>
      <dsp:spPr>
        <a:xfrm>
          <a:off x="0" y="4616419"/>
          <a:ext cx="8328453" cy="1267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A97D9-E67F-417E-9A0B-1AD7B3E9C0DD}">
      <dsp:nvSpPr>
        <dsp:cNvPr id="0" name=""/>
        <dsp:cNvSpPr/>
      </dsp:nvSpPr>
      <dsp:spPr>
        <a:xfrm>
          <a:off x="335903" y="3422413"/>
          <a:ext cx="7992338" cy="2373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57" tIns="0" rIns="220357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В выбранной медицинской организации гражданин осуществляет выбор не чаще чем один раз в год (за исключением случаев замены медицинской организации) врача-терапевта, врача-терапевта участкового, врача-педиатра, врача-педиатра участкового, врача общей практики (семейного врача) или фельдшера путем подачи заявления на имя руководителя медицинской организации.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335903" y="3422413"/>
        <a:ext cx="7992338" cy="23734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30B823-C887-448D-8D86-E9A9A92EBE93}">
      <dsp:nvSpPr>
        <dsp:cNvPr id="0" name=""/>
        <dsp:cNvSpPr/>
      </dsp:nvSpPr>
      <dsp:spPr>
        <a:xfrm>
          <a:off x="0" y="408159"/>
          <a:ext cx="8279027" cy="153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4C5B2-89F1-47AD-A423-7C5EFC1BAB89}">
      <dsp:nvSpPr>
        <dsp:cNvPr id="0" name=""/>
        <dsp:cNvSpPr/>
      </dsp:nvSpPr>
      <dsp:spPr>
        <a:xfrm>
          <a:off x="402389" y="34100"/>
          <a:ext cx="7659615" cy="1410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49" tIns="0" rIns="219049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Для получения </a:t>
          </a:r>
          <a:r>
            <a:rPr lang="ru-RU" sz="2000" b="1" u="sng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специализированной</a:t>
          </a:r>
          <a:r>
            <a:rPr lang="ru-RU" sz="2000" kern="1200" dirty="0" smtClean="0">
              <a:latin typeface="+mn-lt"/>
              <a:cs typeface="Times New Roman" pitchFamily="18" charset="0"/>
            </a:rPr>
            <a:t> медицинской помощи в плановой форме выбор медицинской организации осуществляется по направлению лечащего врача. 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402389" y="34100"/>
        <a:ext cx="7659615" cy="1410341"/>
      </dsp:txXfrm>
    </dsp:sp>
    <dsp:sp modelId="{E9366239-B257-4BFC-B310-E644F4405A39}">
      <dsp:nvSpPr>
        <dsp:cNvPr id="0" name=""/>
        <dsp:cNvSpPr/>
      </dsp:nvSpPr>
      <dsp:spPr>
        <a:xfrm>
          <a:off x="0" y="4084073"/>
          <a:ext cx="8279027" cy="1825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544" tIns="1270508" rIns="642544" bIns="10668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Аналогичный порядок выбора медицинской организации действует за пределами субъекта РФ, на территории которого застрахован гражданин</a:t>
          </a:r>
          <a:endParaRPr lang="ru-RU" sz="1500" b="1" kern="1200" dirty="0"/>
        </a:p>
      </dsp:txBody>
      <dsp:txXfrm>
        <a:off x="0" y="4084073"/>
        <a:ext cx="8279027" cy="1825425"/>
      </dsp:txXfrm>
    </dsp:sp>
    <dsp:sp modelId="{735A97D9-E67F-417E-9A0B-1AD7B3E9C0DD}">
      <dsp:nvSpPr>
        <dsp:cNvPr id="0" name=""/>
        <dsp:cNvSpPr/>
      </dsp:nvSpPr>
      <dsp:spPr>
        <a:xfrm>
          <a:off x="426307" y="2719596"/>
          <a:ext cx="7636491" cy="25737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49" tIns="0" rIns="21904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При выдаче направления лечащий врач обязан проинформировать гражданина о медицинских организациях, участвующих  в реализации территориальной программы, в которых возможно оказание медицинской помощи с учетом  сроков ожидания медицинской помощи, установленных территориальной программой.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  <a:cs typeface="Times New Roman" pitchFamily="18" charset="0"/>
            </a:rPr>
            <a:t>На основании данной информации гражданин осуществляет выбор медицинской организации, в которую он должен быть направлен для оказания специализированной медицинской помощи.</a:t>
          </a:r>
          <a:endParaRPr lang="ru-RU" sz="1800" kern="1200" dirty="0">
            <a:latin typeface="+mn-lt"/>
            <a:cs typeface="Times New Roman" pitchFamily="18" charset="0"/>
          </a:endParaRPr>
        </a:p>
      </dsp:txBody>
      <dsp:txXfrm>
        <a:off x="426307" y="2719596"/>
        <a:ext cx="7636491" cy="2573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628" y="1556951"/>
            <a:ext cx="8273837" cy="18288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Порядок выбора медицинской организации в сфере обязательного медицинского страхования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ospital, medical center, medicine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6926" y="3782498"/>
            <a:ext cx="1219200" cy="1219201"/>
          </a:xfrm>
          <a:prstGeom prst="rect">
            <a:avLst/>
          </a:prstGeom>
          <a:noFill/>
        </p:spPr>
      </p:pic>
      <p:pic>
        <p:nvPicPr>
          <p:cNvPr id="1030" name="Picture 6" descr="building, health, hospital, medical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423" y="4857536"/>
            <a:ext cx="1219200" cy="1219201"/>
          </a:xfrm>
          <a:prstGeom prst="rect">
            <a:avLst/>
          </a:prstGeom>
          <a:noFill/>
        </p:spPr>
      </p:pic>
      <p:pic>
        <p:nvPicPr>
          <p:cNvPr id="1038" name="Picture 14" descr="hospital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87066" y="4944032"/>
            <a:ext cx="1219200" cy="1219201"/>
          </a:xfrm>
          <a:prstGeom prst="rect">
            <a:avLst/>
          </a:prstGeom>
          <a:noFill/>
        </p:spPr>
      </p:pic>
      <p:pic>
        <p:nvPicPr>
          <p:cNvPr id="1040" name="Picture 16" descr="building, hospital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74212" y="3819570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1297458" y="1619420"/>
          <a:ext cx="6829168" cy="4855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4843" y="864973"/>
            <a:ext cx="8365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Согласно статье 16 Федерального закона «Об обязательном медицинском страховании в Российской Федерации» №326-ФЗ ЗАСТРАХОВАННЫЕ ЛИЦА ИМЕЮТ ПРАВО НА: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1138" name="Picture 2" descr="availability, check list, checking, exam, rules, test, validation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424151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85352" y="2112314"/>
          <a:ext cx="8810368" cy="46007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810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Для выбора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медицинской организации, оказывающей медицинскую помощь, гражданин лично или через своего представителя обращается в выбранную им медицинскую организацию с письменным заявлением о выборе медицинской организации, которое содержит следующие сведения: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047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1) наименование и фактический адрес медицинской организации, принявшей заявление;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2) фамилия и инициалы руководителя медицинской организации, принявшей заявление;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3) информация о гражданине: фамилия, имя, отчество (при наличии); пол; дата рождения; место рождения; гражданство; данные документа</a:t>
                      </a:r>
                      <a:r>
                        <a:rPr lang="ru-RU" sz="1400" baseline="0" dirty="0" smtClean="0"/>
                        <a:t> ( см. следующий слайд)</a:t>
                      </a:r>
                      <a:r>
                        <a:rPr lang="ru-RU" sz="1400" dirty="0" smtClean="0"/>
                        <a:t>; место жительства (адрес для оказания медицинской помощи на дому при вызове медицинского работника); место регистрации; дата регистрации; контактная информация; 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4) информация о представителе гражданина (в том числе законном представителе): фамилия, имя, отчество (при наличии); отношение к гражданину; данные документа, (см. следующий слайд);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контактная информация;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5) номер полиса обязательного медицинского страхования гражданина;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6) наименование страховой медицинской организации, выбранной гражданином;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36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7) наименование и фактический адрес медицинской организации, оказывающей медицинскую помощь, в которой гражданин находится на обслуживании на момент подачи заявления.</a:t>
                      </a:r>
                      <a:endParaRPr lang="ru-RU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0" y="816224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Выбор или замена медицинской организации осуществляется гражданином, достигшим совершеннолетия либо приобретшим дееспособность в полном объеме до достижения совершеннолетия (для ребенка до достижения им совершеннолетия либо до приобретения им дееспособности в полном объеме до достижения совершеннолетия - его родителями или другими законными представителями), путем обращения в медици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нскую организацию, оказывающую медицинскую помощь.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86495" y="1034192"/>
          <a:ext cx="8971005" cy="5577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72143"/>
                <a:gridCol w="6898862"/>
              </a:tblGrid>
              <a:tr h="2865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Категория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Предоставляемые документы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302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детей после государственной регистрации рождения и до четырнадцати лет, являющихся гражданами РФ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свидетельство о рождении;</a:t>
                      </a:r>
                    </a:p>
                    <a:p>
                      <a:r>
                        <a:rPr kumimoji="0" lang="ru-RU" sz="1400" kern="1200" baseline="0" dirty="0" smtClean="0"/>
                        <a:t>документ, удостоверяющий личность законного представителя ребенка;</a:t>
                      </a:r>
                    </a:p>
                    <a:p>
                      <a:r>
                        <a:rPr kumimoji="0" lang="ru-RU" sz="1400" kern="1200" baseline="0" dirty="0" smtClean="0"/>
                        <a:t>полис обязательного медицинского страхования ребенка;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302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граждан РФ в возрасте четырнадцати лет и старше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паспорт гражданина РФ или временное удостоверение личности гражданина РФ, выдаваемое на период оформления паспорта;</a:t>
                      </a:r>
                    </a:p>
                    <a:p>
                      <a:r>
                        <a:rPr kumimoji="0" lang="ru-RU" sz="1400" kern="1200" baseline="0" dirty="0" smtClean="0"/>
                        <a:t>полис обязательного медицинского страхования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86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лиц, имеющих право на медицинскую помощь в соответствии с Федеральным законом «О беженцах»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удостоверение беженца или свидетельство о рассмотрении ходатайства о признании беженцем по существу, или копия жалобы на решение о лишении статуса беженца, поданной в Федеральную миграционную службу с отметкой о ее приеме к рассмотрению, или свидетельство о предоставлении временного убежища на территории РФ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полис обязательного медицинского страхования;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13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иностранных граждан, постоянно проживающих в РФ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паспорт иностранного гражданина либо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гражданина;</a:t>
                      </a:r>
                    </a:p>
                    <a:p>
                      <a:r>
                        <a:rPr kumimoji="0" lang="ru-RU" sz="1400" kern="1200" baseline="0" dirty="0" smtClean="0"/>
                        <a:t>вид на жительство;</a:t>
                      </a:r>
                    </a:p>
                    <a:p>
                      <a:r>
                        <a:rPr kumimoji="0" lang="ru-RU" sz="1400" kern="1200" baseline="0" dirty="0" smtClean="0"/>
                        <a:t>полис обязательного медицинского страхования;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0826" y="667268"/>
            <a:ext cx="797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подаче заявления предъявляются оригиналы следующих документов: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34784" y="6550223"/>
            <a:ext cx="8699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n-lt"/>
                <a:cs typeface="Times New Roman" pitchFamily="18" charset="0"/>
              </a:rPr>
              <a:t>В случае изменения места жительства - документ, подтверждающий факт изменения места жительства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5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9428" y="1293689"/>
          <a:ext cx="8995719" cy="49377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77852"/>
                <a:gridCol w="6917867"/>
              </a:tblGrid>
              <a:tr h="2865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Категория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Предоставляемые документы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77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лиц без гражданства, постоянно проживающих в РФ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документ, признаваемый в соответствии с международным договором РФ в качестве документа, удостоверяющего личность лица без гражданства;</a:t>
                      </a:r>
                    </a:p>
                    <a:p>
                      <a:r>
                        <a:rPr kumimoji="0" lang="ru-RU" sz="1400" kern="1200" baseline="0" dirty="0" smtClean="0"/>
                        <a:t>вид на жительство;</a:t>
                      </a:r>
                    </a:p>
                    <a:p>
                      <a:r>
                        <a:rPr kumimoji="0" lang="ru-RU" sz="1400" kern="1200" baseline="0" dirty="0" smtClean="0"/>
                        <a:t>полис обязательного медицинского страхования;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05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иностранных граждан, временно проживающих в РФ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паспорт иностранного гражданина либо иной документ, установленный федеральным законом или признаваемый в соответствии с международным договором Российской Федерации в качестве документа, удостоверяющего личность иностранного гражданина, с отметкой о разрешении на временное проживание в РФ;</a:t>
                      </a:r>
                    </a:p>
                    <a:p>
                      <a:r>
                        <a:rPr kumimoji="0" lang="ru-RU" sz="1400" kern="1200" baseline="0" dirty="0" smtClean="0"/>
                        <a:t>полис обязательного медицинского страхования;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68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лиц без гражданства, временно проживающих в РФ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документ, признаваемый в соответствии с международным договором Российской Федерации в качестве документа, удостоверяющего личность лица без гражданства, с отметкой о разрешении на временное проживание в Российской Федерации либо документ установленной формы, выдаваемый в Российской Федерации лицу без гражданства, не имеющему документа, удостоверяющего его личность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полис обязательного медицинского страхования;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1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Для представителя гражданина, в том числе законного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документ, удостоверяющий личность, и документ, подтверждающий полномочия представителя;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0826" y="667268"/>
            <a:ext cx="797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подаче заявления предъявляются оригиналы следующих документов: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432495" y="778476"/>
          <a:ext cx="8328453" cy="6079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4497859" y="3225112"/>
            <a:ext cx="1408670" cy="902043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7048" name="Picture 8" descr="doctor, female, health, hospital, medical, woman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7444" y="3039761"/>
            <a:ext cx="1146389" cy="1146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0" y="0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481914" y="914400"/>
          <a:ext cx="8279027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5276336" y="2582562"/>
            <a:ext cx="1408670" cy="902043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022" name="Picture 6" descr="hospital, hospital bed, hospital nurse, syringe, treatment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34700" y="2435611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>
            <a:normAutofit/>
          </a:bodyPr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40259" y="753762"/>
            <a:ext cx="78218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перечнем медицинских организаций, участвующих в системе обязательного медицинского страхования на территории Челябинской области, можно ознакомиться на сайте ТФОМС Челябинской области в разделе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«Справочная информация».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Z:\Desktop\М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4059" y="2201516"/>
            <a:ext cx="4712730" cy="433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37665</TotalTime>
  <Words>999</Words>
  <Application>Microsoft Office PowerPoint</Application>
  <PresentationFormat>Экран (4:3)</PresentationFormat>
  <Paragraphs>87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Порядок выбора медицинской организации в сфере обязательного медицинского страхования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559</cp:revision>
  <dcterms:created xsi:type="dcterms:W3CDTF">2007-10-29T08:56:51Z</dcterms:created>
  <dcterms:modified xsi:type="dcterms:W3CDTF">2017-01-23T08:08:53Z</dcterms:modified>
</cp:coreProperties>
</file>