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8" r:id="rId1"/>
  </p:sldMasterIdLst>
  <p:notesMasterIdLst>
    <p:notesMasterId r:id="rId11"/>
  </p:notesMasterIdLst>
  <p:handoutMasterIdLst>
    <p:handoutMasterId r:id="rId12"/>
  </p:handoutMasterIdLst>
  <p:sldIdLst>
    <p:sldId id="389" r:id="rId2"/>
    <p:sldId id="375" r:id="rId3"/>
    <p:sldId id="376" r:id="rId4"/>
    <p:sldId id="383" r:id="rId5"/>
    <p:sldId id="384" r:id="rId6"/>
    <p:sldId id="385" r:id="rId7"/>
    <p:sldId id="388" r:id="rId8"/>
    <p:sldId id="386" r:id="rId9"/>
    <p:sldId id="387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000000"/>
    <a:srgbClr val="FF0066"/>
    <a:srgbClr val="CC0000"/>
    <a:srgbClr val="FFFF00"/>
    <a:srgbClr val="9933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87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151C0-EEFA-4824-B89A-99AA31A2C29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DF5A404-67AE-4690-9445-8AFCB1E89A8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Согласно ст. 6 Федерального закона от 21.11.2011 № 324-ФЗ «О бесплатной юридической помощи в Российской Федерации», бесплатная юридическая помощь оказывается в виде: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EFEF08FC-08BD-4CD9-ABC1-AE5476912C22}" type="parTrans" cxnId="{4E1ABB1A-93B6-4C8A-B87A-47729E35FB9D}">
      <dgm:prSet/>
      <dgm:spPr/>
      <dgm:t>
        <a:bodyPr/>
        <a:lstStyle/>
        <a:p>
          <a:endParaRPr lang="ru-RU"/>
        </a:p>
      </dgm:t>
    </dgm:pt>
    <dgm:pt modelId="{80465175-98D5-4200-AFBF-B4F1CBA362C7}" type="sibTrans" cxnId="{4E1ABB1A-93B6-4C8A-B87A-47729E35FB9D}">
      <dgm:prSet/>
      <dgm:spPr/>
      <dgm:t>
        <a:bodyPr/>
        <a:lstStyle/>
        <a:p>
          <a:endParaRPr lang="ru-RU"/>
        </a:p>
      </dgm:t>
    </dgm:pt>
    <dgm:pt modelId="{24C5E003-F342-4C80-B0A6-1858BF13695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правового консультирования в устной и письменной форме;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27FDFAEA-92F1-4F43-9C23-F5F33C0F84D8}" type="parTrans" cxnId="{7D21B319-D257-41C8-9426-C05CE9B6A916}">
      <dgm:prSet/>
      <dgm:spPr/>
      <dgm:t>
        <a:bodyPr/>
        <a:lstStyle/>
        <a:p>
          <a:endParaRPr lang="ru-RU"/>
        </a:p>
      </dgm:t>
    </dgm:pt>
    <dgm:pt modelId="{C7911795-2EC8-4F73-9ABE-2C07E25F3C31}" type="sibTrans" cxnId="{7D21B319-D257-41C8-9426-C05CE9B6A916}">
      <dgm:prSet/>
      <dgm:spPr/>
      <dgm:t>
        <a:bodyPr/>
        <a:lstStyle/>
        <a:p>
          <a:endParaRPr lang="ru-RU"/>
        </a:p>
      </dgm:t>
    </dgm:pt>
    <dgm:pt modelId="{F878297B-9FF8-442E-925C-5B99E56FDD1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составления заявлений, жалоб, ходатайств и других документов правового характера;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9E51E9A9-35B0-4093-8F37-497EE846E1AA}" type="parTrans" cxnId="{0AE75A31-474D-4E4B-AF46-5E06F69E8C7B}">
      <dgm:prSet/>
      <dgm:spPr/>
      <dgm:t>
        <a:bodyPr/>
        <a:lstStyle/>
        <a:p>
          <a:endParaRPr lang="ru-RU"/>
        </a:p>
      </dgm:t>
    </dgm:pt>
    <dgm:pt modelId="{234FE7A6-27AD-4E35-8AAA-F0268EA4C35F}" type="sibTrans" cxnId="{0AE75A31-474D-4E4B-AF46-5E06F69E8C7B}">
      <dgm:prSet/>
      <dgm:spPr/>
      <dgm:t>
        <a:bodyPr/>
        <a:lstStyle/>
        <a:p>
          <a:endParaRPr lang="ru-RU"/>
        </a:p>
      </dgm:t>
    </dgm:pt>
    <dgm:pt modelId="{BDA61D0A-FEEE-48D1-8467-98F14537AE06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бесплатная юридическая помощь может оказываться в иных не запрещенных законодательством Российской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Федерации видах.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21A22BE-191C-407F-A227-27639F753777}" type="parTrans" cxnId="{ACDCF10B-3319-4130-BA38-3A4BDBA5A5FB}">
      <dgm:prSet/>
      <dgm:spPr/>
      <dgm:t>
        <a:bodyPr/>
        <a:lstStyle/>
        <a:p>
          <a:endParaRPr lang="ru-RU"/>
        </a:p>
      </dgm:t>
    </dgm:pt>
    <dgm:pt modelId="{D9998B93-8155-4481-BE3F-58503643DA41}" type="sibTrans" cxnId="{ACDCF10B-3319-4130-BA38-3A4BDBA5A5FB}">
      <dgm:prSet/>
      <dgm:spPr/>
      <dgm:t>
        <a:bodyPr/>
        <a:lstStyle/>
        <a:p>
          <a:endParaRPr lang="ru-RU"/>
        </a:p>
      </dgm:t>
    </dgm:pt>
    <dgm:pt modelId="{7E2DF47C-A95F-4A0F-A562-3B8F6CB0BB3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+mn-lt"/>
              <a:cs typeface="Times New Roman" pitchFamily="18" charset="0"/>
            </a:rPr>
            <a:t>представления интересов гражданина в судах, государственных и муниципальных органах, организациях в случаях и в порядке, которые установлены законодательством РФ.</a:t>
          </a:r>
          <a:endParaRPr lang="ru-RU" sz="1400" dirty="0">
            <a:latin typeface="+mn-lt"/>
            <a:cs typeface="Times New Roman" pitchFamily="18" charset="0"/>
          </a:endParaRPr>
        </a:p>
      </dgm:t>
    </dgm:pt>
    <dgm:pt modelId="{D12924D3-DB29-4DFE-AB6D-BF9CBF604924}" type="sibTrans" cxnId="{7D97AD07-A29E-4E18-9279-C37EE4E44004}">
      <dgm:prSet/>
      <dgm:spPr/>
      <dgm:t>
        <a:bodyPr/>
        <a:lstStyle/>
        <a:p>
          <a:endParaRPr lang="ru-RU"/>
        </a:p>
      </dgm:t>
    </dgm:pt>
    <dgm:pt modelId="{D81A52CD-E654-4C6F-BE66-F4714C1A85B6}" type="parTrans" cxnId="{7D97AD07-A29E-4E18-9279-C37EE4E44004}">
      <dgm:prSet/>
      <dgm:spPr/>
      <dgm:t>
        <a:bodyPr/>
        <a:lstStyle/>
        <a:p>
          <a:endParaRPr lang="ru-RU"/>
        </a:p>
      </dgm:t>
    </dgm:pt>
    <dgm:pt modelId="{84CB9B9C-2896-4E3E-B089-ACB5CBB1B7D7}" type="pres">
      <dgm:prSet presAssocID="{BA0151C0-EEFA-4824-B89A-99AA31A2C2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BA04D1-0BE8-4D77-8164-61D866F78CDD}" type="pres">
      <dgm:prSet presAssocID="{BDF5A404-67AE-4690-9445-8AFCB1E89A8F}" presName="hierRoot1" presStyleCnt="0"/>
      <dgm:spPr/>
      <dgm:t>
        <a:bodyPr/>
        <a:lstStyle/>
        <a:p>
          <a:endParaRPr lang="ru-RU"/>
        </a:p>
      </dgm:t>
    </dgm:pt>
    <dgm:pt modelId="{3474DF82-0612-4559-94D9-349EADFA34ED}" type="pres">
      <dgm:prSet presAssocID="{BDF5A404-67AE-4690-9445-8AFCB1E89A8F}" presName="composite" presStyleCnt="0"/>
      <dgm:spPr/>
      <dgm:t>
        <a:bodyPr/>
        <a:lstStyle/>
        <a:p>
          <a:endParaRPr lang="ru-RU"/>
        </a:p>
      </dgm:t>
    </dgm:pt>
    <dgm:pt modelId="{D9493F5C-CB31-40FE-A872-0B872E02A840}" type="pres">
      <dgm:prSet presAssocID="{BDF5A404-67AE-4690-9445-8AFCB1E89A8F}" presName="background" presStyleLbl="node0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2A0E9D69-1697-4648-8B92-8F9D79915AE3}" type="pres">
      <dgm:prSet presAssocID="{BDF5A404-67AE-4690-9445-8AFCB1E89A8F}" presName="text" presStyleLbl="fgAcc0" presStyleIdx="0" presStyleCnt="1" custScaleX="205953" custScaleY="142458" custLinFactNeighborX="1938" custLinFactNeighborY="-56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9C8E1D-E306-429E-9F35-58435EAFE150}" type="pres">
      <dgm:prSet presAssocID="{BDF5A404-67AE-4690-9445-8AFCB1E89A8F}" presName="hierChild2" presStyleCnt="0"/>
      <dgm:spPr/>
      <dgm:t>
        <a:bodyPr/>
        <a:lstStyle/>
        <a:p>
          <a:endParaRPr lang="ru-RU"/>
        </a:p>
      </dgm:t>
    </dgm:pt>
    <dgm:pt modelId="{0B3B357E-0811-4D3F-9A15-ECA8914C9220}" type="pres">
      <dgm:prSet presAssocID="{27FDFAEA-92F1-4F43-9C23-F5F33C0F84D8}" presName="Name10" presStyleLbl="parChTrans1D2" presStyleIdx="0" presStyleCnt="4"/>
      <dgm:spPr/>
      <dgm:t>
        <a:bodyPr/>
        <a:lstStyle/>
        <a:p>
          <a:endParaRPr lang="ru-RU"/>
        </a:p>
      </dgm:t>
    </dgm:pt>
    <dgm:pt modelId="{DDB794CB-ED7C-4050-82D6-69827EA90120}" type="pres">
      <dgm:prSet presAssocID="{24C5E003-F342-4C80-B0A6-1858BF13695B}" presName="hierRoot2" presStyleCnt="0"/>
      <dgm:spPr/>
      <dgm:t>
        <a:bodyPr/>
        <a:lstStyle/>
        <a:p>
          <a:endParaRPr lang="ru-RU"/>
        </a:p>
      </dgm:t>
    </dgm:pt>
    <dgm:pt modelId="{3BB737A6-65A0-43F9-A709-F04E0509563A}" type="pres">
      <dgm:prSet presAssocID="{24C5E003-F342-4C80-B0A6-1858BF13695B}" presName="composite2" presStyleCnt="0"/>
      <dgm:spPr/>
      <dgm:t>
        <a:bodyPr/>
        <a:lstStyle/>
        <a:p>
          <a:endParaRPr lang="ru-RU"/>
        </a:p>
      </dgm:t>
    </dgm:pt>
    <dgm:pt modelId="{BDE38218-3E62-45C3-890D-64C1A288EE89}" type="pres">
      <dgm:prSet presAssocID="{24C5E003-F342-4C80-B0A6-1858BF13695B}" presName="background2" presStyleLbl="node2" presStyleIdx="0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B243B57A-9EBB-44CD-9B56-B2E29EB02CC1}" type="pres">
      <dgm:prSet presAssocID="{24C5E003-F342-4C80-B0A6-1858BF13695B}" presName="text2" presStyleLbl="fgAcc2" presStyleIdx="0" presStyleCnt="4" custScaleY="281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96550F-EE56-44B6-BB5F-0E3E4B4E3F82}" type="pres">
      <dgm:prSet presAssocID="{24C5E003-F342-4C80-B0A6-1858BF13695B}" presName="hierChild3" presStyleCnt="0"/>
      <dgm:spPr/>
      <dgm:t>
        <a:bodyPr/>
        <a:lstStyle/>
        <a:p>
          <a:endParaRPr lang="ru-RU"/>
        </a:p>
      </dgm:t>
    </dgm:pt>
    <dgm:pt modelId="{02ED247A-D76B-4B4E-8570-3BE1537D0493}" type="pres">
      <dgm:prSet presAssocID="{9E51E9A9-35B0-4093-8F37-497EE846E1AA}" presName="Name10" presStyleLbl="parChTrans1D2" presStyleIdx="1" presStyleCnt="4"/>
      <dgm:spPr/>
      <dgm:t>
        <a:bodyPr/>
        <a:lstStyle/>
        <a:p>
          <a:endParaRPr lang="ru-RU"/>
        </a:p>
      </dgm:t>
    </dgm:pt>
    <dgm:pt modelId="{9FA3181A-947B-4C31-8DAF-8CE825DA921C}" type="pres">
      <dgm:prSet presAssocID="{F878297B-9FF8-442E-925C-5B99E56FDD1F}" presName="hierRoot2" presStyleCnt="0"/>
      <dgm:spPr/>
      <dgm:t>
        <a:bodyPr/>
        <a:lstStyle/>
        <a:p>
          <a:endParaRPr lang="ru-RU"/>
        </a:p>
      </dgm:t>
    </dgm:pt>
    <dgm:pt modelId="{0566FBE8-BF08-4F0F-8483-F6DCA8733FF8}" type="pres">
      <dgm:prSet presAssocID="{F878297B-9FF8-442E-925C-5B99E56FDD1F}" presName="composite2" presStyleCnt="0"/>
      <dgm:spPr/>
      <dgm:t>
        <a:bodyPr/>
        <a:lstStyle/>
        <a:p>
          <a:endParaRPr lang="ru-RU"/>
        </a:p>
      </dgm:t>
    </dgm:pt>
    <dgm:pt modelId="{66D26FBE-50E3-4BC6-B57F-701BE83F69C3}" type="pres">
      <dgm:prSet presAssocID="{F878297B-9FF8-442E-925C-5B99E56FDD1F}" presName="background2" presStyleLbl="node2" presStyleIdx="1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917B6F81-19BD-412A-9E6A-A5D638DF04A9}" type="pres">
      <dgm:prSet presAssocID="{F878297B-9FF8-442E-925C-5B99E56FDD1F}" presName="text2" presStyleLbl="fgAcc2" presStyleIdx="1" presStyleCnt="4" custScaleY="281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42D205-1342-45B1-8726-7030A50F715D}" type="pres">
      <dgm:prSet presAssocID="{F878297B-9FF8-442E-925C-5B99E56FDD1F}" presName="hierChild3" presStyleCnt="0"/>
      <dgm:spPr/>
      <dgm:t>
        <a:bodyPr/>
        <a:lstStyle/>
        <a:p>
          <a:endParaRPr lang="ru-RU"/>
        </a:p>
      </dgm:t>
    </dgm:pt>
    <dgm:pt modelId="{A885F9A1-589B-462D-8455-40B02118AA09}" type="pres">
      <dgm:prSet presAssocID="{D81A52CD-E654-4C6F-BE66-F4714C1A85B6}" presName="Name10" presStyleLbl="parChTrans1D2" presStyleIdx="2" presStyleCnt="4"/>
      <dgm:spPr/>
      <dgm:t>
        <a:bodyPr/>
        <a:lstStyle/>
        <a:p>
          <a:endParaRPr lang="ru-RU"/>
        </a:p>
      </dgm:t>
    </dgm:pt>
    <dgm:pt modelId="{7F418BE5-BE07-4E4A-96EE-7A26531397B3}" type="pres">
      <dgm:prSet presAssocID="{7E2DF47C-A95F-4A0F-A562-3B8F6CB0BB38}" presName="hierRoot2" presStyleCnt="0"/>
      <dgm:spPr/>
      <dgm:t>
        <a:bodyPr/>
        <a:lstStyle/>
        <a:p>
          <a:endParaRPr lang="ru-RU"/>
        </a:p>
      </dgm:t>
    </dgm:pt>
    <dgm:pt modelId="{A32A7943-F114-4F9F-A75E-BDA824FEAE02}" type="pres">
      <dgm:prSet presAssocID="{7E2DF47C-A95F-4A0F-A562-3B8F6CB0BB38}" presName="composite2" presStyleCnt="0"/>
      <dgm:spPr/>
      <dgm:t>
        <a:bodyPr/>
        <a:lstStyle/>
        <a:p>
          <a:endParaRPr lang="ru-RU"/>
        </a:p>
      </dgm:t>
    </dgm:pt>
    <dgm:pt modelId="{0C3144BD-BAB6-4473-8682-F45D883AAA20}" type="pres">
      <dgm:prSet presAssocID="{7E2DF47C-A95F-4A0F-A562-3B8F6CB0BB38}" presName="background2" presStyleLbl="node2" presStyleIdx="2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32CA56F1-23D1-4AED-A888-366C6583FF73}" type="pres">
      <dgm:prSet presAssocID="{7E2DF47C-A95F-4A0F-A562-3B8F6CB0BB38}" presName="text2" presStyleLbl="fgAcc2" presStyleIdx="2" presStyleCnt="4" custScaleY="2784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A7DB3-10C1-46ED-A533-64BB797DB358}" type="pres">
      <dgm:prSet presAssocID="{7E2DF47C-A95F-4A0F-A562-3B8F6CB0BB38}" presName="hierChild3" presStyleCnt="0"/>
      <dgm:spPr/>
      <dgm:t>
        <a:bodyPr/>
        <a:lstStyle/>
        <a:p>
          <a:endParaRPr lang="ru-RU"/>
        </a:p>
      </dgm:t>
    </dgm:pt>
    <dgm:pt modelId="{760DE18B-CE4F-4680-BA6E-398A05467B1A}" type="pres">
      <dgm:prSet presAssocID="{321A22BE-191C-407F-A227-27639F753777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57A8D0A-A5A0-4A94-A8F7-58C4E1E53AA3}" type="pres">
      <dgm:prSet presAssocID="{BDA61D0A-FEEE-48D1-8467-98F14537AE06}" presName="hierRoot2" presStyleCnt="0"/>
      <dgm:spPr/>
      <dgm:t>
        <a:bodyPr/>
        <a:lstStyle/>
        <a:p>
          <a:endParaRPr lang="ru-RU"/>
        </a:p>
      </dgm:t>
    </dgm:pt>
    <dgm:pt modelId="{CA5A2945-8CA8-413C-B4DB-E3A861BFCBE7}" type="pres">
      <dgm:prSet presAssocID="{BDA61D0A-FEEE-48D1-8467-98F14537AE06}" presName="composite2" presStyleCnt="0"/>
      <dgm:spPr/>
      <dgm:t>
        <a:bodyPr/>
        <a:lstStyle/>
        <a:p>
          <a:endParaRPr lang="ru-RU"/>
        </a:p>
      </dgm:t>
    </dgm:pt>
    <dgm:pt modelId="{CA898609-7161-4AC9-98E6-D5662A786559}" type="pres">
      <dgm:prSet presAssocID="{BDA61D0A-FEEE-48D1-8467-98F14537AE06}" presName="background2" presStyleLbl="node2" presStyleIdx="3" presStyleCnt="4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B901B618-13F6-4B21-94A1-91AFB13797A7}" type="pres">
      <dgm:prSet presAssocID="{BDA61D0A-FEEE-48D1-8467-98F14537AE06}" presName="text2" presStyleLbl="fgAcc2" presStyleIdx="3" presStyleCnt="4" custScaleY="283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560AA-709D-43B0-8F06-DAE2082F371D}" type="pres">
      <dgm:prSet presAssocID="{BDA61D0A-FEEE-48D1-8467-98F14537AE06}" presName="hierChild3" presStyleCnt="0"/>
      <dgm:spPr/>
      <dgm:t>
        <a:bodyPr/>
        <a:lstStyle/>
        <a:p>
          <a:endParaRPr lang="ru-RU"/>
        </a:p>
      </dgm:t>
    </dgm:pt>
  </dgm:ptLst>
  <dgm:cxnLst>
    <dgm:cxn modelId="{F7ED625E-AAA4-4DC7-9DEA-3CE6F23FBB00}" type="presOf" srcId="{9E51E9A9-35B0-4093-8F37-497EE846E1AA}" destId="{02ED247A-D76B-4B4E-8570-3BE1537D0493}" srcOrd="0" destOrd="0" presId="urn:microsoft.com/office/officeart/2005/8/layout/hierarchy1"/>
    <dgm:cxn modelId="{83A09420-9E97-443D-811F-781DFD5792CD}" type="presOf" srcId="{24C5E003-F342-4C80-B0A6-1858BF13695B}" destId="{B243B57A-9EBB-44CD-9B56-B2E29EB02CC1}" srcOrd="0" destOrd="0" presId="urn:microsoft.com/office/officeart/2005/8/layout/hierarchy1"/>
    <dgm:cxn modelId="{14D0DD8B-5494-4825-B4F8-DCD54CE88946}" type="presOf" srcId="{321A22BE-191C-407F-A227-27639F753777}" destId="{760DE18B-CE4F-4680-BA6E-398A05467B1A}" srcOrd="0" destOrd="0" presId="urn:microsoft.com/office/officeart/2005/8/layout/hierarchy1"/>
    <dgm:cxn modelId="{652F2E45-19E6-40E8-8301-5495BE9319B1}" type="presOf" srcId="{F878297B-9FF8-442E-925C-5B99E56FDD1F}" destId="{917B6F81-19BD-412A-9E6A-A5D638DF04A9}" srcOrd="0" destOrd="0" presId="urn:microsoft.com/office/officeart/2005/8/layout/hierarchy1"/>
    <dgm:cxn modelId="{4E1ABB1A-93B6-4C8A-B87A-47729E35FB9D}" srcId="{BA0151C0-EEFA-4824-B89A-99AA31A2C297}" destId="{BDF5A404-67AE-4690-9445-8AFCB1E89A8F}" srcOrd="0" destOrd="0" parTransId="{EFEF08FC-08BD-4CD9-ABC1-AE5476912C22}" sibTransId="{80465175-98D5-4200-AFBF-B4F1CBA362C7}"/>
    <dgm:cxn modelId="{760DC769-F692-4F7D-91D2-CAB396D2B5D8}" type="presOf" srcId="{BDF5A404-67AE-4690-9445-8AFCB1E89A8F}" destId="{2A0E9D69-1697-4648-8B92-8F9D79915AE3}" srcOrd="0" destOrd="0" presId="urn:microsoft.com/office/officeart/2005/8/layout/hierarchy1"/>
    <dgm:cxn modelId="{0AE75A31-474D-4E4B-AF46-5E06F69E8C7B}" srcId="{BDF5A404-67AE-4690-9445-8AFCB1E89A8F}" destId="{F878297B-9FF8-442E-925C-5B99E56FDD1F}" srcOrd="1" destOrd="0" parTransId="{9E51E9A9-35B0-4093-8F37-497EE846E1AA}" sibTransId="{234FE7A6-27AD-4E35-8AAA-F0268EA4C35F}"/>
    <dgm:cxn modelId="{ACDCF10B-3319-4130-BA38-3A4BDBA5A5FB}" srcId="{BDF5A404-67AE-4690-9445-8AFCB1E89A8F}" destId="{BDA61D0A-FEEE-48D1-8467-98F14537AE06}" srcOrd="3" destOrd="0" parTransId="{321A22BE-191C-407F-A227-27639F753777}" sibTransId="{D9998B93-8155-4481-BE3F-58503643DA41}"/>
    <dgm:cxn modelId="{81526AB8-4E28-4788-AD3C-ED70CDB15663}" type="presOf" srcId="{BDA61D0A-FEEE-48D1-8467-98F14537AE06}" destId="{B901B618-13F6-4B21-94A1-91AFB13797A7}" srcOrd="0" destOrd="0" presId="urn:microsoft.com/office/officeart/2005/8/layout/hierarchy1"/>
    <dgm:cxn modelId="{FF5F80E5-0A2C-4B29-B272-CB0673D942B5}" type="presOf" srcId="{27FDFAEA-92F1-4F43-9C23-F5F33C0F84D8}" destId="{0B3B357E-0811-4D3F-9A15-ECA8914C9220}" srcOrd="0" destOrd="0" presId="urn:microsoft.com/office/officeart/2005/8/layout/hierarchy1"/>
    <dgm:cxn modelId="{7D97AD07-A29E-4E18-9279-C37EE4E44004}" srcId="{BDF5A404-67AE-4690-9445-8AFCB1E89A8F}" destId="{7E2DF47C-A95F-4A0F-A562-3B8F6CB0BB38}" srcOrd="2" destOrd="0" parTransId="{D81A52CD-E654-4C6F-BE66-F4714C1A85B6}" sibTransId="{D12924D3-DB29-4DFE-AB6D-BF9CBF604924}"/>
    <dgm:cxn modelId="{54CD784E-C3C2-41EF-AD0D-7DD23FAD2F6A}" type="presOf" srcId="{D81A52CD-E654-4C6F-BE66-F4714C1A85B6}" destId="{A885F9A1-589B-462D-8455-40B02118AA09}" srcOrd="0" destOrd="0" presId="urn:microsoft.com/office/officeart/2005/8/layout/hierarchy1"/>
    <dgm:cxn modelId="{945AB7A6-C8C6-43F2-918D-39D3B6291EEB}" type="presOf" srcId="{BA0151C0-EEFA-4824-B89A-99AA31A2C297}" destId="{84CB9B9C-2896-4E3E-B089-ACB5CBB1B7D7}" srcOrd="0" destOrd="0" presId="urn:microsoft.com/office/officeart/2005/8/layout/hierarchy1"/>
    <dgm:cxn modelId="{463B7651-8F55-491C-8101-26F2003C4AA9}" type="presOf" srcId="{7E2DF47C-A95F-4A0F-A562-3B8F6CB0BB38}" destId="{32CA56F1-23D1-4AED-A888-366C6583FF73}" srcOrd="0" destOrd="0" presId="urn:microsoft.com/office/officeart/2005/8/layout/hierarchy1"/>
    <dgm:cxn modelId="{7D21B319-D257-41C8-9426-C05CE9B6A916}" srcId="{BDF5A404-67AE-4690-9445-8AFCB1E89A8F}" destId="{24C5E003-F342-4C80-B0A6-1858BF13695B}" srcOrd="0" destOrd="0" parTransId="{27FDFAEA-92F1-4F43-9C23-F5F33C0F84D8}" sibTransId="{C7911795-2EC8-4F73-9ABE-2C07E25F3C31}"/>
    <dgm:cxn modelId="{647699EE-EF68-4C65-A73F-2FFF14804F6D}" type="presParOf" srcId="{84CB9B9C-2896-4E3E-B089-ACB5CBB1B7D7}" destId="{31BA04D1-0BE8-4D77-8164-61D866F78CDD}" srcOrd="0" destOrd="0" presId="urn:microsoft.com/office/officeart/2005/8/layout/hierarchy1"/>
    <dgm:cxn modelId="{EF5548B1-63E1-483B-BC0A-EE4C8FD9584A}" type="presParOf" srcId="{31BA04D1-0BE8-4D77-8164-61D866F78CDD}" destId="{3474DF82-0612-4559-94D9-349EADFA34ED}" srcOrd="0" destOrd="0" presId="urn:microsoft.com/office/officeart/2005/8/layout/hierarchy1"/>
    <dgm:cxn modelId="{0989BD4A-952C-4EC2-9B22-1303DD674903}" type="presParOf" srcId="{3474DF82-0612-4559-94D9-349EADFA34ED}" destId="{D9493F5C-CB31-40FE-A872-0B872E02A840}" srcOrd="0" destOrd="0" presId="urn:microsoft.com/office/officeart/2005/8/layout/hierarchy1"/>
    <dgm:cxn modelId="{4160F2C5-57FC-4F76-B5FB-124568E50450}" type="presParOf" srcId="{3474DF82-0612-4559-94D9-349EADFA34ED}" destId="{2A0E9D69-1697-4648-8B92-8F9D79915AE3}" srcOrd="1" destOrd="0" presId="urn:microsoft.com/office/officeart/2005/8/layout/hierarchy1"/>
    <dgm:cxn modelId="{3ED4A495-DDB5-454F-B61E-0E5E387BBC85}" type="presParOf" srcId="{31BA04D1-0BE8-4D77-8164-61D866F78CDD}" destId="{E79C8E1D-E306-429E-9F35-58435EAFE150}" srcOrd="1" destOrd="0" presId="urn:microsoft.com/office/officeart/2005/8/layout/hierarchy1"/>
    <dgm:cxn modelId="{02135EA8-46A6-4E29-A224-1A59DE3B541B}" type="presParOf" srcId="{E79C8E1D-E306-429E-9F35-58435EAFE150}" destId="{0B3B357E-0811-4D3F-9A15-ECA8914C9220}" srcOrd="0" destOrd="0" presId="urn:microsoft.com/office/officeart/2005/8/layout/hierarchy1"/>
    <dgm:cxn modelId="{92F41405-FB5C-4C51-B967-95F270AB8D14}" type="presParOf" srcId="{E79C8E1D-E306-429E-9F35-58435EAFE150}" destId="{DDB794CB-ED7C-4050-82D6-69827EA90120}" srcOrd="1" destOrd="0" presId="urn:microsoft.com/office/officeart/2005/8/layout/hierarchy1"/>
    <dgm:cxn modelId="{1D4E0E1B-3493-48C2-94FE-D3AF29F7BD20}" type="presParOf" srcId="{DDB794CB-ED7C-4050-82D6-69827EA90120}" destId="{3BB737A6-65A0-43F9-A709-F04E0509563A}" srcOrd="0" destOrd="0" presId="urn:microsoft.com/office/officeart/2005/8/layout/hierarchy1"/>
    <dgm:cxn modelId="{77F79568-1E5F-472C-B9F4-59D7D8581BE9}" type="presParOf" srcId="{3BB737A6-65A0-43F9-A709-F04E0509563A}" destId="{BDE38218-3E62-45C3-890D-64C1A288EE89}" srcOrd="0" destOrd="0" presId="urn:microsoft.com/office/officeart/2005/8/layout/hierarchy1"/>
    <dgm:cxn modelId="{E071D7E2-05A4-4402-A72D-80638EED891C}" type="presParOf" srcId="{3BB737A6-65A0-43F9-A709-F04E0509563A}" destId="{B243B57A-9EBB-44CD-9B56-B2E29EB02CC1}" srcOrd="1" destOrd="0" presId="urn:microsoft.com/office/officeart/2005/8/layout/hierarchy1"/>
    <dgm:cxn modelId="{EA21B2C9-82E9-4455-BA93-C3F5437D7F8D}" type="presParOf" srcId="{DDB794CB-ED7C-4050-82D6-69827EA90120}" destId="{E496550F-EE56-44B6-BB5F-0E3E4B4E3F82}" srcOrd="1" destOrd="0" presId="urn:microsoft.com/office/officeart/2005/8/layout/hierarchy1"/>
    <dgm:cxn modelId="{19955FBB-E773-4244-9AB2-45110839FC88}" type="presParOf" srcId="{E79C8E1D-E306-429E-9F35-58435EAFE150}" destId="{02ED247A-D76B-4B4E-8570-3BE1537D0493}" srcOrd="2" destOrd="0" presId="urn:microsoft.com/office/officeart/2005/8/layout/hierarchy1"/>
    <dgm:cxn modelId="{9A1965E0-5DFE-4852-B7EE-02E2D8339117}" type="presParOf" srcId="{E79C8E1D-E306-429E-9F35-58435EAFE150}" destId="{9FA3181A-947B-4C31-8DAF-8CE825DA921C}" srcOrd="3" destOrd="0" presId="urn:microsoft.com/office/officeart/2005/8/layout/hierarchy1"/>
    <dgm:cxn modelId="{FA7FA578-8129-41B5-B37E-363F6E306FFE}" type="presParOf" srcId="{9FA3181A-947B-4C31-8DAF-8CE825DA921C}" destId="{0566FBE8-BF08-4F0F-8483-F6DCA8733FF8}" srcOrd="0" destOrd="0" presId="urn:microsoft.com/office/officeart/2005/8/layout/hierarchy1"/>
    <dgm:cxn modelId="{A6CE26D2-2BA9-48E0-A258-245E8669F843}" type="presParOf" srcId="{0566FBE8-BF08-4F0F-8483-F6DCA8733FF8}" destId="{66D26FBE-50E3-4BC6-B57F-701BE83F69C3}" srcOrd="0" destOrd="0" presId="urn:microsoft.com/office/officeart/2005/8/layout/hierarchy1"/>
    <dgm:cxn modelId="{48842DFC-5569-4545-AA1E-9BD1E3F14CD1}" type="presParOf" srcId="{0566FBE8-BF08-4F0F-8483-F6DCA8733FF8}" destId="{917B6F81-19BD-412A-9E6A-A5D638DF04A9}" srcOrd="1" destOrd="0" presId="urn:microsoft.com/office/officeart/2005/8/layout/hierarchy1"/>
    <dgm:cxn modelId="{86833C3F-E954-461D-9E0F-8C13FA52FA17}" type="presParOf" srcId="{9FA3181A-947B-4C31-8DAF-8CE825DA921C}" destId="{5B42D205-1342-45B1-8726-7030A50F715D}" srcOrd="1" destOrd="0" presId="urn:microsoft.com/office/officeart/2005/8/layout/hierarchy1"/>
    <dgm:cxn modelId="{92CD0AC0-6995-4895-9A91-AAC01E598313}" type="presParOf" srcId="{E79C8E1D-E306-429E-9F35-58435EAFE150}" destId="{A885F9A1-589B-462D-8455-40B02118AA09}" srcOrd="4" destOrd="0" presId="urn:microsoft.com/office/officeart/2005/8/layout/hierarchy1"/>
    <dgm:cxn modelId="{04D1D823-20FB-4C3F-BA4B-BAFB5AFC06A0}" type="presParOf" srcId="{E79C8E1D-E306-429E-9F35-58435EAFE150}" destId="{7F418BE5-BE07-4E4A-96EE-7A26531397B3}" srcOrd="5" destOrd="0" presId="urn:microsoft.com/office/officeart/2005/8/layout/hierarchy1"/>
    <dgm:cxn modelId="{06118DFE-D91D-4691-8CAC-1EAE633D2658}" type="presParOf" srcId="{7F418BE5-BE07-4E4A-96EE-7A26531397B3}" destId="{A32A7943-F114-4F9F-A75E-BDA824FEAE02}" srcOrd="0" destOrd="0" presId="urn:microsoft.com/office/officeart/2005/8/layout/hierarchy1"/>
    <dgm:cxn modelId="{BE17A141-6F0E-4F80-B8C5-C4294F3A7BD0}" type="presParOf" srcId="{A32A7943-F114-4F9F-A75E-BDA824FEAE02}" destId="{0C3144BD-BAB6-4473-8682-F45D883AAA20}" srcOrd="0" destOrd="0" presId="urn:microsoft.com/office/officeart/2005/8/layout/hierarchy1"/>
    <dgm:cxn modelId="{5FA8F11E-89F2-4C4E-9D43-D4996EF9C0D3}" type="presParOf" srcId="{A32A7943-F114-4F9F-A75E-BDA824FEAE02}" destId="{32CA56F1-23D1-4AED-A888-366C6583FF73}" srcOrd="1" destOrd="0" presId="urn:microsoft.com/office/officeart/2005/8/layout/hierarchy1"/>
    <dgm:cxn modelId="{A5073944-D940-40F7-8AEB-B40B0E890DA7}" type="presParOf" srcId="{7F418BE5-BE07-4E4A-96EE-7A26531397B3}" destId="{CA8A7DB3-10C1-46ED-A533-64BB797DB358}" srcOrd="1" destOrd="0" presId="urn:microsoft.com/office/officeart/2005/8/layout/hierarchy1"/>
    <dgm:cxn modelId="{2D0302B7-F20A-46C9-951A-1473558610D6}" type="presParOf" srcId="{E79C8E1D-E306-429E-9F35-58435EAFE150}" destId="{760DE18B-CE4F-4680-BA6E-398A05467B1A}" srcOrd="6" destOrd="0" presId="urn:microsoft.com/office/officeart/2005/8/layout/hierarchy1"/>
    <dgm:cxn modelId="{3354C359-B548-491F-8EDD-C03FCB3B39FD}" type="presParOf" srcId="{E79C8E1D-E306-429E-9F35-58435EAFE150}" destId="{357A8D0A-A5A0-4A94-A8F7-58C4E1E53AA3}" srcOrd="7" destOrd="0" presId="urn:microsoft.com/office/officeart/2005/8/layout/hierarchy1"/>
    <dgm:cxn modelId="{DAA00013-7498-4F97-8220-9220C00E6004}" type="presParOf" srcId="{357A8D0A-A5A0-4A94-A8F7-58C4E1E53AA3}" destId="{CA5A2945-8CA8-413C-B4DB-E3A861BFCBE7}" srcOrd="0" destOrd="0" presId="urn:microsoft.com/office/officeart/2005/8/layout/hierarchy1"/>
    <dgm:cxn modelId="{F4BD1703-6D71-423B-B2FA-F84D9B7D5B70}" type="presParOf" srcId="{CA5A2945-8CA8-413C-B4DB-E3A861BFCBE7}" destId="{CA898609-7161-4AC9-98E6-D5662A786559}" srcOrd="0" destOrd="0" presId="urn:microsoft.com/office/officeart/2005/8/layout/hierarchy1"/>
    <dgm:cxn modelId="{97D1E238-3B5D-4674-8CEA-B498C6ACBC95}" type="presParOf" srcId="{CA5A2945-8CA8-413C-B4DB-E3A861BFCBE7}" destId="{B901B618-13F6-4B21-94A1-91AFB13797A7}" srcOrd="1" destOrd="0" presId="urn:microsoft.com/office/officeart/2005/8/layout/hierarchy1"/>
    <dgm:cxn modelId="{7F7187F0-F02D-4F71-B643-4A6640890489}" type="presParOf" srcId="{357A8D0A-A5A0-4A94-A8F7-58C4E1E53AA3}" destId="{131560AA-709D-43B0-8F06-DAE2082F371D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0DE18B-CE4F-4680-BA6E-398A05467B1A}">
      <dsp:nvSpPr>
        <dsp:cNvPr id="0" name=""/>
        <dsp:cNvSpPr/>
      </dsp:nvSpPr>
      <dsp:spPr>
        <a:xfrm>
          <a:off x="4239785" y="1333313"/>
          <a:ext cx="3026793" cy="66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673"/>
              </a:lnTo>
              <a:lnTo>
                <a:pt x="3026793" y="509673"/>
              </a:lnTo>
              <a:lnTo>
                <a:pt x="3026793" y="6642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5F9A1-589B-462D-8455-40B02118AA09}">
      <dsp:nvSpPr>
        <dsp:cNvPr id="0" name=""/>
        <dsp:cNvSpPr/>
      </dsp:nvSpPr>
      <dsp:spPr>
        <a:xfrm>
          <a:off x="4239785" y="1333313"/>
          <a:ext cx="987372" cy="66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673"/>
              </a:lnTo>
              <a:lnTo>
                <a:pt x="987372" y="509673"/>
              </a:lnTo>
              <a:lnTo>
                <a:pt x="987372" y="6642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D247A-D76B-4B4E-8570-3BE1537D0493}">
      <dsp:nvSpPr>
        <dsp:cNvPr id="0" name=""/>
        <dsp:cNvSpPr/>
      </dsp:nvSpPr>
      <dsp:spPr>
        <a:xfrm>
          <a:off x="3187737" y="1333313"/>
          <a:ext cx="1052048" cy="664252"/>
        </a:xfrm>
        <a:custGeom>
          <a:avLst/>
          <a:gdLst/>
          <a:ahLst/>
          <a:cxnLst/>
          <a:rect l="0" t="0" r="0" b="0"/>
          <a:pathLst>
            <a:path>
              <a:moveTo>
                <a:pt x="1052048" y="0"/>
              </a:moveTo>
              <a:lnTo>
                <a:pt x="1052048" y="509673"/>
              </a:lnTo>
              <a:lnTo>
                <a:pt x="0" y="509673"/>
              </a:lnTo>
              <a:lnTo>
                <a:pt x="0" y="6642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B357E-0811-4D3F-9A15-ECA8914C9220}">
      <dsp:nvSpPr>
        <dsp:cNvPr id="0" name=""/>
        <dsp:cNvSpPr/>
      </dsp:nvSpPr>
      <dsp:spPr>
        <a:xfrm>
          <a:off x="1148316" y="1333313"/>
          <a:ext cx="3091469" cy="664252"/>
        </a:xfrm>
        <a:custGeom>
          <a:avLst/>
          <a:gdLst/>
          <a:ahLst/>
          <a:cxnLst/>
          <a:rect l="0" t="0" r="0" b="0"/>
          <a:pathLst>
            <a:path>
              <a:moveTo>
                <a:pt x="3091469" y="0"/>
              </a:moveTo>
              <a:lnTo>
                <a:pt x="3091469" y="509673"/>
              </a:lnTo>
              <a:lnTo>
                <a:pt x="0" y="509673"/>
              </a:lnTo>
              <a:lnTo>
                <a:pt x="0" y="66425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93F5C-CB31-40FE-A872-0B872E02A840}">
      <dsp:nvSpPr>
        <dsp:cNvPr id="0" name=""/>
        <dsp:cNvSpPr/>
      </dsp:nvSpPr>
      <dsp:spPr>
        <a:xfrm>
          <a:off x="2521501" y="-176131"/>
          <a:ext cx="3436567" cy="15094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E9D69-1697-4648-8B92-8F9D79915AE3}">
      <dsp:nvSpPr>
        <dsp:cNvPr id="0" name=""/>
        <dsp:cNvSpPr/>
      </dsp:nvSpPr>
      <dsp:spPr>
        <a:xfrm>
          <a:off x="2706903" y="0"/>
          <a:ext cx="3436567" cy="15094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Согласно ст. 6 Федерального закона от 21.11.2011 № 324-ФЗ «О бесплатной юридической помощи в Российской Федерации», бесплатная юридическая помощь оказывается в виде: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706903" y="0"/>
        <a:ext cx="3436567" cy="1509444"/>
      </dsp:txXfrm>
    </dsp:sp>
    <dsp:sp modelId="{BDE38218-3E62-45C3-890D-64C1A288EE89}">
      <dsp:nvSpPr>
        <dsp:cNvPr id="0" name=""/>
        <dsp:cNvSpPr/>
      </dsp:nvSpPr>
      <dsp:spPr>
        <a:xfrm>
          <a:off x="314007" y="1997565"/>
          <a:ext cx="1668617" cy="29803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3B57A-9EBB-44CD-9B56-B2E29EB02CC1}">
      <dsp:nvSpPr>
        <dsp:cNvPr id="0" name=""/>
        <dsp:cNvSpPr/>
      </dsp:nvSpPr>
      <dsp:spPr>
        <a:xfrm>
          <a:off x="499409" y="2173697"/>
          <a:ext cx="1668617" cy="29803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правового консультирования в устной и письменной форме;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99409" y="2173697"/>
        <a:ext cx="1668617" cy="2980321"/>
      </dsp:txXfrm>
    </dsp:sp>
    <dsp:sp modelId="{66D26FBE-50E3-4BC6-B57F-701BE83F69C3}">
      <dsp:nvSpPr>
        <dsp:cNvPr id="0" name=""/>
        <dsp:cNvSpPr/>
      </dsp:nvSpPr>
      <dsp:spPr>
        <a:xfrm>
          <a:off x="2353428" y="1997565"/>
          <a:ext cx="1668617" cy="29813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B6F81-19BD-412A-9E6A-A5D638DF04A9}">
      <dsp:nvSpPr>
        <dsp:cNvPr id="0" name=""/>
        <dsp:cNvSpPr/>
      </dsp:nvSpPr>
      <dsp:spPr>
        <a:xfrm>
          <a:off x="2538830" y="2173697"/>
          <a:ext cx="1668617" cy="2981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составления заявлений, жалоб, ходатайств и других документов правового характера;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538830" y="2173697"/>
        <a:ext cx="1668617" cy="2981338"/>
      </dsp:txXfrm>
    </dsp:sp>
    <dsp:sp modelId="{0C3144BD-BAB6-4473-8682-F45D883AAA20}">
      <dsp:nvSpPr>
        <dsp:cNvPr id="0" name=""/>
        <dsp:cNvSpPr/>
      </dsp:nvSpPr>
      <dsp:spPr>
        <a:xfrm>
          <a:off x="4392849" y="1997565"/>
          <a:ext cx="1668617" cy="29504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A56F1-23D1-4AED-A888-366C6583FF73}">
      <dsp:nvSpPr>
        <dsp:cNvPr id="0" name=""/>
        <dsp:cNvSpPr/>
      </dsp:nvSpPr>
      <dsp:spPr>
        <a:xfrm>
          <a:off x="4578251" y="2173697"/>
          <a:ext cx="1668617" cy="2950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  <a:cs typeface="Times New Roman" pitchFamily="18" charset="0"/>
            </a:rPr>
            <a:t>представления интересов гражданина в судах, государственных и муниципальных органах, организациях в случаях и в порядке, которые установлены законодательством РФ.</a:t>
          </a:r>
          <a:endParaRPr lang="ru-RU" sz="1400" kern="1200" dirty="0">
            <a:latin typeface="+mn-lt"/>
            <a:cs typeface="Times New Roman" pitchFamily="18" charset="0"/>
          </a:endParaRPr>
        </a:p>
      </dsp:txBody>
      <dsp:txXfrm>
        <a:off x="4578251" y="2173697"/>
        <a:ext cx="1668617" cy="2950473"/>
      </dsp:txXfrm>
    </dsp:sp>
    <dsp:sp modelId="{CA898609-7161-4AC9-98E6-D5662A786559}">
      <dsp:nvSpPr>
        <dsp:cNvPr id="0" name=""/>
        <dsp:cNvSpPr/>
      </dsp:nvSpPr>
      <dsp:spPr>
        <a:xfrm>
          <a:off x="6432270" y="1997565"/>
          <a:ext cx="1668617" cy="30009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1B618-13F6-4B21-94A1-91AFB13797A7}">
      <dsp:nvSpPr>
        <dsp:cNvPr id="0" name=""/>
        <dsp:cNvSpPr/>
      </dsp:nvSpPr>
      <dsp:spPr>
        <a:xfrm>
          <a:off x="6617672" y="2173697"/>
          <a:ext cx="1668617" cy="3000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бесплатная юридическая помощь может оказываться в иных не запрещенных законодательством Российской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Федерации видах.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17672" y="2173697"/>
        <a:ext cx="1668617" cy="3000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D150AED0421992C46BBF8B7E1CF868D9711E311EF4A6A4E00B1BAD5EBDF4B7AD09560ECA189B60DhCUAL" TargetMode="External"/><Relationship Id="rId7" Type="http://schemas.openxmlformats.org/officeDocument/2006/relationships/hyperlink" Target="consultantplus://offline/ref=6D150AED0421992C46BBF8B7E1CF868D9414E410EE4B6A4E00B1BAD5EBDF4B7AD09560ECA189B70FhCU4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6D150AED0421992C46BBF8B7E1CF868D9711E113E84B6A4E00B1BAD5EBDF4B7AD09560ECA189B70DhCU6L" TargetMode="External"/><Relationship Id="rId5" Type="http://schemas.openxmlformats.org/officeDocument/2006/relationships/hyperlink" Target="consultantplus://offline/ref=6D150AED0421992C46BBF8B7E1CF868D9711E113E84B6A4E00B1BAD5EBDF4B7AD09560ECA189B70DhCU0L" TargetMode="External"/><Relationship Id="rId4" Type="http://schemas.openxmlformats.org/officeDocument/2006/relationships/hyperlink" Target="consultantplus://offline/ref=6D150AED0421992C46BBF8B7E1CF868D9711E113E84B6A4E00B1BAD5EBDF4B7AD09560ECA189B70DhCU1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D150AED0421992C46BBF8B7E1CF868D9414E512EC446A4E00B1BAD5EBDF4B7AD09560E9hAU5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6D150AED0421992C46BBF8B7E1CF868D9712E01CEB416A4E00B1BAD5EBDF4B7AD09560ECA189B608hCU0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48" y="1136821"/>
            <a:ext cx="7851648" cy="1828800"/>
          </a:xfrm>
        </p:spPr>
        <p:txBody>
          <a:bodyPr/>
          <a:lstStyle/>
          <a:p>
            <a:pPr algn="l"/>
            <a:r>
              <a:rPr lang="ru-RU" dirty="0" smtClean="0"/>
              <a:t>Бесплатная юридическая помощь</a:t>
            </a:r>
            <a:endParaRPr lang="ru-RU" dirty="0"/>
          </a:p>
        </p:txBody>
      </p:sp>
      <p:pic>
        <p:nvPicPr>
          <p:cNvPr id="27650" name="Picture 2" descr="http://bzyup.ru/images/urist_v_tule1.png?crc=40840747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2224" y="3306590"/>
            <a:ext cx="4238625" cy="3133726"/>
          </a:xfrm>
          <a:prstGeom prst="rect">
            <a:avLst/>
          </a:prstGeom>
          <a:noFill/>
        </p:spPr>
      </p:pic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9" name="Прямоугольник 18"/>
          <p:cNvSpPr/>
          <p:nvPr/>
        </p:nvSpPr>
        <p:spPr>
          <a:xfrm>
            <a:off x="1105905" y="-24714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062682" y="691983"/>
            <a:ext cx="7747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Оказание бесплатной юридической помощи населению Челябинской области</a:t>
            </a:r>
          </a:p>
          <a:p>
            <a:endParaRPr lang="ru-RU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296562" y="1421027"/>
            <a:ext cx="8612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  <a:cs typeface="Times New Roman" pitchFamily="18" charset="0"/>
              </a:rPr>
              <a:t>В целях информирования и правового просвещения населения Челябинской области, Территориальный фонд обязательного медицинского страхования Челябинской области доводит до сведения граждан следующую информацию.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7131" y="2508425"/>
            <a:ext cx="4164229" cy="301504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dirty="0" smtClean="0">
                <a:cs typeface="Times New Roman" pitchFamily="18" charset="0"/>
              </a:rPr>
              <a:t>Согласно Федеральному закону от 21.11.2011 № 324-ФЗ «О бесплатной юридической помощи в Российской Федерации», граждане РФ имеют право на получение бесплатной юридической помощи в случаях и порядке, установленном законодательством  РФ.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95564" y="2524904"/>
            <a:ext cx="4300151" cy="3072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b="1" dirty="0" smtClean="0">
                <a:cs typeface="Times New Roman" pitchFamily="18" charset="0"/>
              </a:rPr>
              <a:t>Бесплатная юридическая помощь иностранным гражданам и лицам без гражданства оказывается в случаях и в порядке, которые предусмотрены федеральными законами и международными договорами Российской Федерации.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balance scale, justice, law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176" y="5638799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351" y="766120"/>
            <a:ext cx="895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Основные принципы оказания бесплатной юридической помощи</a:t>
            </a:r>
            <a:endParaRPr lang="ru-RU" dirty="0">
              <a:latin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1211" y="1146061"/>
          <a:ext cx="8971004" cy="536218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971004"/>
              </a:tblGrid>
              <a:tr h="73711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Согласно ст. 5 Федерального закона от 21.11.2011 № 324-ФЗ «О бесплатной юридической помощи в Российской Федерации», основными принципами оказания бесплатной юридической помощи являются:  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57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/>
                        <a:t>обеспечение реализации и защиты прав, свобод и законных интересов граждан;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31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/>
                        <a:t>социальная справедливость и социальная ориентированность при оказании бесплатной юридической помощи;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31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/>
                        <a:t>доступность бесплатной юридической помощи для граждан в установленных законодательством Российской Федерации случаях;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54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/>
                        <a:t> контроль за соблюдением лицами, оказывающими бесплатную юридическую помощь, норм профессиональной этики и требований к качеству оказания бесплатной юридической помощи;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/>
                        <a:t>установление требований к профессиональной квалификации лиц, оказывающих бесплатную юридическую помощь;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/>
                        <a:t>свободный выбор гражданином государственной или негосударственной системы бесплатной юридической помощи;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/>
                        <a:t>объективность, беспристрастность при оказании бесплатной юридической помощи и ее своевременность;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/>
                        <a:t>равенство доступа граждан к получению бесплатной юридической помощи и недопущение дискриминации граждан при ее оказании;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/>
                        <a:t>обеспечение конфиденциальности при оказании бесплатной юридической помощи.</a:t>
                      </a:r>
                      <a:endParaRPr lang="ru-RU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12828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9557" y="1928340"/>
          <a:ext cx="8106032" cy="32105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8106032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Согласно ст. 15 Федерального закона от 21.11.2011 № 324-ФЗ «О бесплатной юридической помощи в Российской Федерации», участниками государственной системы бесплатной юридической помощи являются: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федеральные органы исполнительной власти и подведомственные им учреждения;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органы исполнительной власти субъектов Российской Федерации и подведомственные им учреждения;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органы управления государственных внебюджетных фондов;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государственные юридические бюро.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63826" y="852616"/>
            <a:ext cx="7549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Участники государственной системы бесплатной юридической помощи</a:t>
            </a:r>
          </a:p>
          <a:p>
            <a:endParaRPr lang="ru-RU" dirty="0"/>
          </a:p>
        </p:txBody>
      </p:sp>
      <p:pic>
        <p:nvPicPr>
          <p:cNvPr id="8194" name="Picture 2" descr="book, cook, kitchen, recip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3813" y="5265308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25185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37964" y="716697"/>
            <a:ext cx="754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Виды бесплатной юридической помощи</a:t>
            </a:r>
            <a:endParaRPr lang="ru-RU" b="1" dirty="0">
              <a:latin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247135" y="1433384"/>
          <a:ext cx="8600297" cy="517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conference, congress, consultation, counsel, folk, presentation, session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4851" y="1508863"/>
            <a:ext cx="1219200" cy="1219201"/>
          </a:xfrm>
          <a:prstGeom prst="rect">
            <a:avLst/>
          </a:prstGeom>
          <a:noFill/>
        </p:spPr>
      </p:pic>
      <p:pic>
        <p:nvPicPr>
          <p:cNvPr id="6148" name="Picture 4" descr="center, consultant, consultation, reduce, slimming, weight, wellness ic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6345" y="1516801"/>
            <a:ext cx="1219200" cy="120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0" y="0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8854" y="1588042"/>
            <a:ext cx="8983361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pPr algn="just"/>
            <a:r>
              <a:rPr lang="ru-RU" sz="1300" b="1" dirty="0" smtClean="0">
                <a:latin typeface="+mn-lt"/>
                <a:cs typeface="Times New Roman" pitchFamily="18" charset="0"/>
              </a:rPr>
              <a:t>Согласно ст. 20 Федерального закона от 21.11.2011 № 324-ФЗ «О бесплатной юридической помощи в Российской Федерации», право на получение всех видов бесплатной юридической помощи в рамках государственной системы бесплатной юридической помощи имеют следующие категории граждан:</a:t>
            </a:r>
          </a:p>
          <a:p>
            <a:pPr algn="just"/>
            <a:r>
              <a:rPr lang="ru-RU" sz="1300" dirty="0" smtClean="0">
                <a:latin typeface="+mn-lt"/>
              </a:rPr>
              <a:t>1) граждане, среднедушевой доход семей которых ниже величины прожиточного минимума, установленного в субъекте Российской Федерации в соответствии с законодательством Российской Федерации, либо одиноко проживающие граждане, доходы которых ниже величины прожиточного минимума (далее - малоимущие граждане);</a:t>
            </a:r>
          </a:p>
          <a:p>
            <a:pPr algn="just"/>
            <a:r>
              <a:rPr lang="ru-RU" sz="1300" dirty="0" smtClean="0">
                <a:latin typeface="+mn-lt"/>
              </a:rPr>
              <a:t>2) инвалиды I и II группы;</a:t>
            </a:r>
          </a:p>
          <a:p>
            <a:pPr algn="just"/>
            <a:r>
              <a:rPr lang="ru-RU" sz="1300" dirty="0" smtClean="0">
                <a:latin typeface="+mn-lt"/>
              </a:rPr>
              <a:t>3) ветераны Великой Отечественной войны, Герои Российской Федерации, Герои Советского Союза, Герои Социалистического Труда, Герои Труда Российской Федерации;</a:t>
            </a:r>
          </a:p>
          <a:p>
            <a:pPr algn="just"/>
            <a:r>
              <a:rPr lang="ru-RU" sz="1300" dirty="0" smtClean="0">
                <a:latin typeface="+mn-lt"/>
              </a:rPr>
              <a:t>(в ред. Федерального закона от 28.12.2013 N 397-ФЗ)</a:t>
            </a:r>
            <a:endParaRPr lang="ru-RU" sz="1300" dirty="0" smtClean="0">
              <a:latin typeface="+mn-lt"/>
              <a:hlinkClick r:id="rId3"/>
            </a:endParaRPr>
          </a:p>
          <a:p>
            <a:pPr algn="just"/>
            <a:r>
              <a:rPr lang="ru-RU" sz="1300" dirty="0" smtClean="0">
                <a:latin typeface="+mn-lt"/>
              </a:rPr>
              <a:t>4) дети-инвалиды, дети-сироты, дети, оставшиеся без попечения родителей, лица из числа детей-сирот и детей, оставшихся без попечения родителей,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детей;</a:t>
            </a:r>
          </a:p>
          <a:p>
            <a:pPr algn="just"/>
            <a:r>
              <a:rPr lang="ru-RU" sz="1300" dirty="0" smtClean="0">
                <a:latin typeface="+mn-lt"/>
              </a:rPr>
              <a:t>(в ред. Федерального закона от 02.07.2013 N 167-ФЗ)</a:t>
            </a:r>
            <a:endParaRPr lang="ru-RU" sz="1300" dirty="0" smtClean="0">
              <a:latin typeface="+mn-lt"/>
              <a:hlinkClick r:id="rId4"/>
            </a:endParaRPr>
          </a:p>
          <a:p>
            <a:pPr algn="just"/>
            <a:r>
              <a:rPr lang="ru-RU" sz="1300" dirty="0" smtClean="0">
                <a:latin typeface="+mn-lt"/>
              </a:rPr>
              <a:t>4.1) лица, желающие принять на воспитание в свою семью ребенка, оставшегося без попечения родителей, если они обращаются за оказанием бесплатной юридической помощи по вопросам, связанным с устройством ребенка на воспитание в семью;</a:t>
            </a:r>
          </a:p>
          <a:p>
            <a:pPr algn="just"/>
            <a:r>
              <a:rPr lang="ru-RU" sz="1300" dirty="0" smtClean="0">
                <a:latin typeface="+mn-lt"/>
              </a:rPr>
              <a:t>(п. 4.1 введен Федеральным законом от 02.07.2013 N 167-ФЗ)</a:t>
            </a:r>
            <a:endParaRPr lang="ru-RU" sz="1300" dirty="0" smtClean="0">
              <a:latin typeface="+mn-lt"/>
              <a:hlinkClick r:id="rId5"/>
            </a:endParaRPr>
          </a:p>
          <a:p>
            <a:pPr algn="just"/>
            <a:r>
              <a:rPr lang="ru-RU" sz="1300" dirty="0" smtClean="0">
                <a:latin typeface="+mn-lt"/>
              </a:rPr>
              <a:t>4.2) усыновители, если они обращаются за оказанием бесплатной юридической помощи по вопросам, связанным с обеспечением и защитой прав и законных интересов усыновленных детей;</a:t>
            </a:r>
          </a:p>
          <a:p>
            <a:pPr algn="just"/>
            <a:r>
              <a:rPr lang="ru-RU" sz="1300" dirty="0" smtClean="0">
                <a:latin typeface="+mn-lt"/>
              </a:rPr>
              <a:t>(п. 4.2 введен Федеральным законом от 02.07.2013 N 167-ФЗ)</a:t>
            </a:r>
            <a:endParaRPr lang="ru-RU" sz="1300" dirty="0" smtClean="0">
              <a:latin typeface="+mn-lt"/>
              <a:hlinkClick r:id="rId6"/>
            </a:endParaRPr>
          </a:p>
          <a:p>
            <a:pPr algn="just"/>
            <a:r>
              <a:rPr lang="ru-RU" sz="1300" dirty="0" smtClean="0">
                <a:latin typeface="+mn-lt"/>
              </a:rPr>
              <a:t>5) граждане пожилого возраста и инвалиды, проживающие в организациях социального обслуживания, предоставляющих социальные услуги в стационарной форме;</a:t>
            </a:r>
          </a:p>
          <a:p>
            <a:pPr algn="just"/>
            <a:r>
              <a:rPr lang="ru-RU" sz="1300" dirty="0" smtClean="0">
                <a:latin typeface="+mn-lt"/>
              </a:rPr>
              <a:t>(п. 5 в ред. Федерального закона от 28.11.2015 N 358-ФЗ)</a:t>
            </a:r>
            <a:endParaRPr lang="ru-RU" sz="1300" dirty="0" smtClean="0">
              <a:latin typeface="+mn-lt"/>
              <a:hlinkClick r:id="rId7"/>
            </a:endParaRPr>
          </a:p>
          <a:p>
            <a:pPr algn="just"/>
            <a:endParaRPr lang="ru-RU" sz="1200" dirty="0" smtClean="0">
              <a:latin typeface="+mn-lt"/>
              <a:hlinkClick r:id="rId6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729047"/>
            <a:ext cx="9317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Категории граждан, имеющих право на получение </a:t>
            </a:r>
          </a:p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бесплатной юридической </a:t>
            </a:r>
            <a:r>
              <a:rPr lang="en-US" b="1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помощи в рамках государственной </a:t>
            </a:r>
          </a:p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системы бесплатной юридической помощи: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0" y="0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0639" y="1721623"/>
            <a:ext cx="8983361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+mn-lt"/>
              </a:rPr>
              <a:t>6) 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несовершеннолетних (за исключением вопросов, связанных с оказанием юридической помощи в уголовном судопроизводстве);</a:t>
            </a:r>
          </a:p>
          <a:p>
            <a:pPr algn="just"/>
            <a:r>
              <a:rPr lang="ru-RU" sz="1300" dirty="0" smtClean="0">
                <a:latin typeface="+mn-lt"/>
              </a:rPr>
              <a:t>7) граждане, имеющие право на бесплатную юридическую помощь в соответствии с Законом Российской Федерации от 2 июля 1992 года N 3185-1 "О психиатрической помощи и гарантиях прав граждан при ее оказании";</a:t>
            </a:r>
            <a:endParaRPr lang="ru-RU" sz="1300" dirty="0" smtClean="0">
              <a:latin typeface="+mn-lt"/>
              <a:hlinkClick r:id="rId3"/>
            </a:endParaRPr>
          </a:p>
          <a:p>
            <a:pPr algn="just"/>
            <a:r>
              <a:rPr lang="ru-RU" sz="1300" dirty="0" smtClean="0">
                <a:latin typeface="+mn-lt"/>
              </a:rPr>
              <a:t>8) граждане, признанные судом недееспособными, а также их законные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граждан;</a:t>
            </a:r>
          </a:p>
          <a:p>
            <a:pPr algn="just"/>
            <a:r>
              <a:rPr lang="ru-RU" sz="1300" dirty="0" smtClean="0">
                <a:latin typeface="+mn-lt"/>
              </a:rPr>
              <a:t>8.1) граждане, пострадавшие в результате чрезвычайной ситуации:</a:t>
            </a:r>
          </a:p>
          <a:p>
            <a:pPr algn="just"/>
            <a:r>
              <a:rPr lang="ru-RU" sz="1300" dirty="0" smtClean="0">
                <a:latin typeface="+mn-lt"/>
              </a:rPr>
              <a:t>а) супруг (супруга), состоявший (состоявшая) в зарегистрированном браке с погибшим (умершим) на день гибели (смерти) в результате чрезвычайной ситуации;</a:t>
            </a:r>
          </a:p>
          <a:p>
            <a:pPr algn="just"/>
            <a:r>
              <a:rPr lang="ru-RU" sz="1300" dirty="0" smtClean="0">
                <a:latin typeface="+mn-lt"/>
              </a:rPr>
              <a:t>б) дети погибшего (умершего) в результате чрезвычайной ситуации;</a:t>
            </a:r>
          </a:p>
          <a:p>
            <a:pPr algn="just"/>
            <a:r>
              <a:rPr lang="ru-RU" sz="1300" dirty="0" smtClean="0">
                <a:latin typeface="+mn-lt"/>
              </a:rPr>
              <a:t>в) родители погибшего (умершего) в результате чрезвычайной ситуации;</a:t>
            </a:r>
          </a:p>
          <a:p>
            <a:pPr algn="just"/>
            <a:r>
              <a:rPr lang="ru-RU" sz="1300" dirty="0" smtClean="0">
                <a:latin typeface="+mn-lt"/>
              </a:rPr>
              <a:t>г) лица, находившиеся на полном содержании погибшего (умершего) в результате чрезвычайной ситуации или получавшие от него помощь, которая была для них постоянным и основным источником средств к существованию, а также иные лица, признанные иждивенцами в порядке, установленном законодательством Российской Федерации;</a:t>
            </a:r>
          </a:p>
          <a:p>
            <a:pPr algn="just"/>
            <a:r>
              <a:rPr lang="ru-RU" sz="1300" dirty="0" err="1" smtClean="0">
                <a:latin typeface="+mn-lt"/>
              </a:rPr>
              <a:t>д</a:t>
            </a:r>
            <a:r>
              <a:rPr lang="ru-RU" sz="1300" dirty="0" smtClean="0">
                <a:latin typeface="+mn-lt"/>
              </a:rPr>
              <a:t>) граждане, здоровью которых причинен вред в результате чрезвычайной ситуации;</a:t>
            </a:r>
          </a:p>
          <a:p>
            <a:pPr algn="just"/>
            <a:r>
              <a:rPr lang="ru-RU" sz="1300" dirty="0" smtClean="0">
                <a:latin typeface="+mn-lt"/>
              </a:rPr>
              <a:t>е) граждане, лишившиеся жилого помещения либо утратившие полностью или частично иное имущество либо документы в результате чрезвычайной ситуации;</a:t>
            </a:r>
          </a:p>
          <a:p>
            <a:pPr algn="just"/>
            <a:r>
              <a:rPr lang="ru-RU" sz="1300" dirty="0" smtClean="0">
                <a:latin typeface="+mn-lt"/>
              </a:rPr>
              <a:t>(п. 8.1 введен Федеральным законом от 21.07.2014 N 271-ФЗ)</a:t>
            </a:r>
            <a:endParaRPr lang="ru-RU" sz="1300" dirty="0" smtClean="0">
              <a:latin typeface="+mn-lt"/>
              <a:hlinkClick r:id="rId4"/>
            </a:endParaRPr>
          </a:p>
          <a:p>
            <a:pPr algn="just"/>
            <a:r>
              <a:rPr lang="ru-RU" sz="1300" dirty="0" smtClean="0">
                <a:latin typeface="+mn-lt"/>
              </a:rPr>
              <a:t>9) граждане, которым право на получение бесплатной юридической помощи в рамках государственной системы бесплатной юридической помощи предоставлено в соответствии с иными федеральными законами и законами субъектов Российской Федерации.</a:t>
            </a:r>
          </a:p>
          <a:p>
            <a:endParaRPr lang="ru-RU" sz="1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729047"/>
            <a:ext cx="9317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Категории граждан, имеющих право на получение </a:t>
            </a:r>
          </a:p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бесплатной юридической </a:t>
            </a:r>
            <a:r>
              <a:rPr lang="en-US" b="1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помощи в рамках государственной </a:t>
            </a:r>
          </a:p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системы бесплатной юридической помощи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110257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pPr algn="just"/>
            <a:r>
              <a:rPr lang="ru-RU" sz="1200" dirty="0" smtClean="0">
                <a:latin typeface="+mn-lt"/>
                <a:cs typeface="Times New Roman" pitchFamily="18" charset="0"/>
              </a:rPr>
              <a:t>          </a:t>
            </a:r>
            <a:r>
              <a:rPr lang="ru-RU" sz="1200" b="1" dirty="0" smtClean="0">
                <a:latin typeface="+mn-lt"/>
                <a:cs typeface="Times New Roman" pitchFamily="18" charset="0"/>
              </a:rPr>
              <a:t>Согласно ст. 34 Федерального закона от 29.11.2010г. №326-ФЗ «Об обязательном медицинском страховании        в Российской Федерации», Территориальный фонд обязательного медицинского страхования осуществляет следующие полномочия страховщика: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1) участвует в разработке территориальных программ государственных гарантий бесплатного оказания гражданам медицинской помощи и определении тарифов на оплату медицинской помощи на территории субъекта Российской Федерации;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2) аккумулирует средства обязательного медицинского страхования и управляет ими, осуществляет финансовое обеспечение реализации территориальных программ обязательного медицинского страхования в субъектах Российской Федерации, формирует и использует резервы для обеспечения финансовой устойчивости обязательного медицинского страхования в порядке, установленном Федеральным фондом;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3) получает от органа, осуществляющего контроль за правильностью исчисления, полнотой и своевременностью уплаты (перечисления) страховых взносов на обязательное медицинское страхование, необходимую информацию для осуществления обязательного медицинского страхования;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4) осуществляет администрирование доходов бюджета Федерального фонда, поступающих от уплаты страховых взносов на обязательное медицинское страхование неработающего населения, регистрирует и снимает с регистрационного учета страхователей для неработающих граждан;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5) начисляет недоимку по страховым взносам на обязательное медицинское страхование неработающего населения, штрафы и пени и взыскивает их со страхователей для неработающих граждан в порядке, аналогичном порядку, установленному статьей 18 Федерального закона от 24 июля 2009 года N 212-ФЗ "О страховых взносах 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территориальные фонды обязательного медицинского страхования«;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6) утверждает для страховых медицинских организаций дифференцированные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подушевые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нормативы в порядке, установленном правилами обязательного медицинского страхования;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7) предъявляет в интересах застрахованного лица требования к страхователю, страховой медицинской организации и медицинской организации, в том числе в судебном порядке, связанные с защитой его прав и законных интересов в сфере обязательного медицинского страхования;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8)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обеспечивает права граждан в сфере обязательного медицинского страхования, в том числе путем проведения контроля объемов, сроков, качества и условий предоставления медицинской помощи, информирование граждан о порядке обеспечения и защиты их прав в соответствии с настоящим Федеральным законом;</a:t>
            </a:r>
          </a:p>
          <a:p>
            <a:endParaRPr lang="ru-RU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050325" y="753765"/>
            <a:ext cx="759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Verdana" pitchFamily="34" charset="0"/>
                <a:cs typeface="Times New Roman" pitchFamily="18" charset="0"/>
              </a:rPr>
              <a:t>Полномочия ТФОМС Челябинской области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71848" y="5301049"/>
            <a:ext cx="8625017" cy="130981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102561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9) ведет территориальный реестр экспертов качества медицинской помощи в соответствии с порядком организации и проведения контроля объемов, сроков, качества и условий предоставления медицинской помощи;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10) вправе предъявлять претензии и (или) иски к медицинской организации о возмещении имущественного или морального вреда, причиненного застрахованному лицу;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11) вправе предъявлять иск к юридическим или физическим лицам, ответственным за причинение вреда здоровью застрахованного лица, в целях возмещения расходов в пределах суммы, затраченной на оказание медицинской помощи застрахованному лицу;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12) осуществляет контроль за использованием средств обязательного медицинского страхования страховыми медицинскими организациями и медицинскими организациями, в том числе проводит проверки и ревизии;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13) собирает и обрабатывает данные персонифицированного учета сведений о застрахованных лицах и персонифицированного учета сведений о медицинской помощи, оказанной застрахованным лицам в соответствии с законодательством Российской Федерации;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14) ведет реестр страховых медицинских организаций, осуществляющих деятельность в сфере обязательного медицинского страхования на территории субъекта Российской Федерации;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15) ведет реестр медицинских организаций, осуществляющих деятельность в сфере обязательного медицинского страхования по территориальной программе обязательного медицинского страхования субъекта Российской Федерации;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(в ред. Федерального закона от 01.12.2012 N 213-ФЗ)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16) ведет региональный сегмент единого регистра застрахованных лиц;</a:t>
            </a:r>
          </a:p>
          <a:p>
            <a:pPr algn="just"/>
            <a:r>
              <a:rPr lang="ru-RU" sz="1200" b="1" dirty="0" smtClean="0">
                <a:latin typeface="+mn-lt"/>
                <a:cs typeface="Times New Roman" pitchFamily="18" charset="0"/>
              </a:rPr>
              <a:t>17) обеспечивает в пределах своей компетенции защиту сведений, составляющих информацию ограниченного доступа;</a:t>
            </a:r>
          </a:p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18) организует подготовку и дополнительное профессиональное образование кадров для осуществления деятельности в сфере обязательного медицинского страхования.</a:t>
            </a: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328718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Контактные данные ТФОМС Челябинской области, схему проезда можно найти в разделе «Общие сведения о фонде». Контактные телефоны отдела по обеспечению и защите прав застрахованных граждан ТФОМС Челябинской области (351) 211-07-28, 211-06-98.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Горячая линия по правам граждан, застрахованных по обязательному медицинскому страхованию, 8-800-300-1-003 (звонок бесплатный).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37733</TotalTime>
  <Words>1812</Words>
  <Application>Microsoft Office PowerPoint</Application>
  <PresentationFormat>Экран (4:3)</PresentationFormat>
  <Paragraphs>123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Бесплатная юридическая помощь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595</cp:revision>
  <dcterms:created xsi:type="dcterms:W3CDTF">2007-10-29T08:56:51Z</dcterms:created>
  <dcterms:modified xsi:type="dcterms:W3CDTF">2017-01-23T08:06:50Z</dcterms:modified>
</cp:coreProperties>
</file>