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525760" y="4256640"/>
            <a:ext cx="1970280" cy="1571760"/>
          </a:xfrm>
          <a:prstGeom prst="rect">
            <a:avLst/>
          </a:prstGeom>
          <a:ln>
            <a:noFill/>
          </a:ln>
        </p:spPr>
      </p:pic>
      <p:pic>
        <p:nvPicPr>
          <p:cNvPr descr="" id="3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6840" y="4256640"/>
            <a:ext cx="1970280" cy="1571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77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p>
            <a:pPr>
              <a:buSzPct val="2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2800">
                <a:solidFill>
                  <a:srgbClr val="8b8b8b"/>
                </a:solidFill>
                <a:latin typeface="Calibri"/>
              </a:rPr>
              <a:t>17.12.13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5CFB1E1-96F7-4F3B-86D7-11C2BCAA4D05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5125E6C-886C-46FA-B3BE-243DF21352C0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0000"/>
                </a:solidFill>
                <a:latin typeface="Times New Roman"/>
              </a:rPr>
              <a:t>Финансирование Программы модернизации за счет средств субсидий ФФОМС в 2011-2012 году </a:t>
            </a:r>
            <a:r>
              <a:rPr b="1" lang="ru-RU" sz="2800">
                <a:solidFill>
                  <a:srgbClr val="ff0000"/>
                </a:solidFill>
                <a:latin typeface="Times New Roman"/>
              </a:rPr>
              <a:t>
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–   3 753,8 млн.рублей</a:t>
            </a:r>
            <a:endParaRPr/>
          </a:p>
        </p:txBody>
      </p:sp>
      <p:sp>
        <p:nvSpPr>
          <p:cNvPr id="42" name="CustomShape 3"/>
          <p:cNvSpPr/>
          <p:nvPr/>
        </p:nvSpPr>
        <p:spPr>
          <a:xfrm>
            <a:off x="0" y="6308640"/>
            <a:ext cx="9143640" cy="54900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1400">
                <a:solidFill>
                  <a:srgbClr val="1f497d"/>
                </a:solidFill>
                <a:latin typeface="Calibri"/>
              </a:rPr>
              <a:t>                   </a:t>
            </a:r>
            <a:r>
              <a:rPr lang="ru-RU" sz="1400">
                <a:solidFill>
                  <a:srgbClr val="1f497d"/>
                </a:solidFill>
                <a:latin typeface="Calibri"/>
              </a:rPr>
              <a:t>Возврат средств субсидий ФФОМС составит 235,77 млн.рублей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377B36C-5FB5-45AF-8FBA-8C5A6425A7E5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0000"/>
                </a:solidFill>
                <a:latin typeface="Times New Roman"/>
              </a:rPr>
              <a:t>Финансирование Программы модернизации за счет бюджета ЧО ФОМС в 2011-2012 году </a:t>
            </a:r>
            <a:r>
              <a:rPr b="1" lang="ru-RU" sz="2800">
                <a:solidFill>
                  <a:srgbClr val="ff0000"/>
                </a:solidFill>
                <a:latin typeface="Times New Roman"/>
              </a:rPr>
              <a:t>
</a:t>
            </a:r>
            <a:r>
              <a:rPr b="1" lang="ru-RU" sz="2800">
                <a:solidFill>
                  <a:srgbClr val="000000"/>
                </a:solidFill>
                <a:latin typeface="Times New Roman"/>
              </a:rPr>
              <a:t>–   3 217,6 млн.рублей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