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tiff" ContentType="image/tiff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2" r:id="rId1"/>
  </p:sldMasterIdLst>
  <p:notesMasterIdLst>
    <p:notesMasterId r:id="rId17"/>
  </p:notesMasterIdLst>
  <p:handoutMasterIdLst>
    <p:handoutMasterId r:id="rId18"/>
  </p:handoutMasterIdLst>
  <p:sldIdLst>
    <p:sldId id="355" r:id="rId2"/>
    <p:sldId id="375" r:id="rId3"/>
    <p:sldId id="376" r:id="rId4"/>
    <p:sldId id="383" r:id="rId5"/>
    <p:sldId id="384" r:id="rId6"/>
    <p:sldId id="385" r:id="rId7"/>
    <p:sldId id="377" r:id="rId8"/>
    <p:sldId id="333" r:id="rId9"/>
    <p:sldId id="381" r:id="rId10"/>
    <p:sldId id="374" r:id="rId11"/>
    <p:sldId id="386" r:id="rId12"/>
    <p:sldId id="370" r:id="rId13"/>
    <p:sldId id="371" r:id="rId14"/>
    <p:sldId id="382" r:id="rId15"/>
    <p:sldId id="33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CC0000"/>
    <a:srgbClr val="FFFF00"/>
    <a:srgbClr val="FF0000"/>
    <a:srgbClr val="993300"/>
    <a:srgbClr val="990000"/>
    <a:srgbClr val="584216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9878" autoAdjust="0"/>
  </p:normalViewPr>
  <p:slideViewPr>
    <p:cSldViewPr snapToGrid="0">
      <p:cViewPr>
        <p:scale>
          <a:sx n="77" d="100"/>
          <a:sy n="77" d="100"/>
        </p:scale>
        <p:origin x="-95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5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accent2">
            <a:lumMod val="20000"/>
            <a:lumOff val="80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5714106850842166E-2"/>
                  <c:y val="2.18404786309807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r>
                      <a:rPr lang="en-US" baseline="0" dirty="0" smtClean="0"/>
                      <a:t> 956 </a:t>
                    </a:r>
                    <a:r>
                      <a:rPr lang="ru-RU" baseline="0" dirty="0" smtClean="0"/>
                      <a:t>млн. рублей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541674743516341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</a:t>
                    </a:r>
                    <a:r>
                      <a:rPr lang="ru-RU" baseline="0" dirty="0" smtClean="0"/>
                      <a:t> 725</a:t>
                    </a:r>
                    <a:r>
                      <a:rPr lang="ru-RU" dirty="0" smtClean="0"/>
                      <a:t> млн. рублей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24956</c:v>
                </c:pt>
                <c:pt idx="1">
                  <c:v>29725</c:v>
                </c:pt>
              </c:numCache>
            </c:numRef>
          </c:val>
        </c:ser>
        <c:shape val="box"/>
        <c:axId val="75272576"/>
        <c:axId val="75274112"/>
        <c:axId val="0"/>
      </c:bar3DChart>
      <c:catAx>
        <c:axId val="75272576"/>
        <c:scaling>
          <c:orientation val="minMax"/>
        </c:scaling>
        <c:axPos val="b"/>
        <c:tickLblPos val="nextTo"/>
        <c:crossAx val="75274112"/>
        <c:crosses val="autoZero"/>
        <c:auto val="1"/>
        <c:lblAlgn val="ctr"/>
        <c:lblOffset val="100"/>
      </c:catAx>
      <c:valAx>
        <c:axId val="75274112"/>
        <c:scaling>
          <c:orientation val="minMax"/>
        </c:scaling>
        <c:delete val="1"/>
        <c:axPos val="l"/>
        <c:numFmt formatCode="#,##0" sourceLinked="1"/>
        <c:tickLblPos val="nextTo"/>
        <c:crossAx val="752725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9573671648337277"/>
          <c:y val="0"/>
        </c:manualLayout>
      </c:layout>
    </c:title>
    <c:view3D>
      <c:rotX val="30"/>
      <c:rotY val="80"/>
      <c:perspective val="30"/>
    </c:view3D>
    <c:plotArea>
      <c:layout>
        <c:manualLayout>
          <c:layoutTarget val="inner"/>
          <c:xMode val="edge"/>
          <c:yMode val="edge"/>
          <c:x val="0"/>
          <c:y val="0.11984470659669176"/>
          <c:w val="0.88594319142249778"/>
          <c:h val="0.475570438685523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Оплата труда с начислениями</c:v>
                </c:pt>
                <c:pt idx="1">
                  <c:v>Медикаменты</c:v>
                </c:pt>
                <c:pt idx="2">
                  <c:v>Продукты питания</c:v>
                </c:pt>
                <c:pt idx="3">
                  <c:v>Мягкий инвентарь</c:v>
                </c:pt>
                <c:pt idx="4">
                  <c:v>Остальные расходы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0.71900000000000064</c:v>
                </c:pt>
                <c:pt idx="1">
                  <c:v>0.13500000000000001</c:v>
                </c:pt>
                <c:pt idx="2">
                  <c:v>1.6000000000000021E-2</c:v>
                </c:pt>
                <c:pt idx="3">
                  <c:v>2.0000000000000039E-3</c:v>
                </c:pt>
                <c:pt idx="4">
                  <c:v>0.128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43376739699124994"/>
          <c:y val="0.65781190673811041"/>
          <c:w val="0.56623265141775558"/>
          <c:h val="0.15590820066704875"/>
        </c:manualLayout>
      </c:layout>
      <c:overlay val="1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4263111609156977"/>
          <c:y val="7.5140087149858314E-2"/>
        </c:manualLayout>
      </c:layout>
    </c:title>
    <c:view3D>
      <c:rotX val="30"/>
      <c:rotY val="80"/>
      <c:perspective val="30"/>
    </c:view3D>
    <c:plotArea>
      <c:layout>
        <c:manualLayout>
          <c:layoutTarget val="inner"/>
          <c:xMode val="edge"/>
          <c:yMode val="edge"/>
          <c:x val="0"/>
          <c:y val="3.4696704325687153E-2"/>
          <c:w val="1"/>
          <c:h val="0.920406773100001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Оплата труда с начислениями</c:v>
                </c:pt>
                <c:pt idx="1">
                  <c:v>Медикаменты</c:v>
                </c:pt>
                <c:pt idx="2">
                  <c:v>Продукты питания</c:v>
                </c:pt>
                <c:pt idx="3">
                  <c:v>Мягкий инвентарь</c:v>
                </c:pt>
                <c:pt idx="4">
                  <c:v>Остальные расходы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0.71800000000000064</c:v>
                </c:pt>
                <c:pt idx="1">
                  <c:v>0.13400000000000001</c:v>
                </c:pt>
                <c:pt idx="2">
                  <c:v>1.2999999999999998E-2</c:v>
                </c:pt>
                <c:pt idx="3">
                  <c:v>1.0000000000000022E-3</c:v>
                </c:pt>
                <c:pt idx="4">
                  <c:v>0.13400000000000001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0066"/>
              </a:solidFill>
            </c:spPr>
          </c:dPt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Муниципальная форма собственности</c:v>
                </c:pt>
                <c:pt idx="1">
                  <c:v>Государственная форма собственности</c:v>
                </c:pt>
                <c:pt idx="2">
                  <c:v>Федерального подчинения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122</c:v>
                </c:pt>
                <c:pt idx="1">
                  <c:v>16</c:v>
                </c:pt>
                <c:pt idx="2">
                  <c:v>9</c:v>
                </c:pt>
                <c:pt idx="3">
                  <c:v>24</c:v>
                </c:pt>
              </c:numCache>
            </c:numRef>
          </c:val>
        </c:ser>
        <c:shape val="box"/>
        <c:axId val="76327552"/>
        <c:axId val="76345728"/>
        <c:axId val="0"/>
      </c:bar3DChart>
      <c:catAx>
        <c:axId val="76327552"/>
        <c:scaling>
          <c:orientation val="minMax"/>
        </c:scaling>
        <c:axPos val="b"/>
        <c:tickLblPos val="nextTo"/>
        <c:crossAx val="76345728"/>
        <c:crosses val="autoZero"/>
        <c:auto val="1"/>
        <c:lblAlgn val="ctr"/>
        <c:lblOffset val="100"/>
      </c:catAx>
      <c:valAx>
        <c:axId val="76345728"/>
        <c:scaling>
          <c:orientation val="minMax"/>
        </c:scaling>
        <c:delete val="1"/>
        <c:axPos val="l"/>
        <c:numFmt formatCode="General" sourceLinked="1"/>
        <c:tickLblPos val="nextTo"/>
        <c:crossAx val="763275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/>
              <a:t>Обеспечение </a:t>
            </a:r>
            <a:r>
              <a:rPr lang="ru-RU" dirty="0" smtClean="0"/>
              <a:t>населения полисами </a:t>
            </a:r>
            <a:r>
              <a:rPr lang="ru-RU" dirty="0"/>
              <a:t>обязательного медицинского страхования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(</a:t>
            </a:r>
            <a:r>
              <a:rPr lang="ru-RU" dirty="0"/>
              <a:t>на 1 января 2015 г.)</a:t>
            </a:r>
          </a:p>
        </c:rich>
      </c:tx>
      <c:layout>
        <c:manualLayout>
          <c:xMode val="edge"/>
          <c:yMode val="edge"/>
          <c:x val="0.16775370128137723"/>
          <c:y val="6.7363713130301969E-2"/>
        </c:manualLayout>
      </c:layout>
    </c:title>
    <c:plotArea>
      <c:layout>
        <c:manualLayout>
          <c:layoutTarget val="inner"/>
          <c:xMode val="edge"/>
          <c:yMode val="edge"/>
          <c:x val="0.22237456053058086"/>
          <c:y val="0.2441805026227141"/>
          <c:w val="0.57782354970708338"/>
          <c:h val="0.73921987728372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полисами обязательного медицинского страхования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Полисы единого образца</c:v>
                </c:pt>
                <c:pt idx="1">
                  <c:v>Полисы старого образца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0.7430000000000021</c:v>
                </c:pt>
                <c:pt idx="1">
                  <c:v>0.25700000000000001</c:v>
                </c:pt>
              </c:numCache>
            </c:numRef>
          </c:val>
        </c:ser>
        <c:firstSliceAng val="130"/>
        <c:holeSize val="50"/>
      </c:doughnutChart>
    </c:plotArea>
    <c:legend>
      <c:legendPos val="b"/>
      <c:layout>
        <c:manualLayout>
          <c:xMode val="edge"/>
          <c:yMode val="edge"/>
          <c:x val="0"/>
          <c:y val="0.93917660097744349"/>
          <c:w val="1"/>
          <c:h val="6.0823399022555964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0348381577512739E-4"/>
          <c:y val="1.6627269687190391E-2"/>
          <c:w val="0.52249214295486257"/>
          <c:h val="0.644897849607745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застрахованных лиц на 1 января 2015 года составила 3544481 человек</c:v>
                </c:pt>
              </c:strCache>
            </c:strRef>
          </c:tx>
          <c:explosion val="28"/>
          <c:dLbls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Альфастрахование-ОМС</c:v>
                </c:pt>
                <c:pt idx="1">
                  <c:v>Астра-Металл</c:v>
                </c:pt>
                <c:pt idx="2">
                  <c:v>СОГАЗ-Мед</c:v>
                </c:pt>
                <c:pt idx="3">
                  <c:v>Ингосстрах-М</c:v>
                </c:pt>
                <c:pt idx="4">
                  <c:v>РЕСО-Мед</c:v>
                </c:pt>
                <c:pt idx="5">
                  <c:v>АСКОМЕД</c:v>
                </c:pt>
                <c:pt idx="6">
                  <c:v>ЮЖУРАЛ-АСКО (филиал АСК-Мед)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0.48200000000000032</c:v>
                </c:pt>
                <c:pt idx="1">
                  <c:v>0.38100000000000056</c:v>
                </c:pt>
                <c:pt idx="2" formatCode="0%">
                  <c:v>2.0000000000000011E-2</c:v>
                </c:pt>
                <c:pt idx="3">
                  <c:v>6.4000000000000112E-2</c:v>
                </c:pt>
                <c:pt idx="4">
                  <c:v>3.5999999999999997E-2</c:v>
                </c:pt>
                <c:pt idx="5">
                  <c:v>1.0000000000000022E-3</c:v>
                </c:pt>
                <c:pt idx="6">
                  <c:v>1.6000000000000021E-2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59531458898791"/>
          <c:y val="1.7595869279713244E-3"/>
          <c:w val="0.30537362386454342"/>
          <c:h val="0.6282928696412949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2013 год</a:t>
            </a:r>
          </a:p>
        </c:rich>
      </c:tx>
      <c:layout>
        <c:manualLayout>
          <c:xMode val="edge"/>
          <c:yMode val="edge"/>
          <c:x val="0.35214358362461501"/>
          <c:y val="1.62790697674418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7906372065468686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445088421432214"/>
                  <c:y val="-1.1381431972166272E-2"/>
                </c:manualLayout>
              </c:layout>
              <c:showVal val="1"/>
            </c:dLbl>
            <c:dLbl>
              <c:idx val="1"/>
              <c:layout>
                <c:manualLayout>
                  <c:x val="4.6135047439109525E-2"/>
                  <c:y val="6.9633766709393903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Консультации</c:v>
                </c:pt>
                <c:pt idx="1">
                  <c:v>Жалобы</c:v>
                </c:pt>
                <c:pt idx="2">
                  <c:v>Заявления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2.8000000000000001E-2</c:v>
                </c:pt>
                <c:pt idx="1">
                  <c:v>1.0000000000000002E-3</c:v>
                </c:pt>
                <c:pt idx="2">
                  <c:v>0.97700000000000009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664676607218069"/>
          <c:y val="0.70737703717267963"/>
          <c:w val="0.29335323392782325"/>
          <c:h val="0.2581878776780813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3510159970224759E-2"/>
          <c:y val="0"/>
          <c:w val="0.8546429673448777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6311688497880323E-2"/>
                  <c:y val="-1.93832425862576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25,5</a:t>
                    </a:r>
                    <a:r>
                      <a:rPr lang="ru-RU" dirty="0" smtClean="0"/>
                      <a:t> тыс.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0,4</a:t>
                    </a:r>
                    <a:r>
                      <a:rPr lang="ru-RU" smtClean="0"/>
                      <a:t> тыс.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521,5</a:t>
                    </a:r>
                    <a:r>
                      <a:rPr lang="ru-RU" smtClean="0"/>
                      <a:t> тыс.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6.5533444418265169E-2"/>
                  <c:y val="3.6846539749336889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Консультации</c:v>
                </c:pt>
                <c:pt idx="1">
                  <c:v>Жалобы</c:v>
                </c:pt>
                <c:pt idx="2">
                  <c:v>Заявления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4.7000000000000007E-2</c:v>
                </c:pt>
                <c:pt idx="1">
                  <c:v>1.0000000000000002E-3</c:v>
                </c:pt>
                <c:pt idx="2">
                  <c:v>0.95200000000000007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2013 год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196 жалоб (44%)</a:t>
            </a:r>
            <a:endParaRPr lang="ru-RU" dirty="0"/>
          </a:p>
        </c:rich>
      </c:tx>
      <c:layout>
        <c:manualLayout>
          <c:xMode val="edge"/>
          <c:yMode val="edge"/>
          <c:x val="9.6683143106841465E-2"/>
          <c:y val="6.736713434114481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5984562848237425"/>
          <c:w val="0.48662656930000558"/>
          <c:h val="0.65890548489798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 196 жалоб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Взимание денежных средств</c:v>
                </c:pt>
                <c:pt idx="1">
                  <c:v>этика и деонтология</c:v>
                </c:pt>
                <c:pt idx="2">
                  <c:v>качество медицинской помощи</c:v>
                </c:pt>
                <c:pt idx="3">
                  <c:v>организация работы медицинских организаций</c:v>
                </c:pt>
                <c:pt idx="4">
                  <c:v>отказ в оказании медицинской помощи</c:v>
                </c:pt>
                <c:pt idx="5">
                  <c:v>лекарственное обеспечение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6.2000000000000034E-2</c:v>
                </c:pt>
                <c:pt idx="1">
                  <c:v>4.3000000000000003E-2</c:v>
                </c:pt>
                <c:pt idx="2">
                  <c:v>0.56599999999999995</c:v>
                </c:pt>
                <c:pt idx="3">
                  <c:v>0.18100000000000024</c:v>
                </c:pt>
                <c:pt idx="4">
                  <c:v>0.10500000000000002</c:v>
                </c:pt>
                <c:pt idx="5">
                  <c:v>2.3E-2</c:v>
                </c:pt>
                <c:pt idx="6">
                  <c:v>2.0000000000000011E-2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77281872774708671"/>
          <c:w val="0.99769351041236332"/>
          <c:h val="0.2256685181631168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2014 год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153 </a:t>
            </a:r>
            <a:r>
              <a:rPr lang="ru-RU" dirty="0"/>
              <a:t>жалобы (35%)</a:t>
            </a:r>
          </a:p>
        </c:rich>
      </c:tx>
      <c:layout>
        <c:manualLayout>
          <c:xMode val="edge"/>
          <c:yMode val="edge"/>
          <c:x val="0.36827832218261847"/>
          <c:y val="5.485651537824458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6431433415389942E-2"/>
          <c:y val="0.22594903672678313"/>
          <c:w val="0.90356856658460949"/>
          <c:h val="0.77256728200880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 153 жалобы (35%)</c:v>
                </c:pt>
              </c:strCache>
            </c:strRef>
          </c:tx>
          <c:explosion val="31"/>
          <c:dLbls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Взимание денежных средств</c:v>
                </c:pt>
                <c:pt idx="1">
                  <c:v>этика и деонтология</c:v>
                </c:pt>
                <c:pt idx="2">
                  <c:v>качество медицинской помощи</c:v>
                </c:pt>
                <c:pt idx="3">
                  <c:v>организация работы медицинских организаций</c:v>
                </c:pt>
                <c:pt idx="4">
                  <c:v>отказ в оказании медицинской помощи</c:v>
                </c:pt>
                <c:pt idx="5">
                  <c:v>лекарственное обеспечение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0.10500000000000002</c:v>
                </c:pt>
                <c:pt idx="1">
                  <c:v>3.500000000000001E-2</c:v>
                </c:pt>
                <c:pt idx="2">
                  <c:v>0.60500000000000065</c:v>
                </c:pt>
                <c:pt idx="3" formatCode="0%">
                  <c:v>0.18000000000000024</c:v>
                </c:pt>
                <c:pt idx="4">
                  <c:v>2.9000000000000001E-2</c:v>
                </c:pt>
                <c:pt idx="5">
                  <c:v>4.1000000000000002E-2</c:v>
                </c:pt>
                <c:pt idx="6">
                  <c:v>5.0000000000000079E-3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2.473356030989831E-2"/>
                  <c:y val="-3.4703391384014659E-3"/>
                </c:manualLayout>
              </c:layout>
              <c:showVal val="1"/>
            </c:dLbl>
            <c:dLbl>
              <c:idx val="2"/>
              <c:layout>
                <c:manualLayout>
                  <c:x val="4.3736912046920422E-2"/>
                  <c:y val="-1.9029767544175107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Межбюджетные трансферты ФОМС</c:v>
                </c:pt>
                <c:pt idx="1">
                  <c:v>Средства областного бюджета</c:v>
                </c:pt>
                <c:pt idx="2">
                  <c:v>Прочие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0.93300000000000005</c:v>
                </c:pt>
                <c:pt idx="1">
                  <c:v>5.8000000000000003E-2</c:v>
                </c:pt>
                <c:pt idx="2">
                  <c:v>9.0000000000000028E-3</c:v>
                </c:pt>
              </c:numCache>
            </c:numRef>
          </c:val>
        </c:ser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accent5">
            <a:lumMod val="20000"/>
            <a:lumOff val="80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r>
                      <a:rPr lang="ru-RU" baseline="0" dirty="0" smtClean="0"/>
                      <a:t> 151</a:t>
                    </a:r>
                    <a:r>
                      <a:rPr lang="ru-RU" dirty="0" smtClean="0"/>
                      <a:t> млн. рублей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31</a:t>
                    </a:r>
                    <a:r>
                      <a:rPr lang="ru-RU" baseline="0" dirty="0" smtClean="0"/>
                      <a:t> 147</a:t>
                    </a:r>
                    <a:r>
                      <a:rPr lang="ru-RU" dirty="0" smtClean="0"/>
                      <a:t> млн. рублей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24.2</c:v>
                </c:pt>
                <c:pt idx="1">
                  <c:v>31.2</c:v>
                </c:pt>
              </c:numCache>
            </c:numRef>
          </c:val>
        </c:ser>
        <c:shape val="box"/>
        <c:axId val="75683712"/>
        <c:axId val="75685248"/>
        <c:axId val="0"/>
      </c:bar3DChart>
      <c:catAx>
        <c:axId val="75683712"/>
        <c:scaling>
          <c:orientation val="minMax"/>
        </c:scaling>
        <c:axPos val="b"/>
        <c:tickLblPos val="nextTo"/>
        <c:crossAx val="75685248"/>
        <c:crosses val="autoZero"/>
        <c:auto val="1"/>
        <c:lblAlgn val="ctr"/>
        <c:lblOffset val="100"/>
      </c:catAx>
      <c:valAx>
        <c:axId val="75685248"/>
        <c:scaling>
          <c:orientation val="minMax"/>
        </c:scaling>
        <c:delete val="1"/>
        <c:axPos val="l"/>
        <c:numFmt formatCode="General" sourceLinked="1"/>
        <c:tickLblPos val="nextTo"/>
        <c:crossAx val="756837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7031774934383201"/>
          <c:y val="1.434293814523224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7776885997546674"/>
          <c:w val="0.76041666666666652"/>
          <c:h val="0.4825547897413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4.0054790026246873E-2"/>
                  <c:y val="-9.0652262993770605E-3"/>
                </c:manualLayout>
              </c:layout>
              <c:showVal val="1"/>
            </c:dLbl>
            <c:dLbl>
              <c:idx val="2"/>
              <c:layout>
                <c:manualLayout>
                  <c:x val="9.9999343832021068E-2"/>
                  <c:y val="4.9673246411112719E-4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Территориальная программа ОМС</c:v>
                </c:pt>
                <c:pt idx="1">
                  <c:v>Межбюджетные трансферты областному бюджету на строительство перинатального центра</c:v>
                </c:pt>
                <c:pt idx="2">
                  <c:v>Единовременные компенсационные выплаты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%">
                  <c:v>0.96600000000000064</c:v>
                </c:pt>
                <c:pt idx="1">
                  <c:v>3.0000000000000002E-2</c:v>
                </c:pt>
                <c:pt idx="2" formatCode="0.0%">
                  <c:v>1.0000000000000022E-3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184875328083992E-3"/>
          <c:y val="0.74833884494926228"/>
          <c:w val="0.72471358267716535"/>
          <c:h val="0.2416662729574068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349794162701946E-2"/>
          <c:y val="4.1128012407539945E-2"/>
          <c:w val="0.96650205837298053"/>
          <c:h val="0.9444444444444446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2.5884773075424059E-2"/>
                  <c:y val="-4.04040404040404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926,12 </a:t>
                    </a:r>
                  </a:p>
                  <a:p>
                    <a:r>
                      <a:rPr lang="ru-RU" dirty="0" smtClean="0"/>
                      <a:t>рублей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6543209047657392E-2"/>
                  <c:y val="1.51515151515151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baseline="0" dirty="0" smtClean="0"/>
                      <a:t> 557,74</a:t>
                    </a:r>
                    <a:endParaRPr lang="ru-RU" dirty="0" smtClean="0"/>
                  </a:p>
                  <a:p>
                    <a:r>
                      <a:rPr lang="ru-RU" dirty="0" smtClean="0"/>
                      <a:t>рублей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6.9</c:v>
                </c:pt>
                <c:pt idx="1">
                  <c:v>8.6</c:v>
                </c:pt>
              </c:numCache>
            </c:numRef>
          </c:val>
        </c:ser>
        <c:shape val="cylinder"/>
        <c:axId val="76581120"/>
        <c:axId val="76587008"/>
        <c:axId val="0"/>
      </c:bar3DChart>
      <c:catAx>
        <c:axId val="76581120"/>
        <c:scaling>
          <c:orientation val="minMax"/>
        </c:scaling>
        <c:delete val="1"/>
        <c:axPos val="b"/>
        <c:tickLblPos val="nextTo"/>
        <c:crossAx val="76587008"/>
        <c:crosses val="autoZero"/>
        <c:auto val="1"/>
        <c:lblAlgn val="ctr"/>
        <c:lblOffset val="100"/>
      </c:catAx>
      <c:valAx>
        <c:axId val="76587008"/>
        <c:scaling>
          <c:orientation val="minMax"/>
        </c:scaling>
        <c:delete val="1"/>
        <c:axPos val="l"/>
        <c:numFmt formatCode="General" sourceLinked="1"/>
        <c:tickLblPos val="nextTo"/>
        <c:crossAx val="765811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Скорая</a:t>
            </a:r>
            <a:r>
              <a:rPr lang="ru-RU" sz="1400" baseline="0" dirty="0" smtClean="0"/>
              <a:t> медицинская помощь, тыс. вызовов</a:t>
            </a:r>
            <a:endParaRPr lang="en-US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849,</a:t>
                    </a:r>
                    <a:r>
                      <a:rPr lang="ru-RU" sz="1400" dirty="0" smtClean="0"/>
                      <a:t>7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849.7</c:v>
                </c:pt>
                <c:pt idx="1">
                  <c:v>905.7</c:v>
                </c:pt>
              </c:numCache>
            </c:numRef>
          </c:val>
        </c:ser>
        <c:axId val="75490432"/>
        <c:axId val="75491968"/>
      </c:barChart>
      <c:catAx>
        <c:axId val="75490432"/>
        <c:scaling>
          <c:orientation val="minMax"/>
        </c:scaling>
        <c:axPos val="b"/>
        <c:tickLblPos val="nextTo"/>
        <c:crossAx val="75491968"/>
        <c:crosses val="autoZero"/>
        <c:auto val="1"/>
        <c:lblAlgn val="ctr"/>
        <c:lblOffset val="100"/>
      </c:catAx>
      <c:valAx>
        <c:axId val="75491968"/>
        <c:scaling>
          <c:orientation val="minMax"/>
        </c:scaling>
        <c:delete val="1"/>
        <c:axPos val="l"/>
        <c:numFmt formatCode="General" sourceLinked="1"/>
        <c:tickLblPos val="nextTo"/>
        <c:crossAx val="75490432"/>
        <c:crosses val="autoZero"/>
        <c:crossBetween val="between"/>
      </c:valAx>
      <c:spPr>
        <a:noFill/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Амбулаторная помощь, тыс. посещений</a:t>
            </a:r>
            <a:endParaRPr lang="ru-RU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"/>
                  <c:y val="-5.4395778544934579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26.8</c:v>
                </c:pt>
                <c:pt idx="1">
                  <c:v>27.2</c:v>
                </c:pt>
              </c:numCache>
            </c:numRef>
          </c:val>
        </c:ser>
        <c:axId val="75516544"/>
        <c:axId val="75518336"/>
      </c:barChart>
      <c:catAx>
        <c:axId val="75516544"/>
        <c:scaling>
          <c:orientation val="minMax"/>
        </c:scaling>
        <c:axPos val="b"/>
        <c:tickLblPos val="nextTo"/>
        <c:crossAx val="75518336"/>
        <c:crosses val="autoZero"/>
        <c:auto val="1"/>
        <c:lblAlgn val="ctr"/>
        <c:lblOffset val="100"/>
      </c:catAx>
      <c:valAx>
        <c:axId val="75518336"/>
        <c:scaling>
          <c:orientation val="minMax"/>
        </c:scaling>
        <c:delete val="1"/>
        <c:axPos val="l"/>
        <c:numFmt formatCode="#,##0.0" sourceLinked="1"/>
        <c:tickLblPos val="nextTo"/>
        <c:crossAx val="755165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Дневные</a:t>
            </a:r>
            <a:r>
              <a:rPr lang="ru-RU" dirty="0" smtClean="0"/>
              <a:t> </a:t>
            </a:r>
            <a:r>
              <a:rPr lang="ru-RU" sz="1400" dirty="0" smtClean="0"/>
              <a:t>стационары, тыс. пролеченных больных</a:t>
            </a:r>
            <a:endParaRPr lang="ru-RU" sz="14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"/>
          <c:y val="0.33503126687191392"/>
          <c:w val="0.92586521319323511"/>
          <c:h val="0.4463172068184018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188.5</c:v>
                </c:pt>
                <c:pt idx="1">
                  <c:v>208.3</c:v>
                </c:pt>
              </c:numCache>
            </c:numRef>
          </c:val>
        </c:ser>
        <c:axId val="74883456"/>
        <c:axId val="74884992"/>
      </c:barChart>
      <c:catAx>
        <c:axId val="74883456"/>
        <c:scaling>
          <c:orientation val="minMax"/>
        </c:scaling>
        <c:axPos val="b"/>
        <c:tickLblPos val="nextTo"/>
        <c:crossAx val="74884992"/>
        <c:crosses val="autoZero"/>
        <c:auto val="1"/>
        <c:lblAlgn val="ctr"/>
        <c:lblOffset val="100"/>
      </c:catAx>
      <c:valAx>
        <c:axId val="74884992"/>
        <c:scaling>
          <c:orientation val="minMax"/>
        </c:scaling>
        <c:delete val="1"/>
        <c:axPos val="l"/>
        <c:numFmt formatCode="General" sourceLinked="1"/>
        <c:tickLblPos val="nextTo"/>
        <c:crossAx val="748834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Круглосуточный</a:t>
            </a:r>
            <a:r>
              <a:rPr lang="ru-RU" sz="1400" baseline="0" dirty="0" smtClean="0"/>
              <a:t> стационар, тыс. пролеченных больных</a:t>
            </a:r>
            <a:endParaRPr lang="ru-RU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672.4</c:v>
                </c:pt>
                <c:pt idx="1">
                  <c:v>633.9</c:v>
                </c:pt>
              </c:numCache>
            </c:numRef>
          </c:val>
        </c:ser>
        <c:axId val="75396992"/>
        <c:axId val="75398528"/>
      </c:barChart>
      <c:catAx>
        <c:axId val="75396992"/>
        <c:scaling>
          <c:orientation val="minMax"/>
        </c:scaling>
        <c:axPos val="b"/>
        <c:tickLblPos val="nextTo"/>
        <c:crossAx val="75398528"/>
        <c:crosses val="autoZero"/>
        <c:auto val="1"/>
        <c:lblAlgn val="ctr"/>
        <c:lblOffset val="100"/>
      </c:catAx>
      <c:valAx>
        <c:axId val="75398528"/>
        <c:scaling>
          <c:orientation val="minMax"/>
        </c:scaling>
        <c:delete val="1"/>
        <c:axPos val="l"/>
        <c:numFmt formatCode="General" sourceLinked="1"/>
        <c:tickLblPos val="nextTo"/>
        <c:crossAx val="753969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67C20-BB30-42EF-A541-263EC4B3708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6E932B5-8902-4DA9-9269-57E41946C740}">
      <dgm:prSet phldrT="[Текст]" custT="1"/>
      <dgm:spPr/>
      <dgm:t>
        <a:bodyPr/>
        <a:lstStyle/>
        <a:p>
          <a:r>
            <a:rPr lang="ru-RU" sz="1800" dirty="0" smtClean="0"/>
            <a:t>3000 человек получили высокотехнологичную медицинскую помощь по программе  ОМС</a:t>
          </a:r>
          <a:endParaRPr lang="ru-RU" sz="1800" dirty="0"/>
        </a:p>
      </dgm:t>
    </dgm:pt>
    <dgm:pt modelId="{689E0901-C114-44E2-8CB9-2F26B2F85268}" type="parTrans" cxnId="{8CA2CA96-FEA3-40DB-BB5A-81D24B18C768}">
      <dgm:prSet/>
      <dgm:spPr/>
      <dgm:t>
        <a:bodyPr/>
        <a:lstStyle/>
        <a:p>
          <a:endParaRPr lang="ru-RU"/>
        </a:p>
      </dgm:t>
    </dgm:pt>
    <dgm:pt modelId="{9F9723DC-C203-4359-A155-2D5E351C51E8}" type="sibTrans" cxnId="{8CA2CA96-FEA3-40DB-BB5A-81D24B18C768}">
      <dgm:prSet/>
      <dgm:spPr/>
      <dgm:t>
        <a:bodyPr/>
        <a:lstStyle/>
        <a:p>
          <a:endParaRPr lang="ru-RU"/>
        </a:p>
      </dgm:t>
    </dgm:pt>
    <dgm:pt modelId="{FE6A4B19-75BC-4143-BA1D-2539625A1A8C}">
      <dgm:prSet phldrT="[Текст]" custT="1"/>
      <dgm:spPr/>
      <dgm:t>
        <a:bodyPr/>
        <a:lstStyle/>
        <a:p>
          <a:r>
            <a:rPr lang="ru-RU" sz="1800" dirty="0" smtClean="0"/>
            <a:t>В медицинские учреждения направлено более 398 млн. рублей за счет средств ОМС</a:t>
          </a:r>
          <a:endParaRPr lang="ru-RU" sz="1800" dirty="0"/>
        </a:p>
      </dgm:t>
    </dgm:pt>
    <dgm:pt modelId="{B2268A95-3331-465F-983B-F5BFA3B6A9C1}" type="parTrans" cxnId="{7FEB707F-BAB8-4F75-8C12-7BA6309D3190}">
      <dgm:prSet/>
      <dgm:spPr/>
      <dgm:t>
        <a:bodyPr/>
        <a:lstStyle/>
        <a:p>
          <a:endParaRPr lang="ru-RU"/>
        </a:p>
      </dgm:t>
    </dgm:pt>
    <dgm:pt modelId="{1C54F2C7-B418-4193-BCBD-5E64AD782F1F}" type="sibTrans" cxnId="{7FEB707F-BAB8-4F75-8C12-7BA6309D3190}">
      <dgm:prSet/>
      <dgm:spPr/>
      <dgm:t>
        <a:bodyPr/>
        <a:lstStyle/>
        <a:p>
          <a:endParaRPr lang="ru-RU"/>
        </a:p>
      </dgm:t>
    </dgm:pt>
    <dgm:pt modelId="{04A01527-299F-4B16-8E75-81110B81DB61}">
      <dgm:prSet custT="1"/>
      <dgm:spPr/>
      <dgm:t>
        <a:bodyPr/>
        <a:lstStyle/>
        <a:p>
          <a:r>
            <a:rPr lang="ru-RU" sz="1800" dirty="0" smtClean="0"/>
            <a:t>С 2014 года отдельные виды ВМП включены в Программу ОМС  </a:t>
          </a:r>
          <a:endParaRPr lang="ru-RU" sz="1800" dirty="0"/>
        </a:p>
      </dgm:t>
    </dgm:pt>
    <dgm:pt modelId="{F492F349-A318-4F8C-9171-6221E031CE37}" type="parTrans" cxnId="{59F4FBD8-AF6B-4ACF-9E25-6A0157B6A3B0}">
      <dgm:prSet/>
      <dgm:spPr/>
      <dgm:t>
        <a:bodyPr/>
        <a:lstStyle/>
        <a:p>
          <a:endParaRPr lang="ru-RU"/>
        </a:p>
      </dgm:t>
    </dgm:pt>
    <dgm:pt modelId="{30F569EC-6E1B-4EA4-9470-5C58CB3F3699}" type="sibTrans" cxnId="{59F4FBD8-AF6B-4ACF-9E25-6A0157B6A3B0}">
      <dgm:prSet/>
      <dgm:spPr/>
      <dgm:t>
        <a:bodyPr/>
        <a:lstStyle/>
        <a:p>
          <a:endParaRPr lang="ru-RU"/>
        </a:p>
      </dgm:t>
    </dgm:pt>
    <dgm:pt modelId="{20D26CA4-ED66-4E8D-8AFC-E1A3A7BB26C3}" type="pres">
      <dgm:prSet presAssocID="{38467C20-BB30-42EF-A541-263EC4B3708E}" presName="CompostProcess" presStyleCnt="0">
        <dgm:presLayoutVars>
          <dgm:dir/>
          <dgm:resizeHandles val="exact"/>
        </dgm:presLayoutVars>
      </dgm:prSet>
      <dgm:spPr/>
    </dgm:pt>
    <dgm:pt modelId="{201998DE-3A66-4258-8C8A-AC17EF0ED854}" type="pres">
      <dgm:prSet presAssocID="{38467C20-BB30-42EF-A541-263EC4B3708E}" presName="arrow" presStyleLbl="bgShp" presStyleIdx="0" presStyleCnt="1" custLinFactNeighborX="-81796" custLinFactNeighborY="48041"/>
      <dgm:spPr/>
    </dgm:pt>
    <dgm:pt modelId="{BE5566F1-85CA-46F2-813F-8370E1AB5192}" type="pres">
      <dgm:prSet presAssocID="{38467C20-BB30-42EF-A541-263EC4B3708E}" presName="linearProcess" presStyleCnt="0"/>
      <dgm:spPr/>
    </dgm:pt>
    <dgm:pt modelId="{CA3F0896-7CDC-406B-8632-DC3CB41E026A}" type="pres">
      <dgm:prSet presAssocID="{04A01527-299F-4B16-8E75-81110B81DB6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0B228-48F2-4C69-BC9F-1B728BF162C7}" type="pres">
      <dgm:prSet presAssocID="{30F569EC-6E1B-4EA4-9470-5C58CB3F3699}" presName="sibTrans" presStyleCnt="0"/>
      <dgm:spPr/>
    </dgm:pt>
    <dgm:pt modelId="{C7E9140F-CD84-4C96-9CFF-298A771A884E}" type="pres">
      <dgm:prSet presAssocID="{06E932B5-8902-4DA9-9269-57E41946C74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1C756-10D8-4E96-8651-FE3C7D9F08E5}" type="pres">
      <dgm:prSet presAssocID="{9F9723DC-C203-4359-A155-2D5E351C51E8}" presName="sibTrans" presStyleCnt="0"/>
      <dgm:spPr/>
    </dgm:pt>
    <dgm:pt modelId="{32B7B2CE-2240-466A-9AD8-7FF73B000732}" type="pres">
      <dgm:prSet presAssocID="{FE6A4B19-75BC-4143-BA1D-2539625A1A8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F4FBD8-AF6B-4ACF-9E25-6A0157B6A3B0}" srcId="{38467C20-BB30-42EF-A541-263EC4B3708E}" destId="{04A01527-299F-4B16-8E75-81110B81DB61}" srcOrd="0" destOrd="0" parTransId="{F492F349-A318-4F8C-9171-6221E031CE37}" sibTransId="{30F569EC-6E1B-4EA4-9470-5C58CB3F3699}"/>
    <dgm:cxn modelId="{7FEB707F-BAB8-4F75-8C12-7BA6309D3190}" srcId="{38467C20-BB30-42EF-A541-263EC4B3708E}" destId="{FE6A4B19-75BC-4143-BA1D-2539625A1A8C}" srcOrd="2" destOrd="0" parTransId="{B2268A95-3331-465F-983B-F5BFA3B6A9C1}" sibTransId="{1C54F2C7-B418-4193-BCBD-5E64AD782F1F}"/>
    <dgm:cxn modelId="{3892D580-9F28-4736-BD5F-5D9D74D91937}" type="presOf" srcId="{04A01527-299F-4B16-8E75-81110B81DB61}" destId="{CA3F0896-7CDC-406B-8632-DC3CB41E026A}" srcOrd="0" destOrd="0" presId="urn:microsoft.com/office/officeart/2005/8/layout/hProcess9"/>
    <dgm:cxn modelId="{408B0605-0EBF-4D9F-92B6-9BF827C554C1}" type="presOf" srcId="{38467C20-BB30-42EF-A541-263EC4B3708E}" destId="{20D26CA4-ED66-4E8D-8AFC-E1A3A7BB26C3}" srcOrd="0" destOrd="0" presId="urn:microsoft.com/office/officeart/2005/8/layout/hProcess9"/>
    <dgm:cxn modelId="{8CA2CA96-FEA3-40DB-BB5A-81D24B18C768}" srcId="{38467C20-BB30-42EF-A541-263EC4B3708E}" destId="{06E932B5-8902-4DA9-9269-57E41946C740}" srcOrd="1" destOrd="0" parTransId="{689E0901-C114-44E2-8CB9-2F26B2F85268}" sibTransId="{9F9723DC-C203-4359-A155-2D5E351C51E8}"/>
    <dgm:cxn modelId="{A025FB3C-4FB2-4F81-B96D-8463934EAA8E}" type="presOf" srcId="{FE6A4B19-75BC-4143-BA1D-2539625A1A8C}" destId="{32B7B2CE-2240-466A-9AD8-7FF73B000732}" srcOrd="0" destOrd="0" presId="urn:microsoft.com/office/officeart/2005/8/layout/hProcess9"/>
    <dgm:cxn modelId="{A5B1D9F6-C358-453C-9D34-CD1F93E27846}" type="presOf" srcId="{06E932B5-8902-4DA9-9269-57E41946C740}" destId="{C7E9140F-CD84-4C96-9CFF-298A771A884E}" srcOrd="0" destOrd="0" presId="urn:microsoft.com/office/officeart/2005/8/layout/hProcess9"/>
    <dgm:cxn modelId="{92B6A8E3-DA38-494D-8FCF-683B54F66761}" type="presParOf" srcId="{20D26CA4-ED66-4E8D-8AFC-E1A3A7BB26C3}" destId="{201998DE-3A66-4258-8C8A-AC17EF0ED854}" srcOrd="0" destOrd="0" presId="urn:microsoft.com/office/officeart/2005/8/layout/hProcess9"/>
    <dgm:cxn modelId="{212162B6-2223-460B-9770-1ABDCE51EE80}" type="presParOf" srcId="{20D26CA4-ED66-4E8D-8AFC-E1A3A7BB26C3}" destId="{BE5566F1-85CA-46F2-813F-8370E1AB5192}" srcOrd="1" destOrd="0" presId="urn:microsoft.com/office/officeart/2005/8/layout/hProcess9"/>
    <dgm:cxn modelId="{F20196DA-2577-4922-8BAE-06A3FDC857E8}" type="presParOf" srcId="{BE5566F1-85CA-46F2-813F-8370E1AB5192}" destId="{CA3F0896-7CDC-406B-8632-DC3CB41E026A}" srcOrd="0" destOrd="0" presId="urn:microsoft.com/office/officeart/2005/8/layout/hProcess9"/>
    <dgm:cxn modelId="{0B882C94-A16B-4FBB-B6CA-614738A40453}" type="presParOf" srcId="{BE5566F1-85CA-46F2-813F-8370E1AB5192}" destId="{7080B228-48F2-4C69-BC9F-1B728BF162C7}" srcOrd="1" destOrd="0" presId="urn:microsoft.com/office/officeart/2005/8/layout/hProcess9"/>
    <dgm:cxn modelId="{9B87064B-D164-4271-8746-69B26FBA8E62}" type="presParOf" srcId="{BE5566F1-85CA-46F2-813F-8370E1AB5192}" destId="{C7E9140F-CD84-4C96-9CFF-298A771A884E}" srcOrd="2" destOrd="0" presId="urn:microsoft.com/office/officeart/2005/8/layout/hProcess9"/>
    <dgm:cxn modelId="{51DA66E8-30F9-48C3-9A7D-8F23EDF07F2E}" type="presParOf" srcId="{BE5566F1-85CA-46F2-813F-8370E1AB5192}" destId="{A971C756-10D8-4E96-8651-FE3C7D9F08E5}" srcOrd="3" destOrd="0" presId="urn:microsoft.com/office/officeart/2005/8/layout/hProcess9"/>
    <dgm:cxn modelId="{3882FA52-40AA-4011-B550-FA021943CC7F}" type="presParOf" srcId="{BE5566F1-85CA-46F2-813F-8370E1AB5192}" destId="{32B7B2CE-2240-466A-9AD8-7FF73B000732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98080-6E55-4A39-9F44-9B04613CCBE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70F219-F4A6-4B4C-9D54-96DDBD851D1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 smtClean="0"/>
            <a:t>Оплачено медицинским учреждениям  </a:t>
          </a:r>
        </a:p>
        <a:p>
          <a:r>
            <a:rPr lang="ru-RU" sz="1800" b="1" dirty="0" smtClean="0"/>
            <a:t>1,1 млрд. рублей</a:t>
          </a:r>
          <a:endParaRPr lang="ru-RU" sz="1800" b="1" dirty="0"/>
        </a:p>
      </dgm:t>
    </dgm:pt>
    <dgm:pt modelId="{064B5AEE-35DB-4D09-974F-FE61E3997DCA}" type="parTrans" cxnId="{A8F2A1D1-FF9A-4379-BAE7-A5771AD3087F}">
      <dgm:prSet/>
      <dgm:spPr/>
      <dgm:t>
        <a:bodyPr/>
        <a:lstStyle/>
        <a:p>
          <a:endParaRPr lang="ru-RU"/>
        </a:p>
      </dgm:t>
    </dgm:pt>
    <dgm:pt modelId="{8DF2AB94-DC51-4A66-8613-4B4228B3916D}" type="sibTrans" cxnId="{A8F2A1D1-FF9A-4379-BAE7-A5771AD3087F}">
      <dgm:prSet/>
      <dgm:spPr/>
      <dgm:t>
        <a:bodyPr/>
        <a:lstStyle/>
        <a:p>
          <a:endParaRPr lang="ru-RU"/>
        </a:p>
      </dgm:t>
    </dgm:pt>
    <dgm:pt modelId="{47ADFD37-EB6C-4BE9-AF0B-AB9B9974703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Диспансеризация взрослого населения</a:t>
          </a:r>
          <a:endParaRPr lang="ru-RU" sz="1400" b="1" dirty="0">
            <a:solidFill>
              <a:schemeClr val="bg1"/>
            </a:solidFill>
          </a:endParaRPr>
        </a:p>
      </dgm:t>
    </dgm:pt>
    <dgm:pt modelId="{E33F1E5E-E6CF-42C9-8029-8E3F282B1CF7}" type="parTrans" cxnId="{C2BB038F-219A-453E-B712-CC00B0195342}">
      <dgm:prSet/>
      <dgm:spPr/>
      <dgm:t>
        <a:bodyPr/>
        <a:lstStyle/>
        <a:p>
          <a:endParaRPr lang="ru-RU"/>
        </a:p>
      </dgm:t>
    </dgm:pt>
    <dgm:pt modelId="{0A481415-5DEB-450A-8E6C-8C19D60F2272}" type="sibTrans" cxnId="{C2BB038F-219A-453E-B712-CC00B0195342}">
      <dgm:prSet/>
      <dgm:spPr/>
      <dgm:t>
        <a:bodyPr/>
        <a:lstStyle/>
        <a:p>
          <a:endParaRPr lang="ru-RU"/>
        </a:p>
      </dgm:t>
    </dgm:pt>
    <dgm:pt modelId="{9AE380E4-88CF-46AE-82EF-16E99D49569A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Диспансеризация детей-сирот, пребывающих в стационарных учреждениях</a:t>
          </a:r>
          <a:endParaRPr lang="ru-RU" sz="1400" b="1" dirty="0">
            <a:solidFill>
              <a:schemeClr val="bg1"/>
            </a:solidFill>
          </a:endParaRPr>
        </a:p>
      </dgm:t>
    </dgm:pt>
    <dgm:pt modelId="{59FF0DA5-75B9-4710-9067-6B1BECAFF327}" type="parTrans" cxnId="{EFFDE6BC-959E-4534-BAF5-F1D76AD73971}">
      <dgm:prSet/>
      <dgm:spPr/>
      <dgm:t>
        <a:bodyPr/>
        <a:lstStyle/>
        <a:p>
          <a:endParaRPr lang="ru-RU"/>
        </a:p>
      </dgm:t>
    </dgm:pt>
    <dgm:pt modelId="{787F074C-93BD-4575-BEE5-DDA9B5DCEF68}" type="sibTrans" cxnId="{EFFDE6BC-959E-4534-BAF5-F1D76AD73971}">
      <dgm:prSet/>
      <dgm:spPr/>
      <dgm:t>
        <a:bodyPr/>
        <a:lstStyle/>
        <a:p>
          <a:endParaRPr lang="ru-RU"/>
        </a:p>
      </dgm:t>
    </dgm:pt>
    <dgm:pt modelId="{42D16BA8-48A1-4976-AD7B-22B4E4B0BA74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Периодические осмотры несовершеннолетних</a:t>
          </a:r>
          <a:endParaRPr lang="ru-RU" sz="1400" b="1" dirty="0">
            <a:solidFill>
              <a:schemeClr val="bg1"/>
            </a:solidFill>
          </a:endParaRPr>
        </a:p>
      </dgm:t>
    </dgm:pt>
    <dgm:pt modelId="{8DACEF1A-BDFD-424D-B4DC-43EBF128F209}" type="parTrans" cxnId="{97E099F2-6797-4A77-8DF8-D902C533018C}">
      <dgm:prSet/>
      <dgm:spPr/>
      <dgm:t>
        <a:bodyPr/>
        <a:lstStyle/>
        <a:p>
          <a:endParaRPr lang="ru-RU"/>
        </a:p>
      </dgm:t>
    </dgm:pt>
    <dgm:pt modelId="{A5E17888-27B1-4F0E-921A-3305180E178B}" type="sibTrans" cxnId="{97E099F2-6797-4A77-8DF8-D902C533018C}">
      <dgm:prSet/>
      <dgm:spPr/>
      <dgm:t>
        <a:bodyPr/>
        <a:lstStyle/>
        <a:p>
          <a:endParaRPr lang="ru-RU"/>
        </a:p>
      </dgm:t>
    </dgm:pt>
    <dgm:pt modelId="{7C5EA936-8C4C-415A-9B4C-F6786FB186D2}">
      <dgm:prSet phldrT="[Текст]" phldr="1"/>
      <dgm:spPr/>
      <dgm:t>
        <a:bodyPr/>
        <a:lstStyle/>
        <a:p>
          <a:endParaRPr lang="ru-RU"/>
        </a:p>
      </dgm:t>
    </dgm:pt>
    <dgm:pt modelId="{6321F2DD-E494-4BEF-A5DB-38E51AA7BD1A}" type="parTrans" cxnId="{7490D4B4-B9CE-4B7D-921C-D9211A8668CC}">
      <dgm:prSet/>
      <dgm:spPr/>
      <dgm:t>
        <a:bodyPr/>
        <a:lstStyle/>
        <a:p>
          <a:endParaRPr lang="ru-RU"/>
        </a:p>
      </dgm:t>
    </dgm:pt>
    <dgm:pt modelId="{7A129F62-233F-45E5-8DD4-D9A1CC71A684}" type="sibTrans" cxnId="{7490D4B4-B9CE-4B7D-921C-D9211A8668CC}">
      <dgm:prSet/>
      <dgm:spPr/>
      <dgm:t>
        <a:bodyPr/>
        <a:lstStyle/>
        <a:p>
          <a:endParaRPr lang="ru-RU"/>
        </a:p>
      </dgm:t>
    </dgm:pt>
    <dgm:pt modelId="{26307803-0AD8-4538-9915-322C6D682174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Предварительные осмотры несовершеннолетних</a:t>
          </a:r>
          <a:endParaRPr lang="ru-RU" sz="1400" b="1" dirty="0">
            <a:solidFill>
              <a:schemeClr val="bg1"/>
            </a:solidFill>
          </a:endParaRPr>
        </a:p>
      </dgm:t>
    </dgm:pt>
    <dgm:pt modelId="{DB5BBD29-A4B4-4A8E-A6A2-71FE8E2F2FC2}" type="parTrans" cxnId="{9A36B2ED-2DFC-4C66-8D2B-FF1814121A5E}">
      <dgm:prSet/>
      <dgm:spPr/>
      <dgm:t>
        <a:bodyPr/>
        <a:lstStyle/>
        <a:p>
          <a:endParaRPr lang="ru-RU"/>
        </a:p>
      </dgm:t>
    </dgm:pt>
    <dgm:pt modelId="{8EE197B1-159C-42B4-B767-B18564D06FDA}" type="sibTrans" cxnId="{9A36B2ED-2DFC-4C66-8D2B-FF1814121A5E}">
      <dgm:prSet/>
      <dgm:spPr/>
      <dgm:t>
        <a:bodyPr/>
        <a:lstStyle/>
        <a:p>
          <a:endParaRPr lang="ru-RU"/>
        </a:p>
      </dgm:t>
    </dgm:pt>
    <dgm:pt modelId="{AA474D9B-A7A3-44CD-B131-E34E7AD6689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Профилактические осмотры несовершеннолетних</a:t>
          </a:r>
          <a:endParaRPr lang="ru-RU" sz="1400" b="1" dirty="0">
            <a:solidFill>
              <a:schemeClr val="bg1"/>
            </a:solidFill>
          </a:endParaRPr>
        </a:p>
      </dgm:t>
    </dgm:pt>
    <dgm:pt modelId="{F5AA2E9E-0B65-4090-8A3E-8FB57C0DF88F}" type="parTrans" cxnId="{F379074A-03E3-4C5B-86B7-16892C1FE21A}">
      <dgm:prSet/>
      <dgm:spPr/>
      <dgm:t>
        <a:bodyPr/>
        <a:lstStyle/>
        <a:p>
          <a:endParaRPr lang="ru-RU"/>
        </a:p>
      </dgm:t>
    </dgm:pt>
    <dgm:pt modelId="{BF310DFA-0C7E-41F4-9E18-14AC91F678E5}" type="sibTrans" cxnId="{F379074A-03E3-4C5B-86B7-16892C1FE21A}">
      <dgm:prSet/>
      <dgm:spPr/>
      <dgm:t>
        <a:bodyPr/>
        <a:lstStyle/>
        <a:p>
          <a:endParaRPr lang="ru-RU"/>
        </a:p>
      </dgm:t>
    </dgm:pt>
    <dgm:pt modelId="{E9066270-3370-476D-838D-66A06E9BD7D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Диспансеризация детей-сирот, усыновленных и взятых под опеку</a:t>
          </a:r>
          <a:endParaRPr lang="ru-RU" sz="1400" b="1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0DCA3D63-BAFB-499C-A9FE-2766654FE5F0}" type="parTrans" cxnId="{8B3D2A36-B8EF-48B2-AC34-ED3F4967030F}">
      <dgm:prSet/>
      <dgm:spPr/>
      <dgm:t>
        <a:bodyPr/>
        <a:lstStyle/>
        <a:p>
          <a:endParaRPr lang="ru-RU"/>
        </a:p>
      </dgm:t>
    </dgm:pt>
    <dgm:pt modelId="{6AFE2A1E-1273-4FF9-897E-20B8334F9F32}" type="sibTrans" cxnId="{8B3D2A36-B8EF-48B2-AC34-ED3F4967030F}">
      <dgm:prSet/>
      <dgm:spPr/>
      <dgm:t>
        <a:bodyPr/>
        <a:lstStyle/>
        <a:p>
          <a:endParaRPr lang="ru-RU"/>
        </a:p>
      </dgm:t>
    </dgm:pt>
    <dgm:pt modelId="{D74504E6-940B-43AC-8E85-CD6E12406C0A}">
      <dgm:prSet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Профилактические медицинские осмотры взрослого населения</a:t>
          </a:r>
          <a:endParaRPr lang="ru-RU" sz="1400" b="1" dirty="0">
            <a:solidFill>
              <a:schemeClr val="bg1"/>
            </a:solidFill>
          </a:endParaRPr>
        </a:p>
      </dgm:t>
    </dgm:pt>
    <dgm:pt modelId="{6CE6235D-98B2-4C9E-BC79-87865C53FF58}" type="parTrans" cxnId="{43D91CD4-37DA-41A0-B656-C84273AE0346}">
      <dgm:prSet/>
      <dgm:spPr/>
      <dgm:t>
        <a:bodyPr/>
        <a:lstStyle/>
        <a:p>
          <a:endParaRPr lang="ru-RU"/>
        </a:p>
      </dgm:t>
    </dgm:pt>
    <dgm:pt modelId="{D5176276-9930-42DA-8012-1B01073CB6B9}" type="sibTrans" cxnId="{43D91CD4-37DA-41A0-B656-C84273AE0346}">
      <dgm:prSet/>
      <dgm:spPr/>
      <dgm:t>
        <a:bodyPr/>
        <a:lstStyle/>
        <a:p>
          <a:endParaRPr lang="ru-RU"/>
        </a:p>
      </dgm:t>
    </dgm:pt>
    <dgm:pt modelId="{76728C1C-4EFD-493B-ADE7-1A11AF23DAC3}">
      <dgm:prSet/>
      <dgm:spPr/>
      <dgm:t>
        <a:bodyPr/>
        <a:lstStyle/>
        <a:p>
          <a:endParaRPr lang="ru-RU"/>
        </a:p>
      </dgm:t>
    </dgm:pt>
    <dgm:pt modelId="{2BF3EFEA-D39B-45F7-BD20-3D86A43C800A}" type="parTrans" cxnId="{AAC4D4BA-3E47-414F-9E13-3A9481E652F0}">
      <dgm:prSet/>
      <dgm:spPr/>
      <dgm:t>
        <a:bodyPr/>
        <a:lstStyle/>
        <a:p>
          <a:endParaRPr lang="ru-RU"/>
        </a:p>
      </dgm:t>
    </dgm:pt>
    <dgm:pt modelId="{7021B82F-13F5-43A2-997A-FC5A8A744E60}" type="sibTrans" cxnId="{AAC4D4BA-3E47-414F-9E13-3A9481E652F0}">
      <dgm:prSet/>
      <dgm:spPr/>
      <dgm:t>
        <a:bodyPr/>
        <a:lstStyle/>
        <a:p>
          <a:endParaRPr lang="ru-RU"/>
        </a:p>
      </dgm:t>
    </dgm:pt>
    <dgm:pt modelId="{BEED95DF-0A7D-423D-BC4D-80FE928C13A1}">
      <dgm:prSet/>
      <dgm:spPr/>
      <dgm:t>
        <a:bodyPr/>
        <a:lstStyle/>
        <a:p>
          <a:endParaRPr lang="ru-RU"/>
        </a:p>
      </dgm:t>
    </dgm:pt>
    <dgm:pt modelId="{A521226A-C58A-4FB1-955F-23F8BE429BA1}" type="parTrans" cxnId="{EBECEBC4-5F69-4F95-9672-C3686D8CC628}">
      <dgm:prSet/>
      <dgm:spPr/>
      <dgm:t>
        <a:bodyPr/>
        <a:lstStyle/>
        <a:p>
          <a:endParaRPr lang="ru-RU"/>
        </a:p>
      </dgm:t>
    </dgm:pt>
    <dgm:pt modelId="{65985DE6-5267-4D35-B497-BC67FAC37DAA}" type="sibTrans" cxnId="{EBECEBC4-5F69-4F95-9672-C3686D8CC628}">
      <dgm:prSet/>
      <dgm:spPr/>
      <dgm:t>
        <a:bodyPr/>
        <a:lstStyle/>
        <a:p>
          <a:endParaRPr lang="ru-RU"/>
        </a:p>
      </dgm:t>
    </dgm:pt>
    <dgm:pt modelId="{9699CA39-EE9D-4491-B63D-621C32144C74}" type="pres">
      <dgm:prSet presAssocID="{3AA98080-6E55-4A39-9F44-9B04613CCB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D08AFE-6CF8-47D3-B494-5634EFEA5801}" type="pres">
      <dgm:prSet presAssocID="{5870F219-F4A6-4B4C-9D54-96DDBD851D1B}" presName="centerShape" presStyleLbl="node0" presStyleIdx="0" presStyleCnt="1"/>
      <dgm:spPr/>
      <dgm:t>
        <a:bodyPr/>
        <a:lstStyle/>
        <a:p>
          <a:endParaRPr lang="ru-RU"/>
        </a:p>
      </dgm:t>
    </dgm:pt>
    <dgm:pt modelId="{1F67755F-E5A6-49EB-AAC4-ECD08C91D39C}" type="pres">
      <dgm:prSet presAssocID="{E33F1E5E-E6CF-42C9-8029-8E3F282B1CF7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4C18F486-C762-4D0D-91CC-E29F9A097E24}" type="pres">
      <dgm:prSet presAssocID="{47ADFD37-EB6C-4BE9-AF0B-AB9B9974703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D21E4-8F57-480C-8E98-4C8BBC9E8DE7}" type="pres">
      <dgm:prSet presAssocID="{6CE6235D-98B2-4C9E-BC79-87865C53FF58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746C0CE8-C1CB-4798-A9F5-C52C35A4198E}" type="pres">
      <dgm:prSet presAssocID="{D74504E6-940B-43AC-8E85-CD6E12406C0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26310-BEF4-4D35-B1E6-9132D2FF4031}" type="pres">
      <dgm:prSet presAssocID="{59FF0DA5-75B9-4710-9067-6B1BECAFF327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1CA3E4CB-01ED-4C03-AB75-75D6B8F1104B}" type="pres">
      <dgm:prSet presAssocID="{9AE380E4-88CF-46AE-82EF-16E99D49569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81F38-1A6C-4A12-A139-0AF03C7434D2}" type="pres">
      <dgm:prSet presAssocID="{8DACEF1A-BDFD-424D-B4DC-43EBF128F209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8525C10D-C415-49E5-AA4E-EE0C519D304A}" type="pres">
      <dgm:prSet presAssocID="{42D16BA8-48A1-4976-AD7B-22B4E4B0BA7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5C5AD-012A-4870-A2DE-B2B0412F860F}" type="pres">
      <dgm:prSet presAssocID="{DB5BBD29-A4B4-4A8E-A6A2-71FE8E2F2FC2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C5D8B94F-6807-42F2-99DB-7446F77C2288}" type="pres">
      <dgm:prSet presAssocID="{26307803-0AD8-4538-9915-322C6D682174}" presName="node" presStyleLbl="node1" presStyleIdx="4" presStyleCnt="7" custRadScaleRad="99957" custRadScaleInc="-1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B5A4A-B7EF-4451-BD36-FFE00C48957A}" type="pres">
      <dgm:prSet presAssocID="{F5AA2E9E-0B65-4090-8A3E-8FB57C0DF88F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9102E3B1-C170-48CE-BFB7-651AAAC996C2}" type="pres">
      <dgm:prSet presAssocID="{AA474D9B-A7A3-44CD-B131-E34E7AD6689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9577D-2135-4CEE-9416-48AA548EF9B2}" type="pres">
      <dgm:prSet presAssocID="{0DCA3D63-BAFB-499C-A9FE-2766654FE5F0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13982D8A-F49D-4588-8859-D8919BBBC27A}" type="pres">
      <dgm:prSet presAssocID="{E9066270-3370-476D-838D-66A06E9BD7D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36B2ED-2DFC-4C66-8D2B-FF1814121A5E}" srcId="{5870F219-F4A6-4B4C-9D54-96DDBD851D1B}" destId="{26307803-0AD8-4538-9915-322C6D682174}" srcOrd="4" destOrd="0" parTransId="{DB5BBD29-A4B4-4A8E-A6A2-71FE8E2F2FC2}" sibTransId="{8EE197B1-159C-42B4-B767-B18564D06FDA}"/>
    <dgm:cxn modelId="{C2BB038F-219A-453E-B712-CC00B0195342}" srcId="{5870F219-F4A6-4B4C-9D54-96DDBD851D1B}" destId="{47ADFD37-EB6C-4BE9-AF0B-AB9B9974703B}" srcOrd="0" destOrd="0" parTransId="{E33F1E5E-E6CF-42C9-8029-8E3F282B1CF7}" sibTransId="{0A481415-5DEB-450A-8E6C-8C19D60F2272}"/>
    <dgm:cxn modelId="{EFFDE6BC-959E-4534-BAF5-F1D76AD73971}" srcId="{5870F219-F4A6-4B4C-9D54-96DDBD851D1B}" destId="{9AE380E4-88CF-46AE-82EF-16E99D49569A}" srcOrd="2" destOrd="0" parTransId="{59FF0DA5-75B9-4710-9067-6B1BECAFF327}" sibTransId="{787F074C-93BD-4575-BEE5-DDA9B5DCEF68}"/>
    <dgm:cxn modelId="{F3C3824F-4A48-4BAC-9D0D-E39475FA3475}" type="presOf" srcId="{59FF0DA5-75B9-4710-9067-6B1BECAFF327}" destId="{F8826310-BEF4-4D35-B1E6-9132D2FF4031}" srcOrd="0" destOrd="0" presId="urn:microsoft.com/office/officeart/2005/8/layout/radial4"/>
    <dgm:cxn modelId="{56887091-8B0E-403C-98CB-163ED49ECEDA}" type="presOf" srcId="{42D16BA8-48A1-4976-AD7B-22B4E4B0BA74}" destId="{8525C10D-C415-49E5-AA4E-EE0C519D304A}" srcOrd="0" destOrd="0" presId="urn:microsoft.com/office/officeart/2005/8/layout/radial4"/>
    <dgm:cxn modelId="{A8F2A1D1-FF9A-4379-BAE7-A5771AD3087F}" srcId="{3AA98080-6E55-4A39-9F44-9B04613CCBE2}" destId="{5870F219-F4A6-4B4C-9D54-96DDBD851D1B}" srcOrd="0" destOrd="0" parTransId="{064B5AEE-35DB-4D09-974F-FE61E3997DCA}" sibTransId="{8DF2AB94-DC51-4A66-8613-4B4228B3916D}"/>
    <dgm:cxn modelId="{5DE9106F-4BE9-40BD-B0B1-041D36EBC744}" type="presOf" srcId="{DB5BBD29-A4B4-4A8E-A6A2-71FE8E2F2FC2}" destId="{D985C5AD-012A-4870-A2DE-B2B0412F860F}" srcOrd="0" destOrd="0" presId="urn:microsoft.com/office/officeart/2005/8/layout/radial4"/>
    <dgm:cxn modelId="{A833707A-AF8C-438B-8E74-B42E229A2055}" type="presOf" srcId="{26307803-0AD8-4538-9915-322C6D682174}" destId="{C5D8B94F-6807-42F2-99DB-7446F77C2288}" srcOrd="0" destOrd="0" presId="urn:microsoft.com/office/officeart/2005/8/layout/radial4"/>
    <dgm:cxn modelId="{0582B71A-DFA2-4864-B88B-6E1CE4D0B05C}" type="presOf" srcId="{F5AA2E9E-0B65-4090-8A3E-8FB57C0DF88F}" destId="{D24B5A4A-B7EF-4451-BD36-FFE00C48957A}" srcOrd="0" destOrd="0" presId="urn:microsoft.com/office/officeart/2005/8/layout/radial4"/>
    <dgm:cxn modelId="{27BE0048-DE93-40BE-835F-D611FC77C29C}" type="presOf" srcId="{6CE6235D-98B2-4C9E-BC79-87865C53FF58}" destId="{A2FD21E4-8F57-480C-8E98-4C8BBC9E8DE7}" srcOrd="0" destOrd="0" presId="urn:microsoft.com/office/officeart/2005/8/layout/radial4"/>
    <dgm:cxn modelId="{EBECEBC4-5F69-4F95-9672-C3686D8CC628}" srcId="{3AA98080-6E55-4A39-9F44-9B04613CCBE2}" destId="{BEED95DF-0A7D-423D-BC4D-80FE928C13A1}" srcOrd="2" destOrd="0" parTransId="{A521226A-C58A-4FB1-955F-23F8BE429BA1}" sibTransId="{65985DE6-5267-4D35-B497-BC67FAC37DAA}"/>
    <dgm:cxn modelId="{43D91CD4-37DA-41A0-B656-C84273AE0346}" srcId="{5870F219-F4A6-4B4C-9D54-96DDBD851D1B}" destId="{D74504E6-940B-43AC-8E85-CD6E12406C0A}" srcOrd="1" destOrd="0" parTransId="{6CE6235D-98B2-4C9E-BC79-87865C53FF58}" sibTransId="{D5176276-9930-42DA-8012-1B01073CB6B9}"/>
    <dgm:cxn modelId="{8C2BB0F6-53B7-48B8-A47E-C674A672514F}" type="presOf" srcId="{D74504E6-940B-43AC-8E85-CD6E12406C0A}" destId="{746C0CE8-C1CB-4798-A9F5-C52C35A4198E}" srcOrd="0" destOrd="0" presId="urn:microsoft.com/office/officeart/2005/8/layout/radial4"/>
    <dgm:cxn modelId="{F379074A-03E3-4C5B-86B7-16892C1FE21A}" srcId="{5870F219-F4A6-4B4C-9D54-96DDBD851D1B}" destId="{AA474D9B-A7A3-44CD-B131-E34E7AD66894}" srcOrd="5" destOrd="0" parTransId="{F5AA2E9E-0B65-4090-8A3E-8FB57C0DF88F}" sibTransId="{BF310DFA-0C7E-41F4-9E18-14AC91F678E5}"/>
    <dgm:cxn modelId="{97E099F2-6797-4A77-8DF8-D902C533018C}" srcId="{5870F219-F4A6-4B4C-9D54-96DDBD851D1B}" destId="{42D16BA8-48A1-4976-AD7B-22B4E4B0BA74}" srcOrd="3" destOrd="0" parTransId="{8DACEF1A-BDFD-424D-B4DC-43EBF128F209}" sibTransId="{A5E17888-27B1-4F0E-921A-3305180E178B}"/>
    <dgm:cxn modelId="{E1F3BE96-E19F-4754-BAE9-5B9080E5B5A0}" type="presOf" srcId="{3AA98080-6E55-4A39-9F44-9B04613CCBE2}" destId="{9699CA39-EE9D-4491-B63D-621C32144C74}" srcOrd="0" destOrd="0" presId="urn:microsoft.com/office/officeart/2005/8/layout/radial4"/>
    <dgm:cxn modelId="{775CD734-CEF0-4C7D-BA3F-635036BBC068}" type="presOf" srcId="{E33F1E5E-E6CF-42C9-8029-8E3F282B1CF7}" destId="{1F67755F-E5A6-49EB-AAC4-ECD08C91D39C}" srcOrd="0" destOrd="0" presId="urn:microsoft.com/office/officeart/2005/8/layout/radial4"/>
    <dgm:cxn modelId="{AD5C368F-3148-40AA-89BD-D8A0E437AAEF}" type="presOf" srcId="{5870F219-F4A6-4B4C-9D54-96DDBD851D1B}" destId="{30D08AFE-6CF8-47D3-B494-5634EFEA5801}" srcOrd="0" destOrd="0" presId="urn:microsoft.com/office/officeart/2005/8/layout/radial4"/>
    <dgm:cxn modelId="{7490D4B4-B9CE-4B7D-921C-D9211A8668CC}" srcId="{3AA98080-6E55-4A39-9F44-9B04613CCBE2}" destId="{7C5EA936-8C4C-415A-9B4C-F6786FB186D2}" srcOrd="3" destOrd="0" parTransId="{6321F2DD-E494-4BEF-A5DB-38E51AA7BD1A}" sibTransId="{7A129F62-233F-45E5-8DD4-D9A1CC71A684}"/>
    <dgm:cxn modelId="{8B3D2A36-B8EF-48B2-AC34-ED3F4967030F}" srcId="{5870F219-F4A6-4B4C-9D54-96DDBD851D1B}" destId="{E9066270-3370-476D-838D-66A06E9BD7DB}" srcOrd="6" destOrd="0" parTransId="{0DCA3D63-BAFB-499C-A9FE-2766654FE5F0}" sibTransId="{6AFE2A1E-1273-4FF9-897E-20B8334F9F32}"/>
    <dgm:cxn modelId="{ECAE8210-91D0-4435-9C22-8422D0E41522}" type="presOf" srcId="{E9066270-3370-476D-838D-66A06E9BD7DB}" destId="{13982D8A-F49D-4588-8859-D8919BBBC27A}" srcOrd="0" destOrd="0" presId="urn:microsoft.com/office/officeart/2005/8/layout/radial4"/>
    <dgm:cxn modelId="{AAC4D4BA-3E47-414F-9E13-3A9481E652F0}" srcId="{3AA98080-6E55-4A39-9F44-9B04613CCBE2}" destId="{76728C1C-4EFD-493B-ADE7-1A11AF23DAC3}" srcOrd="1" destOrd="0" parTransId="{2BF3EFEA-D39B-45F7-BD20-3D86A43C800A}" sibTransId="{7021B82F-13F5-43A2-997A-FC5A8A744E60}"/>
    <dgm:cxn modelId="{00D93512-51DF-4CD1-977F-654338A4E4BB}" type="presOf" srcId="{AA474D9B-A7A3-44CD-B131-E34E7AD66894}" destId="{9102E3B1-C170-48CE-BFB7-651AAAC996C2}" srcOrd="0" destOrd="0" presId="urn:microsoft.com/office/officeart/2005/8/layout/radial4"/>
    <dgm:cxn modelId="{8B3A6F7B-9AD5-4509-80EB-347E1FA2B450}" type="presOf" srcId="{8DACEF1A-BDFD-424D-B4DC-43EBF128F209}" destId="{CE581F38-1A6C-4A12-A139-0AF03C7434D2}" srcOrd="0" destOrd="0" presId="urn:microsoft.com/office/officeart/2005/8/layout/radial4"/>
    <dgm:cxn modelId="{69653210-8DC8-47F4-93BE-90341DED5BC1}" type="presOf" srcId="{9AE380E4-88CF-46AE-82EF-16E99D49569A}" destId="{1CA3E4CB-01ED-4C03-AB75-75D6B8F1104B}" srcOrd="0" destOrd="0" presId="urn:microsoft.com/office/officeart/2005/8/layout/radial4"/>
    <dgm:cxn modelId="{9E749009-7278-40D9-8BCF-E951E6962074}" type="presOf" srcId="{0DCA3D63-BAFB-499C-A9FE-2766654FE5F0}" destId="{77E9577D-2135-4CEE-9416-48AA548EF9B2}" srcOrd="0" destOrd="0" presId="urn:microsoft.com/office/officeart/2005/8/layout/radial4"/>
    <dgm:cxn modelId="{EF83100C-4BA1-413C-B3B5-D0B540284FCD}" type="presOf" srcId="{47ADFD37-EB6C-4BE9-AF0B-AB9B9974703B}" destId="{4C18F486-C762-4D0D-91CC-E29F9A097E24}" srcOrd="0" destOrd="0" presId="urn:microsoft.com/office/officeart/2005/8/layout/radial4"/>
    <dgm:cxn modelId="{32923A3C-1FAD-40E7-8A9B-6C1510949DB7}" type="presParOf" srcId="{9699CA39-EE9D-4491-B63D-621C32144C74}" destId="{30D08AFE-6CF8-47D3-B494-5634EFEA5801}" srcOrd="0" destOrd="0" presId="urn:microsoft.com/office/officeart/2005/8/layout/radial4"/>
    <dgm:cxn modelId="{101FB7F1-35AE-4EBD-A7A3-C02FC10E9046}" type="presParOf" srcId="{9699CA39-EE9D-4491-B63D-621C32144C74}" destId="{1F67755F-E5A6-49EB-AAC4-ECD08C91D39C}" srcOrd="1" destOrd="0" presId="urn:microsoft.com/office/officeart/2005/8/layout/radial4"/>
    <dgm:cxn modelId="{94F30863-AF6B-4AE4-979A-146E5B89C59D}" type="presParOf" srcId="{9699CA39-EE9D-4491-B63D-621C32144C74}" destId="{4C18F486-C762-4D0D-91CC-E29F9A097E24}" srcOrd="2" destOrd="0" presId="urn:microsoft.com/office/officeart/2005/8/layout/radial4"/>
    <dgm:cxn modelId="{9E909843-B156-44B5-904C-228A5B14CB99}" type="presParOf" srcId="{9699CA39-EE9D-4491-B63D-621C32144C74}" destId="{A2FD21E4-8F57-480C-8E98-4C8BBC9E8DE7}" srcOrd="3" destOrd="0" presId="urn:microsoft.com/office/officeart/2005/8/layout/radial4"/>
    <dgm:cxn modelId="{4C5E6363-3F44-4E6C-9EA6-8C79ACFEC365}" type="presParOf" srcId="{9699CA39-EE9D-4491-B63D-621C32144C74}" destId="{746C0CE8-C1CB-4798-A9F5-C52C35A4198E}" srcOrd="4" destOrd="0" presId="urn:microsoft.com/office/officeart/2005/8/layout/radial4"/>
    <dgm:cxn modelId="{A0F2FA6E-6ABC-4FBE-91B7-AE04C721E24C}" type="presParOf" srcId="{9699CA39-EE9D-4491-B63D-621C32144C74}" destId="{F8826310-BEF4-4D35-B1E6-9132D2FF4031}" srcOrd="5" destOrd="0" presId="urn:microsoft.com/office/officeart/2005/8/layout/radial4"/>
    <dgm:cxn modelId="{99D758C4-33B9-4E0D-A13D-704C4B6BF1A1}" type="presParOf" srcId="{9699CA39-EE9D-4491-B63D-621C32144C74}" destId="{1CA3E4CB-01ED-4C03-AB75-75D6B8F1104B}" srcOrd="6" destOrd="0" presId="urn:microsoft.com/office/officeart/2005/8/layout/radial4"/>
    <dgm:cxn modelId="{AF9F1677-E04D-41FA-B54A-9C784610B34C}" type="presParOf" srcId="{9699CA39-EE9D-4491-B63D-621C32144C74}" destId="{CE581F38-1A6C-4A12-A139-0AF03C7434D2}" srcOrd="7" destOrd="0" presId="urn:microsoft.com/office/officeart/2005/8/layout/radial4"/>
    <dgm:cxn modelId="{0C16E11E-45CC-4730-92A9-9C22F209FECA}" type="presParOf" srcId="{9699CA39-EE9D-4491-B63D-621C32144C74}" destId="{8525C10D-C415-49E5-AA4E-EE0C519D304A}" srcOrd="8" destOrd="0" presId="urn:microsoft.com/office/officeart/2005/8/layout/radial4"/>
    <dgm:cxn modelId="{0500B339-026D-4F81-85E7-C6D3AED7A4FA}" type="presParOf" srcId="{9699CA39-EE9D-4491-B63D-621C32144C74}" destId="{D985C5AD-012A-4870-A2DE-B2B0412F860F}" srcOrd="9" destOrd="0" presId="urn:microsoft.com/office/officeart/2005/8/layout/radial4"/>
    <dgm:cxn modelId="{CAAE2DD7-777C-4212-95E9-7FFA33222383}" type="presParOf" srcId="{9699CA39-EE9D-4491-B63D-621C32144C74}" destId="{C5D8B94F-6807-42F2-99DB-7446F77C2288}" srcOrd="10" destOrd="0" presId="urn:microsoft.com/office/officeart/2005/8/layout/radial4"/>
    <dgm:cxn modelId="{D9626EB8-943B-4FC2-B832-5AFEA1B86DD5}" type="presParOf" srcId="{9699CA39-EE9D-4491-B63D-621C32144C74}" destId="{D24B5A4A-B7EF-4451-BD36-FFE00C48957A}" srcOrd="11" destOrd="0" presId="urn:microsoft.com/office/officeart/2005/8/layout/radial4"/>
    <dgm:cxn modelId="{B56AF6B0-ED4D-44C0-8242-71ABBC3470CF}" type="presParOf" srcId="{9699CA39-EE9D-4491-B63D-621C32144C74}" destId="{9102E3B1-C170-48CE-BFB7-651AAAC996C2}" srcOrd="12" destOrd="0" presId="urn:microsoft.com/office/officeart/2005/8/layout/radial4"/>
    <dgm:cxn modelId="{8F51E61C-034C-44FB-9364-87E9276C0A86}" type="presParOf" srcId="{9699CA39-EE9D-4491-B63D-621C32144C74}" destId="{77E9577D-2135-4CEE-9416-48AA548EF9B2}" srcOrd="13" destOrd="0" presId="urn:microsoft.com/office/officeart/2005/8/layout/radial4"/>
    <dgm:cxn modelId="{925C3000-156A-4577-9CFC-6CAE2E2DE946}" type="presParOf" srcId="{9699CA39-EE9D-4491-B63D-621C32144C74}" destId="{13982D8A-F49D-4588-8859-D8919BBBC27A}" srcOrd="14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78AA15-D7FE-41F1-B3F1-DE27B0E4A0D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A9E03A-4927-4875-A072-CFB3D814D08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 1 ноября 2014 года в </a:t>
          </a:r>
          <a:r>
            <a:rPr lang="ru-RU" sz="1600" b="1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 медицинских организациях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Челябинской области реализован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пилотный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проект по внедрению системы информирования застрахованных лиц о стоимости  медицинской помощи, оказанной им в рамках ОМС.</a:t>
          </a:r>
          <a:endParaRPr lang="ru-RU" sz="1600" dirty="0"/>
        </a:p>
      </dgm:t>
    </dgm:pt>
    <dgm:pt modelId="{597DA7A0-09E4-4E94-80AC-0B1D4CE032A0}" type="parTrans" cxnId="{89C44DB3-C5DF-4112-8F1A-7E31D30416A4}">
      <dgm:prSet/>
      <dgm:spPr/>
      <dgm:t>
        <a:bodyPr/>
        <a:lstStyle/>
        <a:p>
          <a:endParaRPr lang="ru-RU"/>
        </a:p>
      </dgm:t>
    </dgm:pt>
    <dgm:pt modelId="{97995FAD-27DC-437C-B689-62C704DDE6FF}" type="sibTrans" cxnId="{89C44DB3-C5DF-4112-8F1A-7E31D30416A4}">
      <dgm:prSet/>
      <dgm:spPr/>
      <dgm:t>
        <a:bodyPr/>
        <a:lstStyle/>
        <a:p>
          <a:endParaRPr lang="ru-RU"/>
        </a:p>
      </dgm:t>
    </dgm:pt>
    <dgm:pt modelId="{FD865B19-B8B4-4596-B912-89B92D34F2A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 2015 года система информирования внедрена во всех медицинских организациях, работающих в сфере ОМС Челябинской области.</a:t>
          </a:r>
          <a:endParaRPr lang="ru-RU" sz="1600" dirty="0"/>
        </a:p>
      </dgm:t>
    </dgm:pt>
    <dgm:pt modelId="{F1721F55-57B0-4636-8C37-CAA8840FA215}" type="parTrans" cxnId="{0AD8BB5B-0521-45C5-845D-401E9896FE3B}">
      <dgm:prSet/>
      <dgm:spPr/>
      <dgm:t>
        <a:bodyPr/>
        <a:lstStyle/>
        <a:p>
          <a:endParaRPr lang="ru-RU"/>
        </a:p>
      </dgm:t>
    </dgm:pt>
    <dgm:pt modelId="{AA420253-30BE-407F-AF19-24F720C2855F}" type="sibTrans" cxnId="{0AD8BB5B-0521-45C5-845D-401E9896FE3B}">
      <dgm:prSet/>
      <dgm:spPr/>
      <dgm:t>
        <a:bodyPr/>
        <a:lstStyle/>
        <a:p>
          <a:endParaRPr lang="ru-RU"/>
        </a:p>
      </dgm:t>
    </dgm:pt>
    <dgm:pt modelId="{0AC0CE3A-0230-4735-9837-2223A1917595}">
      <dgm:prSet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Поручение Президента РФ от 25.07.2014г. №Пр-1788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 целью формирования объективного представления граждан о стоимости оказанной им за счет государства медицинской помощи, с 1 января 2015 года в систему обязательного медицинского страхования в Российской Федерации внедрить систему информирования застрахованных лиц.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F3BFE70-4423-4653-8CE0-240E1F3C75CC}" type="parTrans" cxnId="{0A1C1EEC-33A3-4608-A9D3-D8BA4EE45D53}">
      <dgm:prSet/>
      <dgm:spPr/>
      <dgm:t>
        <a:bodyPr/>
        <a:lstStyle/>
        <a:p>
          <a:endParaRPr lang="ru-RU"/>
        </a:p>
      </dgm:t>
    </dgm:pt>
    <dgm:pt modelId="{555A9B11-5380-437C-A5FC-058ABC60170B}" type="sibTrans" cxnId="{0A1C1EEC-33A3-4608-A9D3-D8BA4EE45D53}">
      <dgm:prSet/>
      <dgm:spPr/>
      <dgm:t>
        <a:bodyPr/>
        <a:lstStyle/>
        <a:p>
          <a:endParaRPr lang="ru-RU"/>
        </a:p>
      </dgm:t>
    </dgm:pt>
    <dgm:pt modelId="{0B40D466-EDA7-447F-B8ED-FFB9D3541283}" type="pres">
      <dgm:prSet presAssocID="{8A78AA15-D7FE-41F1-B3F1-DE27B0E4A0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7C44C5-6C44-4763-AEC8-62E9E93D3C96}" type="pres">
      <dgm:prSet presAssocID="{FD865B19-B8B4-4596-B912-89B92D34F2A8}" presName="boxAndChildren" presStyleCnt="0"/>
      <dgm:spPr/>
    </dgm:pt>
    <dgm:pt modelId="{505B7442-7D8C-4077-B34B-A3A292CF80F2}" type="pres">
      <dgm:prSet presAssocID="{FD865B19-B8B4-4596-B912-89B92D34F2A8}" presName="parentTextBox" presStyleLbl="node1" presStyleIdx="0" presStyleCnt="3"/>
      <dgm:spPr/>
      <dgm:t>
        <a:bodyPr/>
        <a:lstStyle/>
        <a:p>
          <a:endParaRPr lang="ru-RU"/>
        </a:p>
      </dgm:t>
    </dgm:pt>
    <dgm:pt modelId="{842E6A2B-FD70-43D7-A9D6-27ACE8D99B8D}" type="pres">
      <dgm:prSet presAssocID="{97995FAD-27DC-437C-B689-62C704DDE6FF}" presName="sp" presStyleCnt="0"/>
      <dgm:spPr/>
    </dgm:pt>
    <dgm:pt modelId="{28554BAA-DCE5-46E2-9D7A-D141732B7885}" type="pres">
      <dgm:prSet presAssocID="{C3A9E03A-4927-4875-A072-CFB3D814D085}" presName="arrowAndChildren" presStyleCnt="0"/>
      <dgm:spPr/>
    </dgm:pt>
    <dgm:pt modelId="{35B2D597-F90A-4E46-90E2-1D2875F66E38}" type="pres">
      <dgm:prSet presAssocID="{C3A9E03A-4927-4875-A072-CFB3D814D085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32789D02-2144-49AD-8958-5A2CF296A7F7}" type="pres">
      <dgm:prSet presAssocID="{555A9B11-5380-437C-A5FC-058ABC60170B}" presName="sp" presStyleCnt="0"/>
      <dgm:spPr/>
    </dgm:pt>
    <dgm:pt modelId="{86580666-FB6E-409A-BAB9-9342DFBDDD62}" type="pres">
      <dgm:prSet presAssocID="{0AC0CE3A-0230-4735-9837-2223A1917595}" presName="arrowAndChildren" presStyleCnt="0"/>
      <dgm:spPr/>
    </dgm:pt>
    <dgm:pt modelId="{9A34DFD9-3BCA-47CD-850F-6703D8E88515}" type="pres">
      <dgm:prSet presAssocID="{0AC0CE3A-0230-4735-9837-2223A1917595}" presName="parentTextArrow" presStyleLbl="node1" presStyleIdx="2" presStyleCnt="3" custLinFactNeighborY="-606"/>
      <dgm:spPr/>
      <dgm:t>
        <a:bodyPr/>
        <a:lstStyle/>
        <a:p>
          <a:endParaRPr lang="ru-RU"/>
        </a:p>
      </dgm:t>
    </dgm:pt>
  </dgm:ptLst>
  <dgm:cxnLst>
    <dgm:cxn modelId="{8A202EAF-952F-4C26-9050-3B9349D7ED08}" type="presOf" srcId="{8A78AA15-D7FE-41F1-B3F1-DE27B0E4A0DC}" destId="{0B40D466-EDA7-447F-B8ED-FFB9D3541283}" srcOrd="0" destOrd="0" presId="urn:microsoft.com/office/officeart/2005/8/layout/process4"/>
    <dgm:cxn modelId="{897E8389-977C-4A20-AAF8-F92F84E8AC20}" type="presOf" srcId="{0AC0CE3A-0230-4735-9837-2223A1917595}" destId="{9A34DFD9-3BCA-47CD-850F-6703D8E88515}" srcOrd="0" destOrd="0" presId="urn:microsoft.com/office/officeart/2005/8/layout/process4"/>
    <dgm:cxn modelId="{89C44DB3-C5DF-4112-8F1A-7E31D30416A4}" srcId="{8A78AA15-D7FE-41F1-B3F1-DE27B0E4A0DC}" destId="{C3A9E03A-4927-4875-A072-CFB3D814D085}" srcOrd="1" destOrd="0" parTransId="{597DA7A0-09E4-4E94-80AC-0B1D4CE032A0}" sibTransId="{97995FAD-27DC-437C-B689-62C704DDE6FF}"/>
    <dgm:cxn modelId="{0AD8BB5B-0521-45C5-845D-401E9896FE3B}" srcId="{8A78AA15-D7FE-41F1-B3F1-DE27B0E4A0DC}" destId="{FD865B19-B8B4-4596-B912-89B92D34F2A8}" srcOrd="2" destOrd="0" parTransId="{F1721F55-57B0-4636-8C37-CAA8840FA215}" sibTransId="{AA420253-30BE-407F-AF19-24F720C2855F}"/>
    <dgm:cxn modelId="{AF6D436E-36D8-44B7-A7BE-0C8D9C9AEE41}" type="presOf" srcId="{C3A9E03A-4927-4875-A072-CFB3D814D085}" destId="{35B2D597-F90A-4E46-90E2-1D2875F66E38}" srcOrd="0" destOrd="0" presId="urn:microsoft.com/office/officeart/2005/8/layout/process4"/>
    <dgm:cxn modelId="{5BA2BB8C-DAE4-47E6-9645-173272A3D2BC}" type="presOf" srcId="{FD865B19-B8B4-4596-B912-89B92D34F2A8}" destId="{505B7442-7D8C-4077-B34B-A3A292CF80F2}" srcOrd="0" destOrd="0" presId="urn:microsoft.com/office/officeart/2005/8/layout/process4"/>
    <dgm:cxn modelId="{0A1C1EEC-33A3-4608-A9D3-D8BA4EE45D53}" srcId="{8A78AA15-D7FE-41F1-B3F1-DE27B0E4A0DC}" destId="{0AC0CE3A-0230-4735-9837-2223A1917595}" srcOrd="0" destOrd="0" parTransId="{2F3BFE70-4423-4653-8CE0-240E1F3C75CC}" sibTransId="{555A9B11-5380-437C-A5FC-058ABC60170B}"/>
    <dgm:cxn modelId="{C1FA663D-BD0D-4176-9F8E-B23B32EBB8BE}" type="presParOf" srcId="{0B40D466-EDA7-447F-B8ED-FFB9D3541283}" destId="{1E7C44C5-6C44-4763-AEC8-62E9E93D3C96}" srcOrd="0" destOrd="0" presId="urn:microsoft.com/office/officeart/2005/8/layout/process4"/>
    <dgm:cxn modelId="{80C93AD2-B4C0-4DE8-A0DD-B76D8252F1AC}" type="presParOf" srcId="{1E7C44C5-6C44-4763-AEC8-62E9E93D3C96}" destId="{505B7442-7D8C-4077-B34B-A3A292CF80F2}" srcOrd="0" destOrd="0" presId="urn:microsoft.com/office/officeart/2005/8/layout/process4"/>
    <dgm:cxn modelId="{B01EAF0F-9350-4438-89E2-DC529FC028E0}" type="presParOf" srcId="{0B40D466-EDA7-447F-B8ED-FFB9D3541283}" destId="{842E6A2B-FD70-43D7-A9D6-27ACE8D99B8D}" srcOrd="1" destOrd="0" presId="urn:microsoft.com/office/officeart/2005/8/layout/process4"/>
    <dgm:cxn modelId="{9B138976-7943-4127-B0A5-E17B7542B3A9}" type="presParOf" srcId="{0B40D466-EDA7-447F-B8ED-FFB9D3541283}" destId="{28554BAA-DCE5-46E2-9D7A-D141732B7885}" srcOrd="2" destOrd="0" presId="urn:microsoft.com/office/officeart/2005/8/layout/process4"/>
    <dgm:cxn modelId="{59347D4A-748D-4DB7-9B24-57E95C9CF172}" type="presParOf" srcId="{28554BAA-DCE5-46E2-9D7A-D141732B7885}" destId="{35B2D597-F90A-4E46-90E2-1D2875F66E38}" srcOrd="0" destOrd="0" presId="urn:microsoft.com/office/officeart/2005/8/layout/process4"/>
    <dgm:cxn modelId="{3ADAE72A-D2E8-4FF2-9572-34B96988E94D}" type="presParOf" srcId="{0B40D466-EDA7-447F-B8ED-FFB9D3541283}" destId="{32789D02-2144-49AD-8958-5A2CF296A7F7}" srcOrd="3" destOrd="0" presId="urn:microsoft.com/office/officeart/2005/8/layout/process4"/>
    <dgm:cxn modelId="{B6C49B26-F98E-4E5F-8815-EA9F52D9D184}" type="presParOf" srcId="{0B40D466-EDA7-447F-B8ED-FFB9D3541283}" destId="{86580666-FB6E-409A-BAB9-9342DFBDDD62}" srcOrd="4" destOrd="0" presId="urn:microsoft.com/office/officeart/2005/8/layout/process4"/>
    <dgm:cxn modelId="{8C660DF0-21D4-4BCF-918B-3C3B15148340}" type="presParOf" srcId="{86580666-FB6E-409A-BAB9-9342DFBDDD62}" destId="{9A34DFD9-3BCA-47CD-850F-6703D8E88515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0.35689</cdr:x>
      <cdr:y>0.07366</cdr:y>
    </cdr:from>
    <cdr:to>
      <cdr:x>0.6093</cdr:x>
      <cdr:y>0.27166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195719">
          <a:off x="1652273" y="299367"/>
          <a:ext cx="1168577" cy="804639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</a:rPr>
            <a:t>Увеличение на 29%</a:t>
          </a:r>
          <a:endParaRPr lang="ru-RU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0.42626</cdr:x>
      <cdr:y>0.27591</cdr:y>
    </cdr:from>
    <cdr:to>
      <cdr:x>0.57751</cdr:x>
      <cdr:y>0.43856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200653">
          <a:off x="3555348" y="1387624"/>
          <a:ext cx="1261514" cy="817999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</a:rPr>
            <a:t>Увеличение на 23%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0.32333</cdr:x>
      <cdr:y>0.42322</cdr:y>
    </cdr:from>
    <cdr:to>
      <cdr:x>0.69167</cdr:x>
      <cdr:y>0.75843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397211" y="2792627"/>
          <a:ext cx="2730843" cy="221185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 </a:t>
          </a:r>
          <a:r>
            <a:rPr lang="ru-RU" sz="1800" b="1" dirty="0" smtClean="0">
              <a:solidFill>
                <a:schemeClr val="bg1"/>
              </a:solidFill>
            </a:rPr>
            <a:t>Численность                застрахованных лиц на 1 января 2015 года составила    3,5 млн. человек</a:t>
          </a:r>
          <a:endParaRPr lang="ru-RU" sz="18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0.0225</cdr:x>
      <cdr:y>0.69683</cdr:y>
    </cdr:from>
    <cdr:to>
      <cdr:x>0.3685</cdr:x>
      <cdr:y>0.96847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97677" y="3823088"/>
          <a:ext cx="3039836" cy="1490326"/>
        </a:xfrm>
        <a:prstGeom xmlns:a="http://schemas.openxmlformats.org/drawingml/2006/main" prst="ellipse">
          <a:avLst/>
        </a:prstGeom>
        <a:solidFill xmlns:a="http://schemas.openxmlformats.org/drawingml/2006/main">
          <a:srgbClr val="8064A2"/>
        </a:solidFill>
        <a:ln xmlns:a="http://schemas.openxmlformats.org/drawingml/2006/main" w="381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dirty="0" smtClean="0"/>
            <a:t>Выбор страховой компании осуществили 106,5 тыс.человек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0.61322</cdr:x>
      <cdr:y>0.8018</cdr:y>
    </cdr:from>
    <cdr:to>
      <cdr:x>0.68495</cdr:x>
      <cdr:y>0.8232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flipV="1">
          <a:off x="5387546" y="4399004"/>
          <a:ext cx="630195" cy="11739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0.25376</cdr:x>
      <cdr:y>0.08872</cdr:y>
    </cdr:from>
    <cdr:to>
      <cdr:x>0.64157</cdr:x>
      <cdr:y>0.17689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58098" y="484485"/>
          <a:ext cx="2228289" cy="481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0000"/>
              </a:solidFill>
            </a:rPr>
            <a:t>987 тыс.</a:t>
          </a:r>
          <a:r>
            <a:rPr lang="en-US" sz="1600" b="1" dirty="0" smtClean="0">
              <a:solidFill>
                <a:srgbClr val="000000"/>
              </a:solidFill>
            </a:rPr>
            <a:t> </a:t>
          </a:r>
          <a:r>
            <a:rPr lang="ru-RU" sz="1600" b="1" dirty="0" smtClean="0">
              <a:solidFill>
                <a:srgbClr val="000000"/>
              </a:solidFill>
            </a:rPr>
            <a:t>обращений</a:t>
          </a:r>
          <a:endParaRPr lang="ru-RU" sz="1600" b="1" dirty="0">
            <a:solidFill>
              <a:srgbClr val="0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0.31002</cdr:x>
      <cdr:y>0.09189</cdr:y>
    </cdr:from>
    <cdr:to>
      <cdr:x>0.71562</cdr:x>
      <cdr:y>0.16283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3431" y="485978"/>
          <a:ext cx="2150095" cy="375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547,3 тыс. обращений</a:t>
          </a:r>
          <a:endParaRPr lang="ru-RU" sz="1600" b="1" dirty="0">
            <a:solidFill>
              <a:schemeClr val="bg1"/>
            </a:solidFill>
            <a:latin typeface="+mn-lt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CA1E678-14EF-4C1F-8A1C-BF24421AA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6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6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4AAD35-4178-47A5-B5CF-200CC347D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AAD35-4178-47A5-B5CF-200CC347D0C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AAD35-4178-47A5-B5CF-200CC347D0C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Слайд 1 ПЭО</a:t>
            </a: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A9653-F4E9-4E3E-845C-34554976A1FE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71CE1-1B62-44FD-B936-C0D387B0C1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AE29B-70B0-4E38-8444-4021B47722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D982E-D1DA-4023-8DEA-BE20D515CC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8788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5FFA4-4A98-4E1D-9C36-200D7B50D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EF4F4-AFDB-4374-9567-4F82153EF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0F7CB9F-2537-4805-9560-33DE53653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EC982-B394-4823-A957-0E6FC32E59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F4968-2E66-47C8-9490-575154CC69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45B73-FA1C-4F84-9836-2C9A6112C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E17F4-CDCD-4791-B6DE-2C0B0320A0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1F9EA-5BCD-49F8-9144-AF8B74D348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CAF91-4341-471E-B15D-E7E83246FC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808D6AA-8105-4905-BB39-8E6153FE56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chart" Target="../charts/chart14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20/dream-photo.1/0_95bb_6f762dbd_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9600" cy="574675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990000"/>
                </a:solidFill>
                <a:latin typeface="+mn-lt"/>
                <a:cs typeface="Times New Roman" pitchFamily="18" charset="0"/>
              </a:rPr>
              <a:t>Итоги работы </a:t>
            </a:r>
            <a:br>
              <a:rPr lang="ru-RU" sz="4400" b="1" i="1" dirty="0" smtClean="0">
                <a:solidFill>
                  <a:srgbClr val="990000"/>
                </a:solidFill>
                <a:latin typeface="+mn-lt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990000"/>
                </a:solidFill>
                <a:latin typeface="+mn-lt"/>
                <a:cs typeface="Times New Roman" pitchFamily="18" charset="0"/>
              </a:rPr>
              <a:t>Территориального фонда</a:t>
            </a:r>
            <a:br>
              <a:rPr lang="ru-RU" sz="4400" b="1" i="1" dirty="0" smtClean="0">
                <a:solidFill>
                  <a:srgbClr val="990000"/>
                </a:solidFill>
                <a:latin typeface="+mn-lt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990000"/>
                </a:solidFill>
                <a:latin typeface="+mn-lt"/>
                <a:cs typeface="Times New Roman" pitchFamily="18" charset="0"/>
              </a:rPr>
              <a:t>обязательного медицинского</a:t>
            </a:r>
            <a:br>
              <a:rPr lang="ru-RU" sz="4400" b="1" i="1" dirty="0" smtClean="0">
                <a:solidFill>
                  <a:srgbClr val="990000"/>
                </a:solidFill>
                <a:latin typeface="+mn-lt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990000"/>
                </a:solidFill>
                <a:latin typeface="+mn-lt"/>
                <a:cs typeface="Times New Roman" pitchFamily="18" charset="0"/>
              </a:rPr>
              <a:t>страхования Челябинской области</a:t>
            </a:r>
            <a:br>
              <a:rPr lang="ru-RU" sz="4400" b="1" i="1" dirty="0" smtClean="0">
                <a:solidFill>
                  <a:srgbClr val="990000"/>
                </a:solidFill>
                <a:latin typeface="+mn-lt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990000"/>
                </a:solidFill>
                <a:latin typeface="+mn-lt"/>
                <a:cs typeface="Times New Roman" pitchFamily="18" charset="0"/>
              </a:rPr>
              <a:t>за 2014 год </a:t>
            </a:r>
            <a:r>
              <a:rPr lang="ru-RU" sz="4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4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8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9" name="Рисунок 8" descr="Логотип_ТФОМС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785786" y="0"/>
            <a:ext cx="8501122" cy="3231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solidFill>
                <a:srgbClr val="584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5FFA4-4A98-4E1D-9C36-200D7B50D9F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9"/>
          <p:cNvSpPr txBox="1">
            <a:spLocks noChangeArrowheads="1"/>
          </p:cNvSpPr>
          <p:nvPr/>
        </p:nvSpPr>
        <p:spPr bwMode="auto">
          <a:xfrm>
            <a:off x="844923" y="293602"/>
            <a:ext cx="8521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ea typeface="+mj-ea"/>
                <a:cs typeface="+mj-cs"/>
              </a:rPr>
              <a:t>Страховые медицинские организации, действующие в сфере ОМС на территории</a:t>
            </a:r>
            <a:r>
              <a:rPr lang="en-US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dirty="0">
                <a:latin typeface="Times New Roman" pitchFamily="18" charset="0"/>
                <a:ea typeface="+mj-ea"/>
                <a:cs typeface="+mj-cs"/>
              </a:rPr>
              <a:t>Челябинской области </a:t>
            </a:r>
            <a:r>
              <a:rPr lang="en-US" dirty="0" smtClean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dirty="0" smtClean="0">
                <a:latin typeface="Times New Roman" pitchFamily="18" charset="0"/>
                <a:ea typeface="+mj-ea"/>
                <a:cs typeface="+mj-cs"/>
              </a:rPr>
              <a:t>на </a:t>
            </a:r>
            <a:r>
              <a:rPr lang="ru-RU" dirty="0">
                <a:latin typeface="Times New Roman" pitchFamily="18" charset="0"/>
                <a:ea typeface="+mj-ea"/>
                <a:cs typeface="+mj-cs"/>
              </a:rPr>
              <a:t>01.01.2015 г</a:t>
            </a:r>
            <a:r>
              <a:rPr lang="ru-RU" dirty="0" smtClean="0">
                <a:latin typeface="Times New Roman" pitchFamily="18" charset="0"/>
                <a:ea typeface="+mj-ea"/>
                <a:cs typeface="+mj-cs"/>
              </a:rPr>
              <a:t>. , и численность застрахованных в них лиц</a:t>
            </a:r>
            <a:endParaRPr lang="ru-RU" dirty="0"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475747" y="2060576"/>
            <a:ext cx="8047365" cy="3960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04800" indent="-304800" algn="l"/>
            <a:endParaRPr lang="ru-RU" sz="2800" b="0"/>
          </a:p>
          <a:p>
            <a:pPr marL="304800" indent="-304800" algn="l"/>
            <a:endParaRPr lang="ru-RU" sz="2800" b="0"/>
          </a:p>
          <a:p>
            <a:pPr marL="304800" indent="-304800" algn="l"/>
            <a:endParaRPr lang="ru-RU" sz="2800" b="0"/>
          </a:p>
          <a:p>
            <a:pPr marL="304800" indent="-304800" algn="l">
              <a:buFontTx/>
              <a:buChar char="•"/>
            </a:pPr>
            <a:endParaRPr lang="ru-RU" sz="2000" b="0">
              <a:latin typeface="Arial" charset="0"/>
            </a:endParaRPr>
          </a:p>
          <a:p>
            <a:pPr marL="304800" indent="-304800"/>
            <a:endParaRPr lang="ru-RU" sz="2000" b="0">
              <a:latin typeface="Arial" charset="0"/>
            </a:endParaRPr>
          </a:p>
          <a:p>
            <a:pPr marL="304800" indent="-304800" algn="l"/>
            <a:endParaRPr lang="ru-RU" sz="2400" b="0">
              <a:latin typeface="Arial" charset="0"/>
            </a:endParaRPr>
          </a:p>
          <a:p>
            <a:pPr marL="304800" indent="-304800"/>
            <a:endParaRPr lang="ru-RU" sz="2000" b="0">
              <a:latin typeface="Arial" charset="0"/>
            </a:endParaRPr>
          </a:p>
          <a:p>
            <a:pPr marL="304800" indent="-304800"/>
            <a:endParaRPr lang="ru-RU" sz="2000" b="0">
              <a:latin typeface="Arial" charset="0"/>
            </a:endParaRPr>
          </a:p>
        </p:txBody>
      </p:sp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6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0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1" name="Рисунок 10" descr="Логотип_ТФОМС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1142976" y="0"/>
            <a:ext cx="8001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solidFill>
                <a:srgbClr val="584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1371601"/>
          <a:ext cx="8785654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03" name="Picture 3" descr="C:\Documents and Settings\КравченкоДА\Рабочий стол\Пичкур\АльфаСтрахование-ОМ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789" y="1330582"/>
            <a:ext cx="1320800" cy="292100"/>
          </a:xfrm>
          <a:prstGeom prst="rect">
            <a:avLst/>
          </a:prstGeom>
          <a:noFill/>
        </p:spPr>
      </p:pic>
      <p:pic>
        <p:nvPicPr>
          <p:cNvPr id="51204" name="Picture 4" descr="C:\Documents and Settings\КравченкоДА\Рабочий стол\Пичкур\Астра-металл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790" y="1781776"/>
            <a:ext cx="1320800" cy="279400"/>
          </a:xfrm>
          <a:prstGeom prst="rect">
            <a:avLst/>
          </a:prstGeom>
          <a:noFill/>
        </p:spPr>
      </p:pic>
      <p:pic>
        <p:nvPicPr>
          <p:cNvPr id="51205" name="Picture 5" descr="C:\Documents and Settings\КравченкоДА\Рабочий стол\Пичкур\СОГАЗ-Мед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07924" y="2127937"/>
            <a:ext cx="1302952" cy="714118"/>
          </a:xfrm>
          <a:prstGeom prst="rect">
            <a:avLst/>
          </a:prstGeom>
          <a:noFill/>
        </p:spPr>
      </p:pic>
      <p:pic>
        <p:nvPicPr>
          <p:cNvPr id="51206" name="Picture 6" descr="C:\Documents and Settings\КравченкоДА\Рабочий стол\Пичкур\ингосстрах-м-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02433" y="2890795"/>
            <a:ext cx="1320800" cy="508000"/>
          </a:xfrm>
          <a:prstGeom prst="rect">
            <a:avLst/>
          </a:prstGeom>
          <a:noFill/>
        </p:spPr>
      </p:pic>
      <p:pic>
        <p:nvPicPr>
          <p:cNvPr id="51207" name="Picture 7" descr="C:\Documents and Settings\КравченкоДА\Рабочий стол\Пичкур\РЕСО-Мед_10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0284" y="3419217"/>
            <a:ext cx="1298487" cy="349593"/>
          </a:xfrm>
          <a:prstGeom prst="rect">
            <a:avLst/>
          </a:prstGeom>
          <a:noFill/>
        </p:spPr>
      </p:pic>
      <p:pic>
        <p:nvPicPr>
          <p:cNvPr id="51208" name="Picture 8" descr="C:\Documents and Settings\КравченкоДА\Мои документы\Макеты графика\Логотипы\Логотипы СМО\логотип аск-мед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63083" y="4188940"/>
            <a:ext cx="971893" cy="877330"/>
          </a:xfrm>
          <a:prstGeom prst="rect">
            <a:avLst/>
          </a:prstGeom>
          <a:noFill/>
        </p:spPr>
      </p:pic>
      <p:pic>
        <p:nvPicPr>
          <p:cNvPr id="51209" name="Picture 9" descr="Z:\Desktop\аскомед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0280" y="3820812"/>
            <a:ext cx="1308271" cy="306878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931243" y="5177480"/>
            <a:ext cx="3039762" cy="139631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Замену страховой компании осуществили 201,2 тыс. человек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904735" y="5634682"/>
            <a:ext cx="1482811" cy="5066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2014 год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endCxn id="23" idx="2"/>
          </p:cNvCxnSpPr>
          <p:nvPr/>
        </p:nvCxnSpPr>
        <p:spPr>
          <a:xfrm>
            <a:off x="3200400" y="5807676"/>
            <a:ext cx="704335" cy="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EF4F4-AFDB-4374-9567-4F82153EFA2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EF4F4-AFDB-4374-9567-4F82153EFA2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6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0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1" name="Рисунок 10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1186249" y="0"/>
            <a:ext cx="79577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solidFill>
                <a:srgbClr val="584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85351" y="543697"/>
          <a:ext cx="8699157" cy="615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62682" y="298276"/>
            <a:ext cx="8081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</a:rPr>
              <a:t>Диспансеризация и медицинские осмотры населения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85351" y="5647038"/>
            <a:ext cx="1507525" cy="6796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495 тыс. человек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6055" y="3855309"/>
            <a:ext cx="1606380" cy="6796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98 тыс.человек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166550" y="2623754"/>
            <a:ext cx="1589903" cy="6796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7,7 тыс.человек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14119" y="2010035"/>
            <a:ext cx="1507525" cy="679622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115,6 тыс. человек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362833" y="2582562"/>
            <a:ext cx="1507525" cy="6796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21,8 тыс. человек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874476" y="3867665"/>
            <a:ext cx="1589903" cy="6796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137,5 тыс. человек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51124" y="5642919"/>
            <a:ext cx="1507525" cy="6796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8,5 тыс. человек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Прямоугольник 4"/>
          <p:cNvSpPr>
            <a:spLocks noChangeArrowheads="1"/>
          </p:cNvSpPr>
          <p:nvPr/>
        </p:nvSpPr>
        <p:spPr bwMode="auto">
          <a:xfrm>
            <a:off x="683568" y="293747"/>
            <a:ext cx="7960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</a:rPr>
              <a:t>Структура обращений граждан, </a:t>
            </a:r>
            <a:endParaRPr lang="en-US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</a:rPr>
              <a:t>поступивших в СМО  и ТФОМС Челябинской области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397000"/>
          <a:ext cx="5745892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609069" y="1421027"/>
          <a:ext cx="5301049" cy="5288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Группа 14"/>
          <p:cNvGrpSpPr>
            <a:grpSpLocks/>
          </p:cNvGrpSpPr>
          <p:nvPr/>
        </p:nvGrpSpPr>
        <p:grpSpPr bwMode="auto">
          <a:xfrm>
            <a:off x="0" y="0"/>
            <a:ext cx="1120776" cy="774700"/>
            <a:chOff x="0" y="71831"/>
            <a:chExt cx="1835696" cy="1199757"/>
          </a:xfrm>
        </p:grpSpPr>
        <p:sp>
          <p:nvSpPr>
            <p:cNvPr id="8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2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3" name="Рисунок 12" descr="Логотип_ТФОМС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1136822" y="0"/>
            <a:ext cx="80071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solidFill>
                <a:srgbClr val="584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E17F4-CDCD-4791-B6DE-2C0B0320A0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/>
        </p:nvGraphicFramePr>
        <p:xfrm>
          <a:off x="197707" y="951470"/>
          <a:ext cx="8489091" cy="5906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4007708" y="926756"/>
          <a:ext cx="5136292" cy="53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Стрелка вправо 20"/>
          <p:cNvSpPr/>
          <p:nvPr/>
        </p:nvSpPr>
        <p:spPr>
          <a:xfrm>
            <a:off x="3457440" y="1319558"/>
            <a:ext cx="2144238" cy="104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Уменьшение количества обоснованных жалоб</a:t>
            </a:r>
            <a:endParaRPr lang="ru-RU" sz="1200" b="1" dirty="0">
              <a:solidFill>
                <a:schemeClr val="bg1"/>
              </a:solidFill>
            </a:endParaRPr>
          </a:p>
        </p:txBody>
      </p:sp>
      <p:grpSp>
        <p:nvGrpSpPr>
          <p:cNvPr id="22" name="Группа 14"/>
          <p:cNvGrpSpPr>
            <a:grpSpLocks/>
          </p:cNvGrpSpPr>
          <p:nvPr/>
        </p:nvGrpSpPr>
        <p:grpSpPr bwMode="auto">
          <a:xfrm>
            <a:off x="0" y="0"/>
            <a:ext cx="1120776" cy="774700"/>
            <a:chOff x="0" y="71831"/>
            <a:chExt cx="1835696" cy="1199757"/>
          </a:xfrm>
        </p:grpSpPr>
        <p:sp>
          <p:nvSpPr>
            <p:cNvPr id="23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27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28" name="Рисунок 27" descr="Логотип_ТФОМС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1149178" y="0"/>
            <a:ext cx="79948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solidFill>
                <a:srgbClr val="584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F4968-2E66-47C8-9490-575154CC699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98605" y="457200"/>
            <a:ext cx="769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обоснованных жалоб, поступивших в страховые медицинские организации и ТФОМС Челябинской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1839"/>
            <a:ext cx="8229600" cy="270647"/>
          </a:xfrm>
        </p:spPr>
        <p:txBody>
          <a:bodyPr>
            <a:noAutofit/>
          </a:bodyPr>
          <a:lstStyle/>
          <a:p>
            <a:r>
              <a:rPr lang="ru-RU" sz="1500" dirty="0" smtClean="0">
                <a:ln w="50800"/>
                <a:solidFill>
                  <a:srgbClr val="584216"/>
                </a:solidFill>
                <a:effectLst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dirty="0" smtClean="0">
                <a:ln w="50800"/>
                <a:solidFill>
                  <a:srgbClr val="58421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n w="50800"/>
                <a:solidFill>
                  <a:srgbClr val="584216"/>
                </a:solidFill>
                <a:effectLst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r>
              <a:rPr lang="ru-RU" sz="1500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500" dirty="0"/>
          </a:p>
        </p:txBody>
      </p:sp>
      <p:grpSp>
        <p:nvGrpSpPr>
          <p:cNvPr id="7" name="Группа 14"/>
          <p:cNvGrpSpPr>
            <a:grpSpLocks/>
          </p:cNvGrpSpPr>
          <p:nvPr/>
        </p:nvGrpSpPr>
        <p:grpSpPr bwMode="auto">
          <a:xfrm>
            <a:off x="0" y="0"/>
            <a:ext cx="1120776" cy="774700"/>
            <a:chOff x="0" y="71831"/>
            <a:chExt cx="1835696" cy="1199757"/>
          </a:xfrm>
        </p:grpSpPr>
        <p:sp>
          <p:nvSpPr>
            <p:cNvPr id="8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2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3" name="Рисунок 12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graphicFrame>
        <p:nvGraphicFramePr>
          <p:cNvPr id="16" name="Содержимое 15"/>
          <p:cNvGraphicFramePr>
            <a:graphicFrameLocks noGrp="1"/>
          </p:cNvGraphicFramePr>
          <p:nvPr>
            <p:ph sz="quarter" idx="2"/>
          </p:nvPr>
        </p:nvGraphicFramePr>
        <p:xfrm>
          <a:off x="1173891" y="1285103"/>
          <a:ext cx="7265773" cy="536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210962" y="397130"/>
            <a:ext cx="7710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</a:rPr>
              <a:t>Информирование застрахованных лиц о стоимости оказанной медицинской помощи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F4968-2E66-47C8-9490-575154CC699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92163" y="333375"/>
            <a:ext cx="8351837" cy="5762625"/>
          </a:xfrm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ru-RU" sz="3600" b="1" i="1" smtClean="0"/>
              <a:t>Благодарю за внимание</a:t>
            </a:r>
            <a:r>
              <a:rPr lang="ru-RU" sz="3600" i="1" smtClean="0"/>
              <a:t> </a:t>
            </a:r>
          </a:p>
          <a:p>
            <a:pPr eaLnBrk="1" hangingPunct="1">
              <a:buFontTx/>
              <a:buNone/>
            </a:pPr>
            <a:endParaRPr lang="ru-RU" sz="3600" i="1" smtClean="0"/>
          </a:p>
          <a:p>
            <a:pPr eaLnBrk="1" hangingPunct="1">
              <a:buFontTx/>
              <a:buNone/>
            </a:pPr>
            <a:endParaRPr lang="ru-RU" sz="3600" i="1" smtClean="0"/>
          </a:p>
        </p:txBody>
      </p:sp>
      <p:pic>
        <p:nvPicPr>
          <p:cNvPr id="27651" name="Picture 4" descr="Картинка 22 из 2948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E17F4-CDCD-4791-B6DE-2C0B0320A0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142844" y="1142984"/>
            <a:ext cx="9001156" cy="5572164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11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12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6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7" name="Рисунок 16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142976" y="0"/>
            <a:ext cx="8001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solidFill>
                <a:srgbClr val="584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7CB9F-2537-4805-9560-33DE53653F4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0" y="1458097"/>
          <a:ext cx="4720281" cy="433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4230130" y="1210962"/>
          <a:ext cx="4913870" cy="499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Стрелка вправо 24"/>
          <p:cNvSpPr/>
          <p:nvPr/>
        </p:nvSpPr>
        <p:spPr>
          <a:xfrm rot="19736026">
            <a:off x="1449769" y="2348045"/>
            <a:ext cx="1219952" cy="69892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Увеличение на 19,1%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19881" y="432486"/>
            <a:ext cx="672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142844" y="1142984"/>
            <a:ext cx="9001156" cy="5572164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12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6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7" name="Рисунок 16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142976" y="0"/>
            <a:ext cx="8001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solidFill>
                <a:srgbClr val="584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7CB9F-2537-4805-9560-33DE53653F4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275967" y="1767703"/>
          <a:ext cx="462966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4539048" y="1261075"/>
          <a:ext cx="6096000" cy="531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569308" y="481914"/>
            <a:ext cx="6820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1071538" y="476251"/>
            <a:ext cx="807246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latin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7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1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2" name="Рисунок 11" descr="Логотип_ТФОМС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1142976" y="0"/>
            <a:ext cx="8001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solidFill>
                <a:srgbClr val="584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58346" y="1235675"/>
          <a:ext cx="8785654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844746" y="6240161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2014 год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520778" y="6227806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 год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E17F4-CDCD-4791-B6DE-2C0B0320A0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223938" y="628651"/>
            <a:ext cx="80724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latin typeface="Times New Roman" pitchFamily="18" charset="0"/>
              </a:rPr>
              <a:t>Подушевой</a:t>
            </a:r>
            <a:r>
              <a:rPr lang="ru-RU" sz="2200" dirty="0" smtClean="0">
                <a:latin typeface="Times New Roman" pitchFamily="18" charset="0"/>
              </a:rPr>
              <a:t> норматив финансирования Территориальной программы в расчете на одно застрахованное лицо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3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7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8" name="Рисунок 7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087394" y="0"/>
            <a:ext cx="805660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solidFill>
                <a:srgbClr val="584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6822" y="446556"/>
            <a:ext cx="7846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 объемных показателей территориальной программы ОМС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20129" y="1013941"/>
          <a:ext cx="3410465" cy="273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202196" y="988541"/>
          <a:ext cx="3496962" cy="2730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375189" y="4028303"/>
          <a:ext cx="3768811" cy="259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21275" y="4102443"/>
          <a:ext cx="3620530" cy="258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E17F4-CDCD-4791-B6DE-2C0B0320A0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Z:\Desktop\ВМ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772812"/>
            <a:ext cx="4762500" cy="31623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E17F4-CDCD-4791-B6DE-2C0B0320A0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4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8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9" name="Рисунок 8" descr="Логотип_ТФОМС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1099752" y="0"/>
            <a:ext cx="80442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solidFill>
                <a:srgbClr val="584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7460" y="374991"/>
            <a:ext cx="7624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Оказание высокотехнологичной медицинской помощи (ВМП)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48281" y="2174789"/>
          <a:ext cx="6981566" cy="468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185738" y="5506223"/>
            <a:ext cx="874819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фоне роста суммарных кассовых расходов в размере 5,7 млрд. рублей или 24,8 %, структура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изменилась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 этом абсолютные  значения расходов  на заработную плату с начислениями возросли  на 4,1 млрд.  рублей, медикаменты на 0,7 млрд. рублей.</a:t>
            </a:r>
          </a:p>
        </p:txBody>
      </p:sp>
      <p:grpSp>
        <p:nvGrpSpPr>
          <p:cNvPr id="6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7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2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3" name="Рисунок 12" descr="Логотип_ТФОМС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1136822" y="0"/>
            <a:ext cx="80071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solidFill>
                <a:srgbClr val="584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EC982-B394-4823-A957-0E6FC32E599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sz="half" idx="1"/>
          </p:nvPr>
        </p:nvGraphicFramePr>
        <p:xfrm>
          <a:off x="-2681416" y="902044"/>
          <a:ext cx="11071654" cy="512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Содержимое 18"/>
          <p:cNvGraphicFramePr>
            <a:graphicFrameLocks noGrp="1"/>
          </p:cNvGraphicFramePr>
          <p:nvPr>
            <p:ph sz="half" idx="2"/>
          </p:nvPr>
        </p:nvGraphicFramePr>
        <p:xfrm>
          <a:off x="4473146" y="494271"/>
          <a:ext cx="4361936" cy="459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72746" y="358346"/>
            <a:ext cx="752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расходов медицинских организаций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9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3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4" name="Рисунок 13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71538" y="0"/>
            <a:ext cx="80724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solidFill>
                <a:srgbClr val="584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247135" y="1397000"/>
          <a:ext cx="8575589" cy="515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5FFA4-4A98-4E1D-9C36-200D7B50D9F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285102" y="432486"/>
            <a:ext cx="751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медицинских организаций, финансируемых из средств ОМС в 2014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9697" y="1396314"/>
            <a:ext cx="400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171, в том числе: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716692" y="0"/>
          <a:ext cx="7414054" cy="659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5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9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0" name="Рисунок 9" descr="Логотип_ТФОМС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1124464" y="0"/>
            <a:ext cx="801953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solidFill>
                  <a:srgbClr val="584216"/>
                </a:solidFill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solidFill>
                <a:srgbClr val="584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762" name="Picture 2" descr="C:\Documents and Settings\КравченкоДА\Мои документы\Макеты графика\Макеты полисов ОМС и УЭК\Полис единого образца\Полис нового образ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707" y="1818850"/>
            <a:ext cx="1888182" cy="2858999"/>
          </a:xfrm>
          <a:prstGeom prst="rect">
            <a:avLst/>
          </a:prstGeom>
          <a:noFill/>
        </p:spPr>
      </p:pic>
      <p:pic>
        <p:nvPicPr>
          <p:cNvPr id="117763" name="Picture 3" descr="C:\Documents and Settings\КравченкоДА\Мои документы\Макеты графика\Макеты полисов ОМС и УЭК\Полис старого образца\IMAGE0084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4055" y="1767549"/>
            <a:ext cx="2011664" cy="2940337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EF4F4-AFDB-4374-9567-4F82153EFA2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37166</TotalTime>
  <Words>665</Words>
  <Application>Microsoft Office PowerPoint</Application>
  <PresentationFormat>Экран (4:3)</PresentationFormat>
  <Paragraphs>156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    Итоги работы  Территориального фонда обязательного медицинского страхования Челябинской области за 2014 год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Территориальный фонд обязательного медицинского страхования Челябинской области </vt:lpstr>
      <vt:lpstr>Слайд 15</vt:lpstr>
    </vt:vector>
  </TitlesOfParts>
  <Company>fomc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guest</dc:creator>
  <cp:lastModifiedBy>КравченкоДА</cp:lastModifiedBy>
  <cp:revision>464</cp:revision>
  <dcterms:created xsi:type="dcterms:W3CDTF">2007-10-29T08:56:51Z</dcterms:created>
  <dcterms:modified xsi:type="dcterms:W3CDTF">2015-08-19T09:15:13Z</dcterms:modified>
</cp:coreProperties>
</file>