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9" r:id="rId2"/>
    <p:sldId id="340" r:id="rId3"/>
    <p:sldId id="337" r:id="rId4"/>
    <p:sldId id="335" r:id="rId5"/>
    <p:sldId id="336" r:id="rId6"/>
    <p:sldId id="333" r:id="rId7"/>
    <p:sldId id="339" r:id="rId8"/>
    <p:sldId id="332" r:id="rId9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D99694"/>
    <a:srgbClr val="8EB4E3"/>
    <a:srgbClr val="FFCC00"/>
    <a:srgbClr val="1B6729"/>
    <a:srgbClr val="752B29"/>
    <a:srgbClr val="175924"/>
    <a:srgbClr val="196127"/>
    <a:srgbClr val="143818"/>
    <a:srgbClr val="009E47"/>
    <a:srgbClr val="C0C0C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5" autoAdjust="0"/>
    <p:restoredTop sz="95352" autoAdjust="0"/>
  </p:normalViewPr>
  <p:slideViewPr>
    <p:cSldViewPr>
      <p:cViewPr>
        <p:scale>
          <a:sx n="90" d="100"/>
          <a:sy n="90" d="100"/>
        </p:scale>
        <p:origin x="-642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1874999999999998"/>
          <c:y val="4.5483145529797347E-2"/>
          <c:w val="0.31815305118110226"/>
          <c:h val="0.482798631546209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9527559055118111E-6"/>
                  <c:y val="-6.6515347257111418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1.8456528871391077E-2"/>
                  <c:y val="3.0225304433120437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4.6922572178477876E-3"/>
                  <c:y val="-3.1719060264599641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400" b="1">
                    <a:latin typeface="Century" pitchFamily="18" charset="0"/>
                  </a:defRPr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Трудоспособного возраста (1,9 млн.)</c:v>
                </c:pt>
                <c:pt idx="1">
                  <c:v>Дети (0,7 млн.)</c:v>
                </c:pt>
                <c:pt idx="2">
                  <c:v>Старше трудоспособного возраста (0,9 млн.)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0.53</c:v>
                </c:pt>
                <c:pt idx="1">
                  <c:v>0.21000000000000013</c:v>
                </c:pt>
                <c:pt idx="2">
                  <c:v>0.26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53954041962726351"/>
          <c:w val="0.62416863517060361"/>
          <c:h val="0.25670919160745481"/>
        </c:manualLayout>
      </c:layout>
      <c:spPr>
        <a:solidFill>
          <a:schemeClr val="bg1"/>
        </a:solidFill>
      </c:spPr>
      <c:txPr>
        <a:bodyPr/>
        <a:lstStyle/>
        <a:p>
          <a:pPr>
            <a:defRPr sz="1300" b="0">
              <a:latin typeface="Century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8536112353882631"/>
          <c:y val="0.19357605252532933"/>
          <c:w val="0.5002113128571295"/>
          <c:h val="0.372798686324826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FCC00"/>
              </a:solidFill>
            </c:spPr>
          </c:dPt>
          <c:dPt>
            <c:idx val="3"/>
            <c:spPr>
              <a:solidFill>
                <a:srgbClr val="D99694"/>
              </a:solidFill>
            </c:spPr>
          </c:dPt>
          <c:dLbls>
            <c:dLbl>
              <c:idx val="0"/>
              <c:layout>
                <c:manualLayout>
                  <c:x val="-1.8629686791557621E-2"/>
                  <c:y val="-4.443307112217891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1.1156418055651474E-2"/>
                  <c:y val="-1.0662771887134507E-3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1.1816442317219965E-2"/>
                  <c:y val="1.1905519982874561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1.1477891345406081E-2"/>
                  <c:y val="1.1488899607360725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400" b="1">
                    <a:latin typeface="Century" pitchFamily="18" charset="0"/>
                  </a:defRPr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Государственные (88)</c:v>
                </c:pt>
                <c:pt idx="1">
                  <c:v>Муниципальные (27)</c:v>
                </c:pt>
                <c:pt idx="2">
                  <c:v>Частные (60)</c:v>
                </c:pt>
                <c:pt idx="3">
                  <c:v>Федеральные (10)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0.47600000000000026</c:v>
                </c:pt>
                <c:pt idx="1">
                  <c:v>0.32400000000000034</c:v>
                </c:pt>
                <c:pt idx="2">
                  <c:v>0.14600000000000013</c:v>
                </c:pt>
                <c:pt idx="3">
                  <c:v>5.3999999999999999E-2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0.11916844074382134"/>
          <c:y val="0.70402882064594463"/>
          <c:w val="0.82148811543462141"/>
          <c:h val="0.24004920862451598"/>
        </c:manualLayout>
      </c:layout>
      <c:txPr>
        <a:bodyPr/>
        <a:lstStyle/>
        <a:p>
          <a:pPr>
            <a:defRPr sz="1300">
              <a:latin typeface="Century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Лист1!$C$2:$C$4</c:f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Лист1!$D$2:$D$4</c:f>
            </c:numRef>
          </c:val>
        </c:ser>
        <c:shape val="box"/>
        <c:axId val="87543808"/>
        <c:axId val="87545344"/>
        <c:axId val="0"/>
      </c:bar3DChart>
      <c:catAx>
        <c:axId val="87543808"/>
        <c:scaling>
          <c:orientation val="minMax"/>
        </c:scaling>
        <c:axPos val="b"/>
        <c:numFmt formatCode="General" sourceLinked="1"/>
        <c:tickLblPos val="nextTo"/>
        <c:crossAx val="87545344"/>
        <c:crosses val="autoZero"/>
        <c:auto val="1"/>
        <c:lblAlgn val="ctr"/>
        <c:lblOffset val="100"/>
      </c:catAx>
      <c:valAx>
        <c:axId val="87545344"/>
        <c:scaling>
          <c:orientation val="minMax"/>
        </c:scaling>
        <c:delete val="1"/>
        <c:axPos val="l"/>
        <c:numFmt formatCode="General" sourceLinked="1"/>
        <c:tickLblPos val="none"/>
        <c:crossAx val="87543808"/>
        <c:crosses val="autoZero"/>
        <c:crossBetween val="between"/>
        <c:majorUnit val="10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sideWall>
      <c:spPr>
        <a:ln w="28575"/>
      </c:spPr>
    </c:sideWall>
    <c:backWall>
      <c:spPr>
        <a:ln w="28575"/>
        <a:scene3d>
          <a:camera prst="orthographicFront"/>
          <a:lightRig rig="threePt" dir="t"/>
        </a:scene3d>
        <a:sp3d>
          <a:bevelT/>
        </a:sp3d>
      </c:spPr>
    </c:backWall>
    <c:plotArea>
      <c:layout>
        <c:manualLayout>
          <c:layoutTarget val="inner"/>
          <c:xMode val="edge"/>
          <c:yMode val="edge"/>
          <c:x val="0.16282959820943738"/>
          <c:y val="7.429541436411051E-2"/>
          <c:w val="0.61523157851375065"/>
          <c:h val="0.8277067294306119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Лист1!$A$2:$A$3</c:f>
              <c:strCache>
                <c:ptCount val="2"/>
                <c:pt idx="0">
                  <c:v>
 2017 г.</c:v>
                </c:pt>
                <c:pt idx="1">
                  <c:v>
 2018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Лист1!$A$2:$A$3</c:f>
              <c:strCache>
                <c:ptCount val="2"/>
                <c:pt idx="0">
                  <c:v>
 2017 г.</c:v>
                </c:pt>
                <c:pt idx="1">
                  <c:v>
 2018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  <c:pt idx="1">
                  <c:v>400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Лист1!$A$2:$A$3</c:f>
              <c:strCache>
                <c:ptCount val="2"/>
                <c:pt idx="0">
                  <c:v>
 2017 г.</c:v>
                </c:pt>
                <c:pt idx="1">
                  <c:v>
 2018 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414.3</c:v>
                </c:pt>
                <c:pt idx="1">
                  <c:v>822.3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Лист1!$A$2:$A$3</c:f>
              <c:strCache>
                <c:ptCount val="2"/>
                <c:pt idx="0">
                  <c:v>
 2017 г.</c:v>
                </c:pt>
                <c:pt idx="1">
                  <c:v>
 2018 г.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345</c:v>
                </c:pt>
                <c:pt idx="1">
                  <c:v>509.3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Столбец6</c:v>
                </c:pt>
              </c:strCache>
            </c:strRef>
          </c:tx>
          <c:spPr>
            <a:solidFill>
              <a:srgbClr val="93CDDD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Лист1!$A$2:$A$3</c:f>
              <c:strCache>
                <c:ptCount val="2"/>
                <c:pt idx="0">
                  <c:v>
 2017 г.</c:v>
                </c:pt>
                <c:pt idx="1">
                  <c:v>
 2018 г.</c:v>
                </c:pt>
              </c:strCache>
            </c:strRef>
          </c:cat>
          <c:val>
            <c:numRef>
              <c:f>Лист1!$F$2:$F$3</c:f>
              <c:numCache>
                <c:formatCode>#,##0.00</c:formatCode>
                <c:ptCount val="2"/>
                <c:pt idx="0" formatCode="General">
                  <c:v>36791.1</c:v>
                </c:pt>
                <c:pt idx="1">
                  <c:v>41355.699999999997</c:v>
                </c:pt>
              </c:numCache>
            </c:numRef>
          </c:val>
        </c:ser>
        <c:shape val="box"/>
        <c:axId val="64638976"/>
        <c:axId val="64640512"/>
        <c:axId val="0"/>
      </c:bar3DChart>
      <c:catAx>
        <c:axId val="64638976"/>
        <c:scaling>
          <c:orientation val="minMax"/>
        </c:scaling>
        <c:delete val="1"/>
        <c:axPos val="b"/>
        <c:numFmt formatCode="General" sourceLinked="1"/>
        <c:tickLblPos val="none"/>
        <c:crossAx val="64640512"/>
        <c:crosses val="autoZero"/>
        <c:auto val="1"/>
        <c:lblAlgn val="ctr"/>
        <c:lblOffset val="100"/>
      </c:catAx>
      <c:valAx>
        <c:axId val="64640512"/>
        <c:scaling>
          <c:orientation val="minMax"/>
        </c:scaling>
        <c:delete val="1"/>
        <c:axPos val="l"/>
        <c:numFmt formatCode="General" sourceLinked="1"/>
        <c:tickLblPos val="none"/>
        <c:crossAx val="64638976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Лист1!$C$2:$C$4</c:f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Лист1!$D$2:$D$4</c:f>
            </c:numRef>
          </c:val>
        </c:ser>
        <c:shape val="box"/>
        <c:axId val="97776384"/>
        <c:axId val="97777920"/>
        <c:axId val="0"/>
      </c:bar3DChart>
      <c:catAx>
        <c:axId val="97776384"/>
        <c:scaling>
          <c:orientation val="minMax"/>
        </c:scaling>
        <c:axPos val="b"/>
        <c:numFmt formatCode="General" sourceLinked="1"/>
        <c:tickLblPos val="nextTo"/>
        <c:crossAx val="97777920"/>
        <c:crosses val="autoZero"/>
        <c:auto val="1"/>
        <c:lblAlgn val="ctr"/>
        <c:lblOffset val="100"/>
      </c:catAx>
      <c:valAx>
        <c:axId val="97777920"/>
        <c:scaling>
          <c:orientation val="minMax"/>
        </c:scaling>
        <c:delete val="1"/>
        <c:axPos val="l"/>
        <c:numFmt formatCode="General" sourceLinked="1"/>
        <c:tickLblPos val="none"/>
        <c:crossAx val="97776384"/>
        <c:crosses val="autoZero"/>
        <c:crossBetween val="between"/>
        <c:majorUnit val="10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backWall>
      <c:spPr>
        <a:scene3d>
          <a:camera prst="orthographicFront"/>
          <a:lightRig rig="threePt" dir="t"/>
        </a:scene3d>
        <a:sp3d>
          <a:bevelT/>
        </a:sp3d>
      </c:spPr>
    </c:backWall>
    <c:plotArea>
      <c:layout>
        <c:manualLayout>
          <c:layoutTarget val="inner"/>
          <c:xMode val="edge"/>
          <c:yMode val="edge"/>
          <c:x val="0.16282959820943738"/>
          <c:y val="7.429541436411051E-2"/>
          <c:w val="0.61523157851375065"/>
          <c:h val="0.8277067294306119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Лист1!$A$2:$A$3</c:f>
              <c:strCache>
                <c:ptCount val="2"/>
                <c:pt idx="0">
                  <c:v>
 2017 г.</c:v>
                </c:pt>
                <c:pt idx="1">
                  <c:v>
 2018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Лист1!$A$2:$A$3</c:f>
              <c:strCache>
                <c:ptCount val="2"/>
                <c:pt idx="0">
                  <c:v>
 2017 г.</c:v>
                </c:pt>
                <c:pt idx="1">
                  <c:v>
 2018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445.5</c:v>
                </c:pt>
                <c:pt idx="1">
                  <c:v>550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Лист1!$A$2:$A$3</c:f>
              <c:strCache>
                <c:ptCount val="2"/>
                <c:pt idx="0">
                  <c:v>
 2017 г.</c:v>
                </c:pt>
                <c:pt idx="1">
                  <c:v>
 2018 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650</c:v>
                </c:pt>
                <c:pt idx="1">
                  <c:v>750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Лист1!$A$2:$A$3</c:f>
              <c:strCache>
                <c:ptCount val="2"/>
                <c:pt idx="0">
                  <c:v>
 2017 г.</c:v>
                </c:pt>
                <c:pt idx="1">
                  <c:v>
 2018 г.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730.5</c:v>
                </c:pt>
                <c:pt idx="1">
                  <c:v>1025.3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Столбец6</c:v>
                </c:pt>
              </c:strCache>
            </c:strRef>
          </c:tx>
          <c:spPr>
            <a:solidFill>
              <a:srgbClr val="93CDDD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Лист1!$A$2:$A$3</c:f>
              <c:strCache>
                <c:ptCount val="2"/>
                <c:pt idx="0">
                  <c:v>
 2017 г.</c:v>
                </c:pt>
                <c:pt idx="1">
                  <c:v>
 2018 г.</c:v>
                </c:pt>
              </c:strCache>
            </c:strRef>
          </c:cat>
          <c:val>
            <c:numRef>
              <c:f>Лист1!$F$2:$F$3</c:f>
              <c:numCache>
                <c:formatCode>#,##0.00</c:formatCode>
                <c:ptCount val="2"/>
                <c:pt idx="0" formatCode="General">
                  <c:v>36791.1</c:v>
                </c:pt>
                <c:pt idx="1">
                  <c:v>41355.699999999997</c:v>
                </c:pt>
              </c:numCache>
            </c:numRef>
          </c:val>
        </c:ser>
        <c:shape val="box"/>
        <c:axId val="98976512"/>
        <c:axId val="98978048"/>
        <c:axId val="0"/>
      </c:bar3DChart>
      <c:catAx>
        <c:axId val="98976512"/>
        <c:scaling>
          <c:orientation val="minMax"/>
        </c:scaling>
        <c:delete val="1"/>
        <c:axPos val="b"/>
        <c:numFmt formatCode="General" sourceLinked="1"/>
        <c:tickLblPos val="none"/>
        <c:crossAx val="98978048"/>
        <c:crosses val="autoZero"/>
        <c:auto val="1"/>
        <c:lblAlgn val="ctr"/>
        <c:lblOffset val="100"/>
      </c:catAx>
      <c:valAx>
        <c:axId val="98978048"/>
        <c:scaling>
          <c:orientation val="minMax"/>
        </c:scaling>
        <c:delete val="1"/>
        <c:axPos val="l"/>
        <c:numFmt formatCode="General" sourceLinked="1"/>
        <c:tickLblPos val="none"/>
        <c:crossAx val="98976512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depthPercent val="100"/>
      <c:rAngAx val="1"/>
    </c:view3D>
    <c:floor>
      <c:spPr>
        <a:ln>
          <a:solidFill>
            <a:prstClr val="white">
              <a:lumMod val="85000"/>
            </a:prstClr>
          </a:solidFill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2126092283195865E-4"/>
          <c:y val="3.3690533715798644E-2"/>
          <c:w val="0.94101312595174869"/>
          <c:h val="0.88426213395387865"/>
        </c:manualLayout>
      </c:layout>
      <c:bar3DChart>
        <c:barDir val="col"/>
        <c:grouping val="stacked"/>
        <c:ser>
          <c:idx val="1"/>
          <c:order val="0"/>
          <c:tx>
            <c:strRef>
              <c:f>'Фин. тп'!$B$21</c:f>
              <c:strCache>
                <c:ptCount val="1"/>
                <c:pt idx="0">
                  <c:v>Скорая медицинская помощь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  <a:contourClr>
                <a:srgbClr val="000000"/>
              </a:contourClr>
            </a:sp3d>
          </c:spPr>
          <c:dLbls>
            <c:delete val="1"/>
          </c:dLbls>
          <c:cat>
            <c:strRef>
              <c:f>'Фин. тп'!$C$16:$D$16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'Фин. тп'!$C$21:$D$21</c:f>
              <c:numCache>
                <c:formatCode>#,##0.00</c:formatCode>
                <c:ptCount val="2"/>
                <c:pt idx="0">
                  <c:v>2164.5300000000002</c:v>
                </c:pt>
                <c:pt idx="1">
                  <c:v>2628.55</c:v>
                </c:pt>
              </c:numCache>
            </c:numRef>
          </c:val>
        </c:ser>
        <c:ser>
          <c:idx val="2"/>
          <c:order val="1"/>
          <c:tx>
            <c:strRef>
              <c:f>'Фин. тп'!$B$20</c:f>
              <c:strCache>
                <c:ptCount val="1"/>
                <c:pt idx="0">
                  <c:v>Дневные стационары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  <a:contourClr>
                <a:srgbClr val="000000"/>
              </a:contourClr>
            </a:sp3d>
          </c:spPr>
          <c:dLbls>
            <c:delete val="1"/>
          </c:dLbls>
          <c:cat>
            <c:strRef>
              <c:f>'Фин. тп'!$C$16:$D$16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'Фин. тп'!$C$20:$D$20</c:f>
              <c:numCache>
                <c:formatCode>#,##0.00</c:formatCode>
                <c:ptCount val="2"/>
                <c:pt idx="0">
                  <c:v>3144.07</c:v>
                </c:pt>
                <c:pt idx="1">
                  <c:v>3954.21</c:v>
                </c:pt>
              </c:numCache>
            </c:numRef>
          </c:val>
        </c:ser>
        <c:ser>
          <c:idx val="3"/>
          <c:order val="2"/>
          <c:tx>
            <c:strRef>
              <c:f>'Фин. тп'!$B$19</c:f>
              <c:strCache>
                <c:ptCount val="1"/>
                <c:pt idx="0">
                  <c:v>Амбулаторно-поликлиническая помощь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  <a:contourClr>
                <a:srgbClr val="000000"/>
              </a:contourClr>
            </a:sp3d>
          </c:spPr>
          <c:dLbls>
            <c:delete val="1"/>
          </c:dLbls>
          <c:cat>
            <c:strRef>
              <c:f>'Фин. тп'!$C$16:$D$16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'Фин. тп'!$C$19:$D$19</c:f>
              <c:numCache>
                <c:formatCode>#,##0.00</c:formatCode>
                <c:ptCount val="2"/>
                <c:pt idx="0">
                  <c:v>12434.16</c:v>
                </c:pt>
                <c:pt idx="1">
                  <c:v>15696.76</c:v>
                </c:pt>
              </c:numCache>
            </c:numRef>
          </c:val>
        </c:ser>
        <c:ser>
          <c:idx val="0"/>
          <c:order val="3"/>
          <c:tx>
            <c:strRef>
              <c:f>'Фин. тп'!$B$18</c:f>
              <c:strCache>
                <c:ptCount val="1"/>
                <c:pt idx="0">
                  <c:v> ВМП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  <a:contourClr>
                <a:srgbClr val="000000"/>
              </a:contourClr>
            </a:sp3d>
          </c:spPr>
          <c:dLbls>
            <c:delete val="1"/>
          </c:dLbls>
          <c:cat>
            <c:strRef>
              <c:f>'Фин. тп'!$C$16:$D$16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'Фин. тп'!$C$18:$D$18</c:f>
              <c:numCache>
                <c:formatCode>#,##0.00</c:formatCode>
                <c:ptCount val="2"/>
                <c:pt idx="0">
                  <c:v>2165.1827499999877</c:v>
                </c:pt>
                <c:pt idx="1">
                  <c:v>2509.5154600000001</c:v>
                </c:pt>
              </c:numCache>
            </c:numRef>
          </c:val>
        </c:ser>
        <c:ser>
          <c:idx val="4"/>
          <c:order val="4"/>
          <c:tx>
            <c:strRef>
              <c:f>'Фин. тп'!$B$17</c:f>
              <c:strCache>
                <c:ptCount val="1"/>
                <c:pt idx="0">
                  <c:v>Круглосуточные стационары без ВМП</c:v>
                </c:pt>
              </c:strCache>
            </c:strRef>
          </c:tx>
          <c:spPr>
            <a:solidFill>
              <a:srgbClr val="4BACC6">
                <a:lumMod val="60000"/>
                <a:lumOff val="4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  <a:contourClr>
                <a:srgbClr val="000000"/>
              </a:contourClr>
            </a:sp3d>
          </c:spPr>
          <c:dLbls>
            <c:delete val="1"/>
          </c:dLbls>
          <c:cat>
            <c:strRef>
              <c:f>'Фин. тп'!$C$16:$D$16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'Фин. тп'!$C$17:$D$17</c:f>
              <c:numCache>
                <c:formatCode>#,##0.00</c:formatCode>
                <c:ptCount val="2"/>
                <c:pt idx="0">
                  <c:v>15136.777249999999</c:v>
                </c:pt>
                <c:pt idx="1">
                  <c:v>19088.314539999854</c:v>
                </c:pt>
              </c:numCache>
            </c:numRef>
          </c:val>
        </c:ser>
        <c:dLbls>
          <c:showVal val="1"/>
        </c:dLbls>
        <c:shape val="box"/>
        <c:axId val="43601920"/>
        <c:axId val="43603456"/>
        <c:axId val="0"/>
      </c:bar3DChart>
      <c:catAx>
        <c:axId val="436019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43603456"/>
        <c:crosses val="autoZero"/>
        <c:auto val="1"/>
        <c:lblAlgn val="ctr"/>
        <c:lblOffset val="100"/>
      </c:catAx>
      <c:valAx>
        <c:axId val="43603456"/>
        <c:scaling>
          <c:orientation val="minMax"/>
        </c:scaling>
        <c:delete val="1"/>
        <c:axPos val="l"/>
        <c:numFmt formatCode="#,##0.00" sourceLinked="1"/>
        <c:tickLblPos val="none"/>
        <c:crossAx val="436019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>
          <a:latin typeface="Calibri" pitchFamily="34" charset="0"/>
        </a:defRPr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0.28764</cdr:x>
      <cdr:y>0.01389</cdr:y>
    </cdr:from>
    <cdr:to>
      <cdr:x>0.76258</cdr:x>
      <cdr:y>0.19026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96344" y="72008"/>
          <a:ext cx="511256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0.26966</cdr:x>
      <cdr:y>0.09111</cdr:y>
    </cdr:from>
    <cdr:to>
      <cdr:x>0.4205</cdr:x>
      <cdr:y>0.14667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728192" y="531440"/>
          <a:ext cx="966690" cy="324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Calibri" pitchFamily="34" charset="0"/>
              <a:cs typeface="Times New Roman" pitchFamily="18" charset="0"/>
            </a:rPr>
            <a:t>35 324,1</a:t>
          </a:r>
          <a:endParaRPr lang="ru-RU" sz="1800" b="1" dirty="0">
            <a:latin typeface="Calibri" pitchFamily="34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0.52809</cdr:x>
      <cdr:y>0.09111</cdr:y>
    </cdr:from>
    <cdr:to>
      <cdr:x>0.6697</cdr:x>
      <cdr:y>0.16055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384376" y="531440"/>
          <a:ext cx="907538" cy="405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Calibri" pitchFamily="34" charset="0"/>
              <a:cs typeface="Times New Roman" pitchFamily="18" charset="0"/>
            </a:rPr>
            <a:t>43 560,7</a:t>
          </a:r>
        </a:p>
        <a:p xmlns:a="http://schemas.openxmlformats.org/drawingml/2006/main">
          <a:endParaRPr lang="ru-RU" sz="1800" b="1" dirty="0">
            <a:latin typeface="Calibri" pitchFamily="34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0.22472</cdr:x>
      <cdr:y>0.86889</cdr:y>
    </cdr:from>
    <cdr:to>
      <cdr:x>0.68539</cdr:x>
      <cdr:y>0.94297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440160" y="5067944"/>
          <a:ext cx="295232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    </a:t>
          </a:r>
          <a:r>
            <a:rPr lang="en-US" sz="2000" b="1" dirty="0" smtClean="0">
              <a:latin typeface="Calibri" pitchFamily="34" charset="0"/>
            </a:rPr>
            <a:t>2017                       2018</a:t>
          </a:r>
          <a:endParaRPr lang="ru-RU" sz="2000" b="1" dirty="0">
            <a:latin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0.28764</cdr:x>
      <cdr:y>0.01389</cdr:y>
    </cdr:from>
    <cdr:to>
      <cdr:x>0.76258</cdr:x>
      <cdr:y>0.19026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96344" y="72008"/>
          <a:ext cx="511256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0.24719</cdr:x>
      <cdr:y>0.09111</cdr:y>
    </cdr:from>
    <cdr:to>
      <cdr:x>0.39803</cdr:x>
      <cdr:y>0.14667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84176" y="531440"/>
          <a:ext cx="966690" cy="324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Calibri" pitchFamily="34" charset="0"/>
              <a:cs typeface="Times New Roman" pitchFamily="18" charset="0"/>
            </a:rPr>
            <a:t>35 472,2</a:t>
          </a:r>
          <a:endParaRPr lang="ru-RU" sz="1800" b="1" dirty="0">
            <a:latin typeface="Calibri" pitchFamily="34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0.52809</cdr:x>
      <cdr:y>0.09111</cdr:y>
    </cdr:from>
    <cdr:to>
      <cdr:x>0.6697</cdr:x>
      <cdr:y>0.16055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384376" y="531440"/>
          <a:ext cx="907538" cy="405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Calibri" pitchFamily="34" charset="0"/>
              <a:cs typeface="Times New Roman" pitchFamily="18" charset="0"/>
            </a:rPr>
            <a:t>43 185,5</a:t>
          </a:r>
        </a:p>
        <a:p xmlns:a="http://schemas.openxmlformats.org/drawingml/2006/main">
          <a:endParaRPr lang="ru-RU" sz="1800" b="1" dirty="0">
            <a:latin typeface="Calibri" pitchFamily="34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0.2809</cdr:x>
      <cdr:y>0.88124</cdr:y>
    </cdr:from>
    <cdr:to>
      <cdr:x>0.65169</cdr:x>
      <cdr:y>0.93062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00200" y="5139952"/>
          <a:ext cx="23762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latin typeface="Calibri" pitchFamily="34" charset="0"/>
            </a:rPr>
            <a:t>2017                    2018</a:t>
          </a:r>
          <a:endParaRPr lang="ru-RU" sz="2000" b="1" dirty="0">
            <a:latin typeface="Calibri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3EA86-5ED5-4DF8-8E95-4AE0BB4E15E5}" type="datetimeFigureOut">
              <a:rPr lang="ru-RU" smtClean="0"/>
              <a:pPr/>
              <a:t>27.03.2019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D61C7-0DC0-46BD-9EA0-B54802DB38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7351C1-B88D-4AB3-AC32-0840495F6DFE}" type="datetimeFigureOut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7"/>
            <a:ext cx="5438775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01CAED-FC05-47FF-BB5D-CA1EF493D8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01CAED-FC05-47FF-BB5D-CA1EF493D895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B6C78D-9DFF-4DD9-8649-2FA8EA6151B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B6C78D-9DFF-4DD9-8649-2FA8EA6151B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74FC2D-2F4E-48C0-8FD2-7C6AEE7B1E5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A3FB63-3AD1-4C3D-95EF-83047CABCD5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3681B6-3D9A-4AE2-8277-155AED790BC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19130D-44E6-43F4-AC68-B6B5A28E128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3C42B-78F1-4E80-A992-9F7B6E0AC204}" type="datetimeFigureOut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DF53C-A5FE-450A-BCCD-09E31DE107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C653C-02B0-40A8-B53E-C8AE3ACFC8D0}" type="datetimeFigureOut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CC37-C8C5-479B-A574-EC563A58DC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07385-AE73-496F-B2F1-0CBD96141DA3}" type="datetimeFigureOut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2E736-AF32-4B11-A6D7-219ED17A34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926E5-49BC-4206-A5D9-FE51E4F608F0}" type="datetimeFigureOut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2256A-5396-4887-8004-FF40004AC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9CDFF-D103-4357-9CDE-518FB845AB3D}" type="datetimeFigureOut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4647D-2D9B-4863-9070-1D6661FE7E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BDDA3-892E-4E19-967F-A6F54BB9FBB8}" type="datetimeFigureOut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6DB6D-3F19-44D3-82D1-B143082E44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7F65C-7F9C-4A56-92F2-AD82AA8F3F71}" type="datetimeFigureOut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11F7-945D-405F-86CD-EF658AAE6A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520C5-3714-46F8-897C-748418B1146A}" type="datetimeFigureOut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8BC63-9AEA-4C50-AFAE-6DA5E3D6B0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02F97-3436-407D-8935-A7A609500071}" type="datetimeFigureOut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78737-66DA-485A-92D6-4BA92EE789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1D48B-3E25-415E-8D05-FE881BD9EB74}" type="datetimeFigureOut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0F023-3F33-4767-832D-00E856D54A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2C589-892A-4AA9-86D6-B82240CEDD29}" type="datetimeFigureOut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7F20A-7F90-40CB-BA1E-4EC8E600B4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0369A1-106E-466A-AAF0-8196CC6C1F18}" type="datetimeFigureOut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B26D1B-2EE4-44AF-8208-B139862CFB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11" Type="http://schemas.openxmlformats.org/officeDocument/2006/relationships/chart" Target="../charts/chart2.xml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КравченкоДА\Рабочий стол\Health-vs-Wealth-iSt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7308304" cy="5328593"/>
          </a:xfrm>
          <a:prstGeom prst="rect">
            <a:avLst/>
          </a:prstGeom>
          <a:noFill/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5436096" y="908720"/>
            <a:ext cx="3707904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Century" pitchFamily="18" charset="0"/>
              </a:rPr>
              <a:t>Исполнение </a:t>
            </a:r>
            <a:r>
              <a:rPr lang="ru-RU" sz="2000" b="1" dirty="0">
                <a:latin typeface="Century" pitchFamily="18" charset="0"/>
              </a:rPr>
              <a:t>бюджета Территориального фонда обязательного медицинского страхования Челябинской области </a:t>
            </a:r>
            <a:r>
              <a:rPr lang="ru-RU" sz="2000" b="1" dirty="0" smtClean="0">
                <a:latin typeface="Century" pitchFamily="18" charset="0"/>
              </a:rPr>
              <a:t>за 2018</a:t>
            </a:r>
            <a:r>
              <a:rPr lang="en-US" sz="2000" b="1" dirty="0" smtClean="0">
                <a:latin typeface="Century" pitchFamily="18" charset="0"/>
              </a:rPr>
              <a:t> </a:t>
            </a:r>
            <a:r>
              <a:rPr lang="ru-RU" sz="2000" b="1" dirty="0" smtClean="0">
                <a:latin typeface="Century" pitchFamily="18" charset="0"/>
              </a:rPr>
              <a:t>год</a:t>
            </a:r>
            <a:endParaRPr lang="en-US" sz="2000" b="1" dirty="0" smtClean="0">
              <a:latin typeface="Century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 smtClean="0">
              <a:latin typeface="Century" pitchFamily="18" charset="0"/>
            </a:endParaRPr>
          </a:p>
          <a:p>
            <a:endParaRPr lang="ru-RU" sz="2000" dirty="0" smtClean="0">
              <a:latin typeface="Century" pitchFamily="18" charset="0"/>
            </a:endParaRPr>
          </a:p>
          <a:p>
            <a:r>
              <a:rPr lang="ru-RU" sz="2000" dirty="0" smtClean="0">
                <a:latin typeface="Century" pitchFamily="18" charset="0"/>
              </a:rPr>
              <a:t>И.С. Михалевская </a:t>
            </a:r>
          </a:p>
          <a:p>
            <a:r>
              <a:rPr lang="ru-RU" sz="1400" dirty="0" smtClean="0">
                <a:latin typeface="Century" pitchFamily="18" charset="0"/>
              </a:rPr>
              <a:t>Директор ТФОМС Челябинской области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Прямоугольник 15"/>
          <p:cNvSpPr>
            <a:spLocks noChangeArrowheads="1"/>
          </p:cNvSpPr>
          <p:nvPr/>
        </p:nvSpPr>
        <p:spPr bwMode="auto">
          <a:xfrm>
            <a:off x="683568" y="225515"/>
            <a:ext cx="849694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175924"/>
                </a:solidFill>
                <a:latin typeface="Century" pitchFamily="18" charset="0"/>
                <a:cs typeface="Arial" charset="0"/>
              </a:rPr>
              <a:t>Территориальный фонд обязательного медицинского страхования</a:t>
            </a:r>
            <a:r>
              <a:rPr lang="en-US" sz="1500" b="1" dirty="0">
                <a:solidFill>
                  <a:srgbClr val="175924"/>
                </a:solidFill>
                <a:latin typeface="Century" pitchFamily="18" charset="0"/>
                <a:cs typeface="Arial" charset="0"/>
              </a:rPr>
              <a:t> </a:t>
            </a:r>
            <a:r>
              <a:rPr lang="ru-RU" sz="1500" b="1" dirty="0">
                <a:solidFill>
                  <a:srgbClr val="175924"/>
                </a:solidFill>
                <a:latin typeface="Century" pitchFamily="18" charset="0"/>
                <a:cs typeface="Arial" charset="0"/>
              </a:rPr>
              <a:t>Челябинской области</a:t>
            </a:r>
          </a:p>
        </p:txBody>
      </p:sp>
      <p:pic>
        <p:nvPicPr>
          <p:cNvPr id="1029" name="Picture 5" descr="C:\Documents and Settings\КравченкоДА\Мои документы\Макеты графика\Логотипы\Эмблема ЧОФОМС\логотип ТФОМС_ 4х4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79522"/>
            <a:ext cx="685182" cy="6851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КравченкоДА\Рабочий стол\Иконки\мужчи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2"/>
            <a:ext cx="319100" cy="638200"/>
          </a:xfrm>
          <a:prstGeom prst="rect">
            <a:avLst/>
          </a:prstGeom>
          <a:noFill/>
        </p:spPr>
      </p:pic>
      <p:pic>
        <p:nvPicPr>
          <p:cNvPr id="1031" name="Picture 7" descr="C:\Documents and Settings\КравченкоДА\Рабочий стол\Иконки\Женщин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9474" y="2996952"/>
            <a:ext cx="330318" cy="638200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971600" y="2186280"/>
            <a:ext cx="1403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" pitchFamily="18" charset="0"/>
              </a:rPr>
              <a:t>Городское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Century" pitchFamily="18" charset="0"/>
              </a:rPr>
              <a:t>2,9 млн. чел.</a:t>
            </a:r>
          </a:p>
          <a:p>
            <a:r>
              <a:rPr lang="ru-RU" sz="1400" dirty="0" smtClean="0">
                <a:latin typeface="Century" pitchFamily="18" charset="0"/>
              </a:rPr>
              <a:t>(8</a:t>
            </a:r>
            <a:r>
              <a:rPr lang="en-US" sz="1400" dirty="0" smtClean="0">
                <a:latin typeface="Century" pitchFamily="18" charset="0"/>
              </a:rPr>
              <a:t>2%</a:t>
            </a:r>
            <a:r>
              <a:rPr lang="ru-RU" sz="1400" dirty="0" smtClean="0">
                <a:latin typeface="Century" pitchFamily="18" charset="0"/>
              </a:rPr>
              <a:t>)</a:t>
            </a:r>
            <a:endParaRPr lang="ru-RU" sz="1400" dirty="0">
              <a:latin typeface="Century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64296" y="2186280"/>
            <a:ext cx="1475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" pitchFamily="18" charset="0"/>
              </a:rPr>
              <a:t>Сельское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Century" pitchFamily="18" charset="0"/>
              </a:rPr>
              <a:t>0</a:t>
            </a:r>
            <a:r>
              <a:rPr lang="ru-RU" sz="1400" b="1" dirty="0" smtClean="0">
                <a:solidFill>
                  <a:srgbClr val="FF0000"/>
                </a:solidFill>
                <a:latin typeface="Century" pitchFamily="18" charset="0"/>
              </a:rPr>
              <a:t>,6 млн. чел.</a:t>
            </a:r>
          </a:p>
          <a:p>
            <a:r>
              <a:rPr lang="ru-RU" sz="1400" dirty="0" smtClean="0">
                <a:latin typeface="Century" pitchFamily="18" charset="0"/>
              </a:rPr>
              <a:t>(1</a:t>
            </a:r>
            <a:r>
              <a:rPr lang="en-US" sz="1400" dirty="0" smtClean="0">
                <a:latin typeface="Century" pitchFamily="18" charset="0"/>
              </a:rPr>
              <a:t>8</a:t>
            </a:r>
            <a:r>
              <a:rPr lang="ru-RU" sz="1400" dirty="0" smtClean="0">
                <a:latin typeface="Century" pitchFamily="18" charset="0"/>
              </a:rPr>
              <a:t>%)</a:t>
            </a:r>
            <a:endParaRPr lang="ru-RU" sz="1400" dirty="0">
              <a:latin typeface="Century" pitchFamily="18" charset="0"/>
            </a:endParaRPr>
          </a:p>
        </p:txBody>
      </p:sp>
      <p:pic>
        <p:nvPicPr>
          <p:cNvPr id="1032" name="Picture 8" descr="C:\Documents and Settings\КравченкоДА\Рабочий стол\Иконки\город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276872"/>
            <a:ext cx="494184" cy="494184"/>
          </a:xfrm>
          <a:prstGeom prst="rect">
            <a:avLst/>
          </a:prstGeom>
          <a:noFill/>
        </p:spPr>
      </p:pic>
      <p:pic>
        <p:nvPicPr>
          <p:cNvPr id="1033" name="Picture 9" descr="C:\Documents and Settings\КравченкоДА\Рабочий стол\Иконки\село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276872"/>
            <a:ext cx="504056" cy="504056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971600" y="2978368"/>
            <a:ext cx="1475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" pitchFamily="18" charset="0"/>
              </a:rPr>
              <a:t>Мужчины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Century" pitchFamily="18" charset="0"/>
              </a:rPr>
              <a:t>1,6 млн. чел.</a:t>
            </a:r>
          </a:p>
          <a:p>
            <a:r>
              <a:rPr lang="ru-RU" sz="1400" dirty="0" smtClean="0">
                <a:latin typeface="Century" pitchFamily="18" charset="0"/>
              </a:rPr>
              <a:t>(46</a:t>
            </a:r>
            <a:r>
              <a:rPr lang="en-US" sz="1400" dirty="0" smtClean="0">
                <a:latin typeface="Century" pitchFamily="18" charset="0"/>
              </a:rPr>
              <a:t>%</a:t>
            </a:r>
            <a:r>
              <a:rPr lang="ru-RU" sz="1400" dirty="0" smtClean="0">
                <a:latin typeface="Century" pitchFamily="18" charset="0"/>
              </a:rPr>
              <a:t>)</a:t>
            </a:r>
            <a:endParaRPr lang="ru-RU" sz="1400" dirty="0">
              <a:latin typeface="Century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64296" y="2978368"/>
            <a:ext cx="1475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" pitchFamily="18" charset="0"/>
              </a:rPr>
              <a:t>Женщины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Century" pitchFamily="18" charset="0"/>
              </a:rPr>
              <a:t>1,9 млн. чел.</a:t>
            </a:r>
          </a:p>
          <a:p>
            <a:r>
              <a:rPr lang="ru-RU" sz="1400" dirty="0" smtClean="0">
                <a:latin typeface="Century" pitchFamily="18" charset="0"/>
              </a:rPr>
              <a:t>(54</a:t>
            </a:r>
            <a:r>
              <a:rPr lang="en-US" sz="1400" dirty="0" smtClean="0">
                <a:latin typeface="Century" pitchFamily="18" charset="0"/>
              </a:rPr>
              <a:t>%</a:t>
            </a:r>
            <a:r>
              <a:rPr lang="ru-RU" sz="1400" dirty="0" smtClean="0">
                <a:latin typeface="Century" pitchFamily="18" charset="0"/>
              </a:rPr>
              <a:t>)</a:t>
            </a:r>
            <a:endParaRPr lang="ru-RU" sz="1400" dirty="0">
              <a:latin typeface="Century" pitchFamily="18" charset="0"/>
            </a:endParaRPr>
          </a:p>
        </p:txBody>
      </p:sp>
      <p:graphicFrame>
        <p:nvGraphicFramePr>
          <p:cNvPr id="53" name="Диаграмма 52"/>
          <p:cNvGraphicFramePr/>
          <p:nvPr/>
        </p:nvGraphicFramePr>
        <p:xfrm>
          <a:off x="395536" y="3861048"/>
          <a:ext cx="6096000" cy="334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1" name="Picture 5" descr="C:\Documents and Settings\КравченкоДА\Мои документы\Макеты графика\Логотипы\Эмблема ЧОФОМС\логотип ТФОМС_ 4х4м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79522"/>
            <a:ext cx="685182" cy="685182"/>
          </a:xfrm>
          <a:prstGeom prst="rect">
            <a:avLst/>
          </a:prstGeom>
          <a:noFill/>
        </p:spPr>
      </p:pic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755576" y="-243408"/>
            <a:ext cx="822960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175924"/>
                </a:solidFill>
                <a:latin typeface="Century" pitchFamily="18" charset="0"/>
                <a:ea typeface="+mj-ea"/>
                <a:cs typeface="+mj-cs"/>
              </a:rPr>
              <a:t>Система ОМС Челябинской области</a:t>
            </a:r>
            <a:endParaRPr kumimoji="0" lang="ru-RU" sz="1800" b="1" u="none" strike="noStrike" kern="1200" cap="none" spc="0" normalizeH="0" baseline="0" noProof="0" dirty="0">
              <a:ln>
                <a:noFill/>
              </a:ln>
              <a:solidFill>
                <a:srgbClr val="175924"/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1600" y="1340768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Century" pitchFamily="18" charset="0"/>
              </a:rPr>
              <a:t>Застрахованное население</a:t>
            </a:r>
            <a:r>
              <a:rPr lang="ru-RU" sz="1400" dirty="0" smtClean="0">
                <a:latin typeface="+mn-lt"/>
              </a:rPr>
              <a:t>: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Century" pitchFamily="18" charset="0"/>
              </a:rPr>
              <a:t>3,5 млн. человек</a:t>
            </a:r>
          </a:p>
          <a:p>
            <a:endParaRPr lang="ru-RU" dirty="0"/>
          </a:p>
        </p:txBody>
      </p:sp>
      <p:pic>
        <p:nvPicPr>
          <p:cNvPr id="1026" name="Picture 2" descr="C:\Documents and Settings\КравченкоДА\Рабочий стол\Иконки\people-group-team-peoples-friend-25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112" y="1299344"/>
            <a:ext cx="617488" cy="61748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580112" y="1268760"/>
            <a:ext cx="3312368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entury" pitchFamily="18" charset="0"/>
              </a:rPr>
              <a:t>Страховые медицинские </a:t>
            </a:r>
          </a:p>
          <a:p>
            <a:r>
              <a:rPr lang="ru-RU" sz="1600" b="1" dirty="0" smtClean="0">
                <a:latin typeface="Century" pitchFamily="18" charset="0"/>
              </a:rPr>
              <a:t>организации</a:t>
            </a:r>
            <a:r>
              <a:rPr lang="ru-RU" sz="1600" dirty="0" smtClean="0">
                <a:latin typeface="+mj-lt"/>
              </a:rPr>
              <a:t>:</a:t>
            </a:r>
          </a:p>
          <a:p>
            <a:endParaRPr lang="ru-RU" sz="16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300" dirty="0" smtClean="0">
                <a:latin typeface="Century" pitchFamily="18" charset="0"/>
              </a:rPr>
              <a:t>ООО СМК «АСТРА-МЕТАЛЛ»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dirty="0" smtClean="0">
                <a:latin typeface="Century" pitchFamily="18" charset="0"/>
              </a:rPr>
              <a:t>ООО «СМК </a:t>
            </a:r>
            <a:r>
              <a:rPr lang="ru-RU" sz="1300" dirty="0" err="1" smtClean="0">
                <a:latin typeface="Century" pitchFamily="18" charset="0"/>
              </a:rPr>
              <a:t>РЕСО-Мед</a:t>
            </a:r>
            <a:r>
              <a:rPr lang="ru-RU" sz="1300" dirty="0" smtClean="0">
                <a:latin typeface="Century" pitchFamily="18" charset="0"/>
              </a:rPr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dirty="0" smtClean="0">
                <a:latin typeface="Century" pitchFamily="18" charset="0"/>
              </a:rPr>
              <a:t>ООО «СК «</a:t>
            </a:r>
            <a:r>
              <a:rPr lang="ru-RU" sz="1300" dirty="0" err="1" smtClean="0">
                <a:latin typeface="Century" pitchFamily="18" charset="0"/>
              </a:rPr>
              <a:t>Ингосстрах-М</a:t>
            </a:r>
            <a:r>
              <a:rPr lang="ru-RU" sz="1300" dirty="0" smtClean="0">
                <a:latin typeface="Century" pitchFamily="18" charset="0"/>
              </a:rPr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dirty="0" smtClean="0">
                <a:latin typeface="Century" pitchFamily="18" charset="0"/>
              </a:rPr>
              <a:t>АО    «СК «</a:t>
            </a:r>
            <a:r>
              <a:rPr lang="ru-RU" sz="1300" dirty="0" err="1" smtClean="0">
                <a:latin typeface="Century" pitchFamily="18" charset="0"/>
              </a:rPr>
              <a:t>СОГАЗ-Мед</a:t>
            </a:r>
            <a:r>
              <a:rPr lang="ru-RU" sz="1300" dirty="0" smtClean="0">
                <a:latin typeface="Century" pitchFamily="18" charset="0"/>
              </a:rPr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dirty="0" smtClean="0">
                <a:latin typeface="Century" pitchFamily="18" charset="0"/>
              </a:rPr>
              <a:t>ООО «</a:t>
            </a:r>
            <a:r>
              <a:rPr lang="ru-RU" sz="1300" dirty="0" err="1" smtClean="0">
                <a:latin typeface="Century" pitchFamily="18" charset="0"/>
              </a:rPr>
              <a:t>АльфаСтрахование-ОМС</a:t>
            </a:r>
            <a:r>
              <a:rPr lang="ru-RU" sz="1300" dirty="0" smtClean="0">
                <a:latin typeface="Century" pitchFamily="18" charset="0"/>
              </a:rPr>
              <a:t>»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 smtClean="0">
              <a:latin typeface="Century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dirty="0" smtClean="0">
              <a:latin typeface="Century" pitchFamily="18" charset="0"/>
            </a:endParaRPr>
          </a:p>
          <a:p>
            <a:pPr marL="342900" indent="-342900"/>
            <a:r>
              <a:rPr lang="ru-RU" sz="1600" b="1" dirty="0" smtClean="0">
                <a:latin typeface="Century" pitchFamily="18" charset="0"/>
              </a:rPr>
              <a:t>Медицинские организации</a:t>
            </a:r>
            <a:r>
              <a:rPr lang="ru-RU" sz="1600" dirty="0" smtClean="0">
                <a:latin typeface="+mn-lt"/>
              </a:rPr>
              <a:t>:</a:t>
            </a:r>
          </a:p>
          <a:p>
            <a:pPr marL="342900" indent="-342900"/>
            <a:r>
              <a:rPr lang="ru-RU" sz="1400" dirty="0" smtClean="0">
                <a:latin typeface="Century" pitchFamily="18" charset="0"/>
              </a:rPr>
              <a:t>Всего -</a:t>
            </a:r>
            <a:r>
              <a:rPr lang="en-US" sz="1400" dirty="0" smtClean="0">
                <a:latin typeface="Century" pitchFamily="18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Century" pitchFamily="18" charset="0"/>
              </a:rPr>
              <a:t>185</a:t>
            </a:r>
            <a:r>
              <a:rPr lang="ru-RU" sz="1400" dirty="0" smtClean="0">
                <a:latin typeface="Century" pitchFamily="18" charset="0"/>
              </a:rPr>
              <a:t>  мед. организаций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 smtClean="0">
              <a:latin typeface="Century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dirty="0" smtClean="0">
              <a:latin typeface="Century" pitchFamily="18" charset="0"/>
            </a:endParaRPr>
          </a:p>
          <a:p>
            <a:endParaRPr lang="ru-RU" sz="1600" dirty="0">
              <a:latin typeface="+mj-lt"/>
            </a:endParaRPr>
          </a:p>
        </p:txBody>
      </p:sp>
      <p:pic>
        <p:nvPicPr>
          <p:cNvPr id="1027" name="Picture 3" descr="C:\Documents and Settings\КравченкоДА\Рабочий стол\Иконки\СМО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5096" y="1268760"/>
            <a:ext cx="720080" cy="720080"/>
          </a:xfrm>
          <a:prstGeom prst="rect">
            <a:avLst/>
          </a:prstGeom>
          <a:noFill/>
        </p:spPr>
      </p:pic>
      <p:pic>
        <p:nvPicPr>
          <p:cNvPr id="1028" name="Picture 4" descr="C:\Documents and Settings\КравченкоДА\Рабочий стол\Иконки\Госпиталь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15040" y="3429000"/>
            <a:ext cx="670329" cy="648072"/>
          </a:xfrm>
          <a:prstGeom prst="rect">
            <a:avLst/>
          </a:prstGeom>
          <a:noFill/>
        </p:spPr>
      </p:pic>
      <p:graphicFrame>
        <p:nvGraphicFramePr>
          <p:cNvPr id="30" name="Диаграмма 29"/>
          <p:cNvGraphicFramePr/>
          <p:nvPr/>
        </p:nvGraphicFramePr>
        <p:xfrm>
          <a:off x="4067944" y="3717032"/>
          <a:ext cx="525658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395536" y="6237312"/>
            <a:ext cx="216024" cy="216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95536" y="5949280"/>
            <a:ext cx="216024" cy="21602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788024" y="6237312"/>
            <a:ext cx="216024" cy="216024"/>
          </a:xfrm>
          <a:prstGeom prst="roundRect">
            <a:avLst/>
          </a:prstGeom>
          <a:solidFill>
            <a:srgbClr val="FFCC00"/>
          </a:solidFill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788024" y="5877272"/>
            <a:ext cx="216024" cy="21602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948264" y="5877272"/>
            <a:ext cx="216024" cy="2160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948264" y="6237312"/>
            <a:ext cx="216024" cy="216024"/>
          </a:xfrm>
          <a:prstGeom prst="roundRect">
            <a:avLst/>
          </a:prstGeom>
          <a:solidFill>
            <a:srgbClr val="D99694"/>
          </a:solidFill>
          <a:ln>
            <a:solidFill>
              <a:srgbClr val="D99694"/>
            </a:solidFill>
          </a:ln>
          <a:scene3d>
            <a:camera prst="orthographicFront"/>
            <a:lightRig rig="threePt" dir="t"/>
          </a:scene3d>
          <a:sp3d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95536" y="5661248"/>
            <a:ext cx="216024" cy="21602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8748464" y="6453336"/>
            <a:ext cx="323528" cy="33265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/>
        </p:nvGraphicFramePr>
        <p:xfrm>
          <a:off x="0" y="1700808"/>
          <a:ext cx="7380312" cy="376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-1044624" y="1025352"/>
          <a:ext cx="640871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707904" y="1196752"/>
          <a:ext cx="5436096" cy="5138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8312"/>
                <a:gridCol w="936104"/>
                <a:gridCol w="1008112"/>
                <a:gridCol w="683568"/>
              </a:tblGrid>
              <a:tr h="50221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Calibri" pitchFamily="34" charset="0"/>
                        </a:rPr>
                        <a:t>Доходы Фонда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b="1" baseline="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latin typeface="Calibri" pitchFamily="34" charset="0"/>
                        </a:rPr>
                        <a:t>2018 г., 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latin typeface="Calibri" pitchFamily="34" charset="0"/>
                        </a:rPr>
                        <a:t>млн. руб.</a:t>
                      </a:r>
                      <a:endParaRPr lang="ru-RU" sz="1400" b="1" i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</a:rPr>
                        <a:t>Изменение по отношению к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400" b="1" dirty="0" smtClean="0">
                          <a:latin typeface="Calibri" pitchFamily="34" charset="0"/>
                        </a:rPr>
                        <a:t>  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         </a:t>
                      </a:r>
                      <a:r>
                        <a:rPr lang="ru-RU" sz="1400" b="1" dirty="0" smtClean="0">
                          <a:latin typeface="Calibri" pitchFamily="34" charset="0"/>
                        </a:rPr>
                        <a:t>  2017 г.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417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1" i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rPr>
                        <a:t>млн. руб.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5007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latin typeface="Calibri" pitchFamily="34" charset="0"/>
                        </a:rPr>
                        <a:t>Межбюджетные трансферты ФОМС, в т.ч.:</a:t>
                      </a:r>
                    </a:p>
                    <a:p>
                      <a:pPr algn="ctr"/>
                      <a:endParaRPr lang="ru-RU" sz="1400" b="1" i="0" baseline="0" dirty="0" smtClean="0">
                        <a:latin typeface="Calibri" pitchFamily="34" charset="0"/>
                      </a:endParaRPr>
                    </a:p>
                    <a:p>
                      <a:pPr algn="ctr">
                        <a:buFontTx/>
                        <a:buChar char="-"/>
                      </a:pPr>
                      <a:r>
                        <a:rPr lang="ru-RU" sz="1400" b="0" i="1" dirty="0" smtClean="0">
                          <a:latin typeface="Calibri" pitchFamily="34" charset="0"/>
                        </a:rPr>
                        <a:t>платежи на неработающее население</a:t>
                      </a:r>
                    </a:p>
                    <a:p>
                      <a:pPr algn="ctr">
                        <a:buFontTx/>
                        <a:buChar char="-"/>
                      </a:pPr>
                      <a:endParaRPr lang="ru-RU" sz="1400" b="0" i="1" dirty="0" smtClean="0">
                        <a:latin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latin typeface="Calibri" pitchFamily="34" charset="0"/>
                        </a:rPr>
                        <a:t>- платежи на работающее население</a:t>
                      </a:r>
                      <a:endParaRPr lang="ru-RU" sz="1400" b="1" i="0" baseline="0" dirty="0" smtClean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</a:rPr>
                        <a:t>42 138,4</a:t>
                      </a:r>
                    </a:p>
                    <a:p>
                      <a:pPr algn="ctr"/>
                      <a:endParaRPr lang="ru-RU" sz="1400" b="1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</a:rPr>
                        <a:t>17 133,5</a:t>
                      </a:r>
                    </a:p>
                    <a:p>
                      <a:pPr algn="ctr"/>
                      <a:endParaRPr lang="ru-RU" sz="1400" b="1" dirty="0" smtClean="0">
                        <a:latin typeface="Calibri" pitchFamily="34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</a:rPr>
                        <a:t>25 004,9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+7 511,2</a:t>
                      </a:r>
                      <a:endParaRPr lang="ru-RU" sz="1400" b="0" dirty="0" smtClean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+1 294,6</a:t>
                      </a:r>
                      <a:endParaRPr lang="ru-RU" sz="1400" b="0" dirty="0" smtClean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+ 6 216,6</a:t>
                      </a:r>
                      <a:endParaRPr lang="ru-RU" sz="1400" b="0" dirty="0" smtClean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F5B41"/>
                          </a:solidFill>
                          <a:latin typeface="Calibri" pitchFamily="34" charset="0"/>
                        </a:rPr>
                        <a:t>21,7</a:t>
                      </a:r>
                      <a:endParaRPr lang="ru-RU" sz="1400" b="0" dirty="0" smtClean="0">
                        <a:solidFill>
                          <a:srgbClr val="2F5B41"/>
                        </a:solidFill>
                        <a:latin typeface="Calibri" pitchFamily="34" charset="0"/>
                      </a:endParaRPr>
                    </a:p>
                    <a:p>
                      <a:pPr algn="ctr">
                        <a:buFontTx/>
                        <a:buChar char="-"/>
                      </a:pPr>
                      <a:endParaRPr lang="ru-RU" sz="1400" b="1" dirty="0" smtClean="0">
                        <a:solidFill>
                          <a:srgbClr val="2F5B41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2F5B41"/>
                          </a:solidFill>
                          <a:latin typeface="Calibri" pitchFamily="34" charset="0"/>
                        </a:rPr>
                        <a:t>8,2</a:t>
                      </a:r>
                      <a:endParaRPr lang="en-US" sz="1400" b="1" dirty="0" smtClean="0">
                        <a:solidFill>
                          <a:srgbClr val="2F5B41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2F5B41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2F5B41"/>
                        </a:solidFill>
                        <a:latin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F5B41"/>
                          </a:solidFill>
                          <a:latin typeface="Calibri" pitchFamily="34" charset="0"/>
                        </a:rPr>
                        <a:t>33,1</a:t>
                      </a:r>
                      <a:endParaRPr lang="ru-RU" sz="1400" b="0" dirty="0" smtClean="0">
                        <a:solidFill>
                          <a:srgbClr val="2F5B41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2F5B4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1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Calibri" pitchFamily="34" charset="0"/>
                        </a:rPr>
                        <a:t>Средства областного бюджета</a:t>
                      </a:r>
                      <a:endParaRPr lang="ru-RU" sz="1400" b="1" i="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</a:rPr>
                        <a:t>822,3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+408,0</a:t>
                      </a:r>
                      <a:endParaRPr lang="ru-RU" sz="1400" b="1" dirty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98,5</a:t>
                      </a:r>
                      <a:endParaRPr lang="ru-RU" sz="1400" b="1" dirty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221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Calibri" pitchFamily="34" charset="0"/>
                        </a:rPr>
                        <a:t>Расчеты за лечение граждан других субъектов</a:t>
                      </a:r>
                      <a:endParaRPr lang="ru-RU" sz="1400" b="1" i="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</a:rPr>
                        <a:t>509,3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+164,3</a:t>
                      </a:r>
                      <a:endParaRPr lang="ru-RU" sz="1400" b="1" dirty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47,6</a:t>
                      </a:r>
                      <a:endParaRPr lang="ru-RU" sz="1400" b="1" dirty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76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Calibri" pitchFamily="34" charset="0"/>
                        </a:rPr>
                        <a:t>Единовременные выплаты  медицинским работникам</a:t>
                      </a:r>
                      <a:endParaRPr lang="ru-RU" sz="1400" b="1" i="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</a:rPr>
                        <a:t>0,0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-42,0</a:t>
                      </a:r>
                      <a:endParaRPr lang="ru-RU" sz="1400" b="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0,0</a:t>
                      </a:r>
                      <a:endParaRPr lang="ru-RU" sz="1400" b="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76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latin typeface="Calibri" pitchFamily="34" charset="0"/>
                        </a:rPr>
                        <a:t>Прочие</a:t>
                      </a:r>
                      <a:endParaRPr lang="ru-RU" sz="1400" b="1" i="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</a:rPr>
                        <a:t>90,7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+195,1</a:t>
                      </a:r>
                      <a:endParaRPr lang="ru-RU" sz="1400" b="1" dirty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effectLst/>
                          <a:latin typeface="Calibri" pitchFamily="34" charset="0"/>
                        </a:rPr>
                        <a:t>ИТОГО</a:t>
                      </a:r>
                      <a:endParaRPr lang="ru-RU" sz="1400" b="1" i="0" dirty="0"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Calibri" pitchFamily="34" charset="0"/>
                        </a:rPr>
                        <a:t>43 560,7</a:t>
                      </a:r>
                      <a:endParaRPr lang="ru-RU" sz="1400" b="1" dirty="0"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+ 8 236,6</a:t>
                      </a:r>
                      <a:endParaRPr lang="ru-RU" sz="1400" b="0" dirty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 23,3</a:t>
                      </a:r>
                      <a:endParaRPr lang="ru-RU" sz="1400" b="1" dirty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755576" y="-243408"/>
            <a:ext cx="822960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175924"/>
                </a:solidFill>
                <a:latin typeface="Century" pitchFamily="18" charset="0"/>
                <a:ea typeface="+mj-ea"/>
                <a:cs typeface="+mj-cs"/>
              </a:rPr>
              <a:t>До</a:t>
            </a:r>
            <a:r>
              <a:rPr kumimoji="0" lang="ru-RU" sz="1800" b="1" u="none" strike="noStrike" kern="1200" cap="none" spc="0" normalizeH="0" baseline="0" noProof="0" dirty="0" smtClean="0">
                <a:ln>
                  <a:noFill/>
                </a:ln>
                <a:solidFill>
                  <a:srgbClr val="175924"/>
                </a:solidFill>
                <a:effectLst/>
                <a:uLnTx/>
                <a:uFillTx/>
                <a:latin typeface="Century" pitchFamily="18" charset="0"/>
                <a:ea typeface="+mj-ea"/>
                <a:cs typeface="+mj-cs"/>
              </a:rPr>
              <a:t>ходы бюджета ТФОМС Челябинской области</a:t>
            </a:r>
            <a:endParaRPr kumimoji="0" lang="ru-RU" sz="1800" b="1" u="none" strike="noStrike" kern="1200" cap="none" spc="0" normalizeH="0" baseline="0" noProof="0" dirty="0">
              <a:ln>
                <a:noFill/>
              </a:ln>
              <a:solidFill>
                <a:srgbClr val="175924"/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63888" y="2924944"/>
            <a:ext cx="216024" cy="2160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563888" y="4077072"/>
            <a:ext cx="216024" cy="2160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563888" y="4509120"/>
            <a:ext cx="216024" cy="2160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563888" y="5517232"/>
            <a:ext cx="216024" cy="21602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авая фигурная скобка 33"/>
          <p:cNvSpPr/>
          <p:nvPr/>
        </p:nvSpPr>
        <p:spPr>
          <a:xfrm>
            <a:off x="3131840" y="1412776"/>
            <a:ext cx="527000" cy="4752528"/>
          </a:xfrm>
          <a:prstGeom prst="rightBrace">
            <a:avLst>
              <a:gd name="adj1" fmla="val 41002"/>
              <a:gd name="adj2" fmla="val 50000"/>
            </a:avLst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119675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" pitchFamily="18" charset="0"/>
              </a:rPr>
              <a:t>Млн. руб.</a:t>
            </a:r>
            <a:endParaRPr lang="ru-RU" sz="1400" dirty="0">
              <a:latin typeface="Century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63888" y="5013176"/>
            <a:ext cx="216024" cy="2160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563888" y="3573016"/>
            <a:ext cx="216024" cy="21602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467544" y="2996952"/>
            <a:ext cx="1296144" cy="432048"/>
          </a:xfrm>
          <a:prstGeom prst="ellipse">
            <a:avLst/>
          </a:prstGeom>
          <a:gradFill>
            <a:gsLst>
              <a:gs pos="0">
                <a:schemeClr val="accent5">
                  <a:tint val="25000"/>
                  <a:satMod val="125000"/>
                </a:schemeClr>
              </a:gs>
              <a:gs pos="40000">
                <a:schemeClr val="accent5">
                  <a:tint val="55000"/>
                  <a:satMod val="130000"/>
                </a:schemeClr>
              </a:gs>
              <a:gs pos="50000">
                <a:schemeClr val="accent5">
                  <a:tint val="59000"/>
                  <a:satMod val="130000"/>
                </a:schemeClr>
              </a:gs>
              <a:gs pos="65000">
                <a:schemeClr val="accent5">
                  <a:tint val="55000"/>
                  <a:satMod val="130000"/>
                </a:schemeClr>
              </a:gs>
              <a:gs pos="100000">
                <a:schemeClr val="accent5">
                  <a:tint val="20000"/>
                  <a:satMod val="12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  <a:t>15 838,9</a:t>
            </a:r>
            <a:endParaRPr lang="ru-RU" sz="1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051720" y="2996952"/>
            <a:ext cx="1296144" cy="432048"/>
          </a:xfrm>
          <a:prstGeom prst="ellipse">
            <a:avLst/>
          </a:prstGeom>
          <a:gradFill>
            <a:gsLst>
              <a:gs pos="0">
                <a:schemeClr val="accent5">
                  <a:tint val="25000"/>
                  <a:satMod val="125000"/>
                </a:schemeClr>
              </a:gs>
              <a:gs pos="40000">
                <a:schemeClr val="accent5">
                  <a:tint val="55000"/>
                  <a:satMod val="130000"/>
                </a:schemeClr>
              </a:gs>
              <a:gs pos="50000">
                <a:schemeClr val="accent5">
                  <a:tint val="59000"/>
                  <a:satMod val="130000"/>
                </a:schemeClr>
              </a:gs>
              <a:gs pos="65000">
                <a:schemeClr val="accent5">
                  <a:tint val="55000"/>
                  <a:satMod val="130000"/>
                </a:schemeClr>
              </a:gs>
              <a:gs pos="100000">
                <a:schemeClr val="accent5">
                  <a:tint val="20000"/>
                  <a:satMod val="12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  <a:t>17 133,5</a:t>
            </a:r>
            <a:endParaRPr lang="ru-RU" sz="1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67544" y="4653136"/>
            <a:ext cx="1296144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  <a:t>18 788,3</a:t>
            </a:r>
            <a:endParaRPr lang="ru-RU" sz="1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2051720" y="4653136"/>
            <a:ext cx="1296144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  <a:t>25 004,9</a:t>
            </a:r>
            <a:endParaRPr lang="ru-RU" sz="1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755576" y="4221088"/>
            <a:ext cx="720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899592" y="4221088"/>
            <a:ext cx="7200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1043608" y="4221088"/>
            <a:ext cx="7200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1187624" y="4221088"/>
            <a:ext cx="7200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1331640" y="4221088"/>
            <a:ext cx="7200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V="1">
            <a:off x="1403648" y="4149080"/>
            <a:ext cx="144016" cy="720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2411760" y="4005064"/>
            <a:ext cx="7200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2555776" y="4005064"/>
            <a:ext cx="7200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2699792" y="4005064"/>
            <a:ext cx="7200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2843808" y="4005064"/>
            <a:ext cx="7200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2987824" y="4005064"/>
            <a:ext cx="7200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V="1">
            <a:off x="3059832" y="3933056"/>
            <a:ext cx="144016" cy="720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Picture 5" descr="C:\Documents and Settings\КравченкоДА\Мои документы\Макеты графика\Логотипы\Эмблема ЧОФОМС\логотип ТФОМС_ 4х4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79522"/>
            <a:ext cx="685182" cy="685182"/>
          </a:xfrm>
          <a:prstGeom prst="rect">
            <a:avLst/>
          </a:prstGeom>
          <a:noFill/>
        </p:spPr>
      </p:pic>
      <p:sp>
        <p:nvSpPr>
          <p:cNvPr id="44" name="Овал 43"/>
          <p:cNvSpPr/>
          <p:nvPr/>
        </p:nvSpPr>
        <p:spPr>
          <a:xfrm>
            <a:off x="8748464" y="6453336"/>
            <a:ext cx="323528" cy="33265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/>
        </p:nvGraphicFramePr>
        <p:xfrm>
          <a:off x="0" y="1700808"/>
          <a:ext cx="7380312" cy="376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-1044624" y="836712"/>
          <a:ext cx="640871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707904" y="1124744"/>
          <a:ext cx="5436096" cy="51259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8312"/>
                <a:gridCol w="936104"/>
                <a:gridCol w="1008112"/>
                <a:gridCol w="683568"/>
              </a:tblGrid>
              <a:tr h="50221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Calibri" pitchFamily="34" charset="0"/>
                        </a:rPr>
                        <a:t>Расходы Фонда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b="1" baseline="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latin typeface="Calibri" pitchFamily="34" charset="0"/>
                        </a:rPr>
                        <a:t>2018 г., 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latin typeface="Calibri" pitchFamily="34" charset="0"/>
                        </a:rPr>
                        <a:t>млн. руб.</a:t>
                      </a:r>
                      <a:endParaRPr lang="ru-RU" sz="1400" b="1" i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</a:rPr>
                        <a:t>Изменение по отношению к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400" b="1" dirty="0" smtClean="0">
                          <a:latin typeface="Calibri" pitchFamily="34" charset="0"/>
                        </a:rPr>
                        <a:t>  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         </a:t>
                      </a:r>
                      <a:r>
                        <a:rPr lang="ru-RU" sz="1400" b="1" dirty="0" smtClean="0">
                          <a:latin typeface="Calibri" pitchFamily="34" charset="0"/>
                        </a:rPr>
                        <a:t>  2017 г.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417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1" i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rPr>
                        <a:t>млн. руб.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36171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Calibri" pitchFamily="34" charset="0"/>
                        </a:rPr>
                        <a:t>На</a:t>
                      </a:r>
                      <a:r>
                        <a:rPr lang="ru-RU" sz="1400" b="1" i="0" baseline="0" dirty="0" smtClean="0">
                          <a:latin typeface="Calibri" pitchFamily="34" charset="0"/>
                        </a:rPr>
                        <a:t> оплату мед. помощи </a:t>
                      </a:r>
                      <a:r>
                        <a:rPr lang="ru-RU" sz="1400" b="1" i="0" dirty="0" smtClean="0">
                          <a:latin typeface="Calibri" pitchFamily="34" charset="0"/>
                        </a:rPr>
                        <a:t>в рамках </a:t>
                      </a:r>
                      <a:r>
                        <a:rPr lang="ru-RU" sz="1400" b="1" i="0" baseline="0" dirty="0" smtClean="0">
                          <a:latin typeface="Calibri" pitchFamily="34" charset="0"/>
                        </a:rPr>
                        <a:t>Территориальной программы ОМС, в т.ч.:</a:t>
                      </a:r>
                    </a:p>
                    <a:p>
                      <a:pPr algn="ctr"/>
                      <a:endParaRPr lang="ru-RU" sz="1400" b="1" i="0" baseline="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1400" b="0" i="1" baseline="0" dirty="0" smtClean="0">
                          <a:latin typeface="Calibri" pitchFamily="34" charset="0"/>
                        </a:rPr>
                        <a:t>расходы на лечение жителей Челябинской области за пределами региона</a:t>
                      </a:r>
                      <a:endParaRPr lang="ru-RU" sz="1400" b="0" i="1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</a:rPr>
                        <a:t>41 969,3</a:t>
                      </a:r>
                    </a:p>
                    <a:p>
                      <a:pPr algn="ctr"/>
                      <a:endParaRPr lang="ru-RU" sz="1400" b="1" dirty="0" smtClean="0">
                        <a:latin typeface="Calibri" pitchFamily="34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Calibri" pitchFamily="34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</a:rPr>
                        <a:t>1 025,3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+</a:t>
                      </a:r>
                      <a:r>
                        <a:rPr lang="ru-RU" sz="1400" b="1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7 495,4</a:t>
                      </a:r>
                      <a:endParaRPr lang="ru-RU" sz="1400" b="0" dirty="0" smtClean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+ 294,8</a:t>
                      </a:r>
                      <a:endParaRPr lang="ru-RU" sz="1400" b="0" dirty="0" smtClean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F5B41"/>
                          </a:solidFill>
                          <a:latin typeface="Calibri" pitchFamily="34" charset="0"/>
                        </a:rPr>
                        <a:t>21,7</a:t>
                      </a:r>
                      <a:endParaRPr lang="ru-RU" sz="1400" b="0" dirty="0" smtClean="0">
                        <a:solidFill>
                          <a:srgbClr val="2F5B41"/>
                        </a:solidFill>
                        <a:latin typeface="Calibri" pitchFamily="34" charset="0"/>
                      </a:endParaRPr>
                    </a:p>
                    <a:p>
                      <a:pPr algn="ctr">
                        <a:buFontTx/>
                        <a:buChar char="-"/>
                      </a:pPr>
                      <a:endParaRPr lang="ru-RU" sz="1400" b="1" dirty="0" smtClean="0">
                        <a:solidFill>
                          <a:srgbClr val="2F5B41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rgbClr val="2F5B41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2F5B41"/>
                        </a:solidFill>
                        <a:latin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F5B41"/>
                          </a:solidFill>
                          <a:latin typeface="Calibri" pitchFamily="34" charset="0"/>
                        </a:rPr>
                        <a:t>40,4</a:t>
                      </a:r>
                      <a:endParaRPr lang="ru-RU" sz="1400" b="0" dirty="0" smtClean="0">
                        <a:solidFill>
                          <a:srgbClr val="2F5B41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2F5B4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221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Calibri" pitchFamily="34" charset="0"/>
                        </a:rPr>
                        <a:t>Расходы на лечение граждан других субъектов РФ</a:t>
                      </a:r>
                      <a:endParaRPr lang="ru-RU" sz="1400" b="1" i="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</a:rPr>
                        <a:t>496,5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+156,8</a:t>
                      </a:r>
                      <a:endParaRPr lang="ru-RU" sz="1400" b="1" dirty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46,2</a:t>
                      </a:r>
                      <a:endParaRPr lang="ru-RU" sz="1400" b="1" dirty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221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Calibri" pitchFamily="34" charset="0"/>
                        </a:rPr>
                        <a:t>Выполнение управленческих функций (АУП Фонда и СМО)</a:t>
                      </a:r>
                      <a:endParaRPr lang="ru-RU" sz="1400" b="1" i="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</a:rPr>
                        <a:t>667,6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+89,8</a:t>
                      </a:r>
                      <a:endParaRPr lang="ru-RU" sz="1400" b="1" dirty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15,5</a:t>
                      </a:r>
                      <a:endParaRPr lang="ru-RU" sz="1400" b="1" dirty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76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Calibri" pitchFamily="34" charset="0"/>
                        </a:rPr>
                        <a:t>Единовременные выплаты  медицинским работникам</a:t>
                      </a:r>
                      <a:endParaRPr lang="ru-RU" sz="1400" b="1" i="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</a:rPr>
                        <a:t>0,0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-42,0</a:t>
                      </a:r>
                      <a:endParaRPr lang="ru-RU" sz="1400" b="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0,0</a:t>
                      </a:r>
                      <a:endParaRPr lang="ru-RU" sz="1400" b="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76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Calibri" pitchFamily="34" charset="0"/>
                        </a:rPr>
                        <a:t>Финансовое</a:t>
                      </a:r>
                      <a:r>
                        <a:rPr lang="ru-RU" sz="1400" b="1" i="0" baseline="0" dirty="0" smtClean="0">
                          <a:latin typeface="Calibri" pitchFamily="34" charset="0"/>
                        </a:rPr>
                        <a:t> обеспечение мероприятий за счет средств НСЗ</a:t>
                      </a:r>
                      <a:endParaRPr lang="ru-RU" sz="1400" b="1" i="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</a:rPr>
                        <a:t>52,1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+13,3</a:t>
                      </a:r>
                      <a:endParaRPr lang="ru-RU" sz="1400" b="1" dirty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34,1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effectLst/>
                          <a:latin typeface="Calibri" pitchFamily="34" charset="0"/>
                        </a:rPr>
                        <a:t>ИТОГО</a:t>
                      </a:r>
                      <a:endParaRPr lang="ru-RU" sz="1400" b="1" i="0" dirty="0"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Calibri" pitchFamily="34" charset="0"/>
                        </a:rPr>
                        <a:t>43 185,5</a:t>
                      </a:r>
                      <a:endParaRPr lang="ru-RU" sz="1400" b="1" dirty="0"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+ 7 713,</a:t>
                      </a:r>
                      <a:r>
                        <a:rPr lang="en-US" sz="1400" b="1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3</a:t>
                      </a:r>
                      <a:endParaRPr lang="ru-RU" sz="1400" b="0" dirty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 21,7</a:t>
                      </a:r>
                      <a:endParaRPr lang="ru-RU" sz="1400" b="1" dirty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899592" y="-243408"/>
            <a:ext cx="822960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1200" cap="none" spc="0" normalizeH="0" baseline="0" noProof="0" dirty="0" smtClean="0">
                <a:ln>
                  <a:noFill/>
                </a:ln>
                <a:solidFill>
                  <a:srgbClr val="175924"/>
                </a:solidFill>
                <a:effectLst/>
                <a:uLnTx/>
                <a:uFillTx/>
                <a:latin typeface="Century" pitchFamily="18" charset="0"/>
                <a:ea typeface="+mj-ea"/>
                <a:cs typeface="+mj-cs"/>
              </a:rPr>
              <a:t>Расходы бюджета ТФОМС Челябинской области</a:t>
            </a:r>
            <a:endParaRPr kumimoji="0" lang="ru-RU" sz="1800" b="1" u="none" strike="noStrike" kern="1200" cap="none" spc="0" normalizeH="0" baseline="0" noProof="0" dirty="0">
              <a:ln>
                <a:noFill/>
              </a:ln>
              <a:solidFill>
                <a:srgbClr val="175924"/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63888" y="3068960"/>
            <a:ext cx="216024" cy="2160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563888" y="4437112"/>
            <a:ext cx="216024" cy="2160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563888" y="3933056"/>
            <a:ext cx="216024" cy="2160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563888" y="5445224"/>
            <a:ext cx="216024" cy="21602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авая фигурная скобка 33"/>
          <p:cNvSpPr/>
          <p:nvPr/>
        </p:nvSpPr>
        <p:spPr>
          <a:xfrm>
            <a:off x="3131840" y="1412776"/>
            <a:ext cx="527000" cy="4752528"/>
          </a:xfrm>
          <a:prstGeom prst="rightBrace">
            <a:avLst>
              <a:gd name="adj1" fmla="val 41002"/>
              <a:gd name="adj2" fmla="val 50000"/>
            </a:avLst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79512" y="90872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" pitchFamily="18" charset="0"/>
              </a:rPr>
              <a:t>Млн. руб.</a:t>
            </a:r>
            <a:endParaRPr lang="ru-RU" sz="1400" dirty="0">
              <a:latin typeface="Century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55576" y="3140968"/>
            <a:ext cx="576064" cy="36004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alibri" pitchFamily="34" charset="0"/>
              </a:rPr>
              <a:t>730,5</a:t>
            </a:r>
            <a:endParaRPr lang="ru-RU" sz="1200" b="1" dirty="0">
              <a:latin typeface="Calibri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339752" y="3140968"/>
            <a:ext cx="648072" cy="36004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alibri" pitchFamily="34" charset="0"/>
              </a:rPr>
              <a:t>1025,3</a:t>
            </a:r>
            <a:endParaRPr lang="ru-RU" sz="1200" b="1" dirty="0">
              <a:latin typeface="Calibri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63888" y="4941168"/>
            <a:ext cx="216024" cy="2160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5" descr="C:\Documents and Settings\КравченкоДА\Мои документы\Макеты графика\Логотипы\Эмблема ЧОФОМС\логотип ТФОМС_ 4х4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79522"/>
            <a:ext cx="685182" cy="685182"/>
          </a:xfrm>
          <a:prstGeom prst="rect">
            <a:avLst/>
          </a:prstGeom>
          <a:noFill/>
        </p:spPr>
      </p:pic>
      <p:sp>
        <p:nvSpPr>
          <p:cNvPr id="36" name="Овал 35"/>
          <p:cNvSpPr/>
          <p:nvPr/>
        </p:nvSpPr>
        <p:spPr>
          <a:xfrm>
            <a:off x="8748464" y="6453336"/>
            <a:ext cx="323528" cy="33265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Диаграмма 34"/>
          <p:cNvGraphicFramePr>
            <a:graphicFrameLocks/>
          </p:cNvGraphicFramePr>
          <p:nvPr/>
        </p:nvGraphicFramePr>
        <p:xfrm>
          <a:off x="0" y="692696"/>
          <a:ext cx="406794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Правая фигурная скобка 37"/>
          <p:cNvSpPr/>
          <p:nvPr/>
        </p:nvSpPr>
        <p:spPr>
          <a:xfrm>
            <a:off x="3131840" y="1412776"/>
            <a:ext cx="454992" cy="4248472"/>
          </a:xfrm>
          <a:prstGeom prst="rightBrace">
            <a:avLst>
              <a:gd name="adj1" fmla="val 30643"/>
              <a:gd name="adj2" fmla="val 51596"/>
            </a:avLst>
          </a:prstGeom>
          <a:noFill/>
          <a:ln w="25400" cap="flat" cmpd="sng" algn="ctr">
            <a:solidFill>
              <a:sysClr val="windowText" lastClr="000000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3707904" y="620688"/>
          <a:ext cx="5436096" cy="5990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199"/>
                <a:gridCol w="1512168"/>
                <a:gridCol w="1368153"/>
                <a:gridCol w="755576"/>
              </a:tblGrid>
              <a:tr h="75528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</a:rPr>
                        <a:t>Вид медицинской помощи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Calibri" pitchFamily="34" charset="0"/>
                        </a:rPr>
                        <a:t>Принято к оплате за оказ. мед. помощь  за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</a:rPr>
                        <a:t>2018 г.,</a:t>
                      </a:r>
                      <a:r>
                        <a:rPr lang="ru-RU" sz="1400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altLang="zh-CN" sz="1400" b="1" i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rPr>
                        <a:t>млн. руб.</a:t>
                      </a:r>
                      <a:endParaRPr lang="ru-RU" sz="1400" b="1" i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</a:rPr>
                        <a:t>Изменение по отношению к </a:t>
                      </a:r>
                      <a:endParaRPr lang="en-US" sz="1400" b="1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</a:rPr>
                        <a:t>2017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400" b="1" dirty="0" smtClean="0">
                          <a:latin typeface="Calibri" pitchFamily="34" charset="0"/>
                        </a:rPr>
                        <a:t>г.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2557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400" b="1" i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rPr>
                        <a:t>млн. руб.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528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Calibri" pitchFamily="34" charset="0"/>
                        </a:rPr>
                        <a:t>Круглосуточный</a:t>
                      </a:r>
                      <a:r>
                        <a:rPr lang="ru-RU" sz="1500" baseline="0" dirty="0" smtClean="0">
                          <a:latin typeface="Calibri" pitchFamily="34" charset="0"/>
                        </a:rPr>
                        <a:t> стационар, </a:t>
                      </a:r>
                      <a:r>
                        <a:rPr lang="ru-RU" sz="1200" baseline="0" dirty="0" smtClean="0">
                          <a:latin typeface="Calibri" pitchFamily="34" charset="0"/>
                        </a:rPr>
                        <a:t>в том числе:</a:t>
                      </a:r>
                      <a:endParaRPr lang="ru-RU" sz="120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21 597,83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+ 4 </a:t>
                      </a:r>
                      <a:r>
                        <a:rPr lang="en-US" sz="1800" b="1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295</a:t>
                      </a:r>
                      <a:r>
                        <a:rPr lang="ru-RU" sz="1800" b="1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,</a:t>
                      </a:r>
                      <a:r>
                        <a:rPr lang="en-US" sz="1800" b="1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87</a:t>
                      </a:r>
                      <a:endParaRPr lang="ru-RU" sz="1800" b="1" dirty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24,</a:t>
                      </a:r>
                      <a:r>
                        <a:rPr lang="en-US" sz="1800" b="1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8</a:t>
                      </a:r>
                      <a:endParaRPr lang="ru-RU" sz="1800" b="1" dirty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4951"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latin typeface="Calibri" pitchFamily="34" charset="0"/>
                        </a:rPr>
                        <a:t>Высокотехнологичная</a:t>
                      </a:r>
                      <a:r>
                        <a:rPr lang="ru-RU" sz="1300" i="1" baseline="0" dirty="0" smtClean="0">
                          <a:latin typeface="Calibri" pitchFamily="34" charset="0"/>
                        </a:rPr>
                        <a:t> медицинская помощь</a:t>
                      </a:r>
                      <a:endParaRPr lang="ru-RU" sz="1300" i="1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>
                          <a:latin typeface="Calibri" pitchFamily="34" charset="0"/>
                        </a:rPr>
                        <a:t>2</a:t>
                      </a:r>
                      <a:r>
                        <a:rPr lang="ru-RU" sz="1800" b="1" i="1" dirty="0" smtClean="0">
                          <a:latin typeface="Calibri" pitchFamily="34" charset="0"/>
                        </a:rPr>
                        <a:t> 5</a:t>
                      </a:r>
                      <a:r>
                        <a:rPr lang="en-US" sz="1800" b="1" i="1" dirty="0" smtClean="0">
                          <a:latin typeface="Calibri" pitchFamily="34" charset="0"/>
                        </a:rPr>
                        <a:t>09</a:t>
                      </a:r>
                      <a:r>
                        <a:rPr lang="ru-RU" sz="1800" b="1" i="1" dirty="0" smtClean="0">
                          <a:latin typeface="Calibri" pitchFamily="34" charset="0"/>
                        </a:rPr>
                        <a:t>,</a:t>
                      </a:r>
                      <a:r>
                        <a:rPr lang="en-US" sz="1800" b="1" i="1" dirty="0" smtClean="0">
                          <a:latin typeface="Calibri" pitchFamily="34" charset="0"/>
                        </a:rPr>
                        <a:t>52</a:t>
                      </a:r>
                      <a:endParaRPr lang="ru-RU" sz="1800" b="1" i="1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+ 344,33</a:t>
                      </a:r>
                      <a:endParaRPr lang="ru-RU" sz="1800" b="1" i="1" dirty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15,9</a:t>
                      </a:r>
                      <a:endParaRPr lang="ru-RU" sz="1800" b="1" i="1" dirty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290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Calibri" pitchFamily="34" charset="0"/>
                        </a:rPr>
                        <a:t>Амбулаторно-поликлиническая помощь</a:t>
                      </a:r>
                      <a:endParaRPr lang="ru-RU" sz="150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Calibri" pitchFamily="34" charset="0"/>
                        </a:rPr>
                        <a:t>15 696,76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+ 3 2</a:t>
                      </a:r>
                      <a:r>
                        <a:rPr lang="en-US" sz="1800" b="1" i="0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62</a:t>
                      </a:r>
                      <a:r>
                        <a:rPr lang="ru-RU" sz="1800" b="1" i="0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,</a:t>
                      </a:r>
                      <a:r>
                        <a:rPr lang="en-US" sz="1800" b="1" i="0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60</a:t>
                      </a:r>
                      <a:endParaRPr lang="ru-RU" sz="1800" b="1" i="0" dirty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26,</a:t>
                      </a:r>
                      <a:r>
                        <a:rPr lang="en-US" sz="1800" b="1" i="0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2</a:t>
                      </a:r>
                      <a:endParaRPr lang="ru-RU" sz="1800" b="1" i="0" dirty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241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Calibri" pitchFamily="34" charset="0"/>
                        </a:rPr>
                        <a:t>Дневные</a:t>
                      </a:r>
                      <a:r>
                        <a:rPr lang="ru-RU" sz="15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500" dirty="0" smtClean="0">
                          <a:latin typeface="Calibri" pitchFamily="34" charset="0"/>
                        </a:rPr>
                        <a:t>стационары </a:t>
                      </a:r>
                      <a:endParaRPr lang="ru-RU" sz="150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libri" pitchFamily="34" charset="0"/>
                        </a:rPr>
                        <a:t>3 954,21</a:t>
                      </a:r>
                      <a:endParaRPr lang="ru-RU" sz="1800" b="1" baseline="0" dirty="0" smtClean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i="0" kern="1200" dirty="0" smtClean="0">
                          <a:solidFill>
                            <a:srgbClr val="196127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+ 81</a:t>
                      </a:r>
                      <a:r>
                        <a:rPr lang="en-US" sz="1800" b="1" i="0" kern="1200" dirty="0" smtClean="0">
                          <a:solidFill>
                            <a:srgbClr val="196127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800" b="1" i="0" kern="1200" dirty="0" smtClean="0">
                          <a:solidFill>
                            <a:srgbClr val="196127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b="1" i="0" kern="1200" dirty="0" smtClean="0">
                          <a:solidFill>
                            <a:srgbClr val="196127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14</a:t>
                      </a:r>
                      <a:endParaRPr lang="ru-RU" sz="1800" b="1" i="0" kern="1200" dirty="0">
                        <a:solidFill>
                          <a:srgbClr val="196127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i="0" kern="1200" dirty="0" smtClean="0">
                          <a:solidFill>
                            <a:srgbClr val="196127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25,8</a:t>
                      </a:r>
                      <a:endParaRPr lang="ru-RU" sz="1800" b="1" i="0" kern="1200" dirty="0">
                        <a:solidFill>
                          <a:srgbClr val="196127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249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Calibri" pitchFamily="34" charset="0"/>
                        </a:rPr>
                        <a:t>Скорая медицинская помощь</a:t>
                      </a:r>
                      <a:endParaRPr lang="ru-RU" sz="150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libri" pitchFamily="34" charset="0"/>
                        </a:rPr>
                        <a:t>2 628,55</a:t>
                      </a:r>
                      <a:endParaRPr lang="ru-RU" sz="1800" b="1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+ 464,</a:t>
                      </a:r>
                      <a:r>
                        <a:rPr lang="en-US" sz="1800" b="1" i="0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02</a:t>
                      </a:r>
                      <a:endParaRPr lang="ru-RU" sz="1800" b="1" i="0" dirty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21,</a:t>
                      </a:r>
                      <a:r>
                        <a:rPr lang="en-US" sz="1800" b="1" i="0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4</a:t>
                      </a:r>
                      <a:endParaRPr lang="ru-RU" sz="1800" b="1" i="0" dirty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44112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effectLst/>
                          <a:latin typeface="Calibri" pitchFamily="34" charset="0"/>
                        </a:rPr>
                        <a:t>ИТОГО</a:t>
                      </a:r>
                      <a:endParaRPr lang="ru-RU" sz="1500" b="0" dirty="0"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Calibri" pitchFamily="34" charset="0"/>
                        </a:rPr>
                        <a:t>43 877,35</a:t>
                      </a:r>
                      <a:endParaRPr lang="ru-RU" sz="1800" b="1" dirty="0"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+ 8 8</a:t>
                      </a:r>
                      <a:r>
                        <a:rPr lang="en-US" sz="1800" b="1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3</a:t>
                      </a:r>
                      <a:r>
                        <a:rPr lang="ru-RU" sz="1800" b="1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2,</a:t>
                      </a:r>
                      <a:r>
                        <a:rPr lang="en-US" sz="1800" b="1" dirty="0" smtClean="0">
                          <a:solidFill>
                            <a:srgbClr val="196127"/>
                          </a:solidFill>
                          <a:latin typeface="Calibri" pitchFamily="34" charset="0"/>
                        </a:rPr>
                        <a:t>63</a:t>
                      </a:r>
                      <a:endParaRPr lang="ru-RU" sz="1800" b="1" dirty="0" smtClean="0">
                        <a:solidFill>
                          <a:srgbClr val="196127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ru-RU" sz="1800" b="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196127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25,2</a:t>
                      </a:r>
                      <a:endParaRPr lang="ru-RU" sz="1800" b="1" kern="1200" dirty="0">
                        <a:solidFill>
                          <a:srgbClr val="196127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7" name="Скругленный прямоугольник 46"/>
          <p:cNvSpPr/>
          <p:nvPr/>
        </p:nvSpPr>
        <p:spPr>
          <a:xfrm>
            <a:off x="3563888" y="2132856"/>
            <a:ext cx="216024" cy="2160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563888" y="3645024"/>
            <a:ext cx="216024" cy="2160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563888" y="4437112"/>
            <a:ext cx="216024" cy="2160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563888" y="5157192"/>
            <a:ext cx="216024" cy="2160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563888" y="2852936"/>
            <a:ext cx="216024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107504" y="90872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" pitchFamily="18" charset="0"/>
              </a:rPr>
              <a:t>Млн. руб.</a:t>
            </a:r>
            <a:endParaRPr lang="ru-RU" sz="1400" dirty="0">
              <a:latin typeface="Century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67544" y="1844824"/>
            <a:ext cx="136815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  <a:latin typeface="Calibri" pitchFamily="34" charset="0"/>
              </a:rPr>
              <a:t>3</a:t>
            </a:r>
            <a:r>
              <a:rPr lang="ru-RU" sz="2000" b="1" dirty="0" smtClean="0">
                <a:solidFill>
                  <a:sysClr val="windowText" lastClr="000000"/>
                </a:solidFill>
                <a:latin typeface="Calibri" pitchFamily="34" charset="0"/>
              </a:rPr>
              <a:t>5 </a:t>
            </a:r>
            <a:r>
              <a:rPr lang="en-US" sz="2000" b="1" dirty="0" smtClean="0">
                <a:solidFill>
                  <a:sysClr val="windowText" lastClr="000000"/>
                </a:solidFill>
                <a:latin typeface="Calibri" pitchFamily="34" charset="0"/>
              </a:rPr>
              <a:t>044</a:t>
            </a:r>
            <a:r>
              <a:rPr lang="ru-RU" sz="2000" b="1" dirty="0" smtClean="0">
                <a:solidFill>
                  <a:sysClr val="windowText" lastClr="000000"/>
                </a:solidFill>
                <a:latin typeface="Calibri" pitchFamily="34" charset="0"/>
              </a:rPr>
              <a:t>,</a:t>
            </a:r>
            <a:r>
              <a:rPr lang="en-US" sz="2000" b="1" dirty="0" smtClean="0">
                <a:solidFill>
                  <a:sysClr val="windowText" lastClr="000000"/>
                </a:solidFill>
                <a:latin typeface="Calibri" pitchFamily="34" charset="0"/>
              </a:rPr>
              <a:t>72</a:t>
            </a:r>
            <a:endParaRPr lang="ru-RU" sz="2000" b="1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51720" y="1052736"/>
            <a:ext cx="136815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  <a:latin typeface="Calibri" pitchFamily="34" charset="0"/>
              </a:rPr>
              <a:t>43</a:t>
            </a:r>
            <a:r>
              <a:rPr lang="ru-RU" sz="2000" b="1" dirty="0" smtClean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ysClr val="windowText" lastClr="000000"/>
                </a:solidFill>
                <a:latin typeface="Calibri" pitchFamily="34" charset="0"/>
              </a:rPr>
              <a:t>877</a:t>
            </a:r>
            <a:r>
              <a:rPr lang="ru-RU" sz="2000" b="1" dirty="0" smtClean="0">
                <a:solidFill>
                  <a:sysClr val="windowText" lastClr="000000"/>
                </a:solidFill>
                <a:latin typeface="Calibri" pitchFamily="34" charset="0"/>
              </a:rPr>
              <a:t>,</a:t>
            </a:r>
            <a:r>
              <a:rPr lang="en-US" sz="2000" b="1" dirty="0" smtClean="0">
                <a:solidFill>
                  <a:sysClr val="windowText" lastClr="000000"/>
                </a:solidFill>
                <a:latin typeface="Calibri" pitchFamily="34" charset="0"/>
              </a:rPr>
              <a:t>35</a:t>
            </a:r>
            <a:endParaRPr lang="ru-RU" sz="2000" b="1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33" name="Прямоугольник 18"/>
          <p:cNvSpPr>
            <a:spLocks noChangeArrowheads="1"/>
          </p:cNvSpPr>
          <p:nvPr/>
        </p:nvSpPr>
        <p:spPr bwMode="auto">
          <a:xfrm>
            <a:off x="467544" y="188640"/>
            <a:ext cx="8281292" cy="54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b="1" dirty="0" smtClean="0">
                <a:solidFill>
                  <a:srgbClr val="143818"/>
                </a:solidFill>
                <a:latin typeface="Century" pitchFamily="18" charset="0"/>
                <a:cs typeface="Times New Roman" panose="02020603050405020304" pitchFamily="18" charset="0"/>
              </a:rPr>
              <a:t>Оплата медицинской помощи</a:t>
            </a:r>
            <a:endParaRPr lang="en-US" altLang="zh-CN" b="1" dirty="0">
              <a:solidFill>
                <a:srgbClr val="143818"/>
              </a:solidFill>
              <a:latin typeface="Century" pitchFamily="18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</a:pPr>
            <a:endParaRPr lang="en-US" altLang="zh-CN" sz="1600" b="1" dirty="0">
              <a:solidFill>
                <a:srgbClr val="7A1600"/>
              </a:solidFill>
              <a:latin typeface="Calibri" pitchFamily="34" charset="0"/>
              <a:ea typeface="宋体" charset="-122"/>
              <a:cs typeface="Arial" charset="0"/>
            </a:endParaRPr>
          </a:p>
        </p:txBody>
      </p:sp>
      <p:pic>
        <p:nvPicPr>
          <p:cNvPr id="37" name="Picture 5" descr="C:\Documents and Settings\КравченкоДА\Мои документы\Макеты графика\Логотипы\Эмблема ЧОФОМС\логотип ТФОМС_ 4х4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79522"/>
            <a:ext cx="685182" cy="685182"/>
          </a:xfrm>
          <a:prstGeom prst="rect">
            <a:avLst/>
          </a:prstGeom>
          <a:noFill/>
        </p:spPr>
      </p:pic>
      <p:sp>
        <p:nvSpPr>
          <p:cNvPr id="43" name="Овал 42"/>
          <p:cNvSpPr/>
          <p:nvPr/>
        </p:nvSpPr>
        <p:spPr>
          <a:xfrm>
            <a:off x="8748464" y="6453336"/>
            <a:ext cx="323528" cy="33265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равченкоДА\Рабочий стол\Иконки\Growth-Chart-PNG-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96752"/>
            <a:ext cx="4035896" cy="4035896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>
          <a:xfrm rot="19000697">
            <a:off x="3325755" y="2658577"/>
            <a:ext cx="17891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 w="11430"/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+ </a:t>
            </a:r>
            <a:r>
              <a:rPr lang="ru-RU" sz="3600" b="1" dirty="0" smtClean="0">
                <a:ln w="11430"/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25,1 </a:t>
            </a:r>
            <a:r>
              <a:rPr lang="ru-RU" sz="3600" b="1" dirty="0">
                <a:ln w="11430"/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%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9" name="Picture 5" descr="C:\Documents and Settings\КравченкоДА\Мои документы\Макеты графика\Логотипы\Эмблема ЧОФОМС\логотип ТФОМС_ 4х4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79522"/>
            <a:ext cx="685182" cy="685182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555776" y="332656"/>
            <a:ext cx="45352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zh-CN" b="1" dirty="0" smtClean="0">
                <a:solidFill>
                  <a:srgbClr val="143818"/>
                </a:solidFill>
                <a:latin typeface="Century" pitchFamily="18" charset="0"/>
                <a:cs typeface="Times New Roman" panose="02020603050405020304" pitchFamily="18" charset="0"/>
              </a:rPr>
              <a:t>Подушевой норматив финансирования</a:t>
            </a:r>
          </a:p>
          <a:p>
            <a:pPr algn="ctr">
              <a:defRPr/>
            </a:pPr>
            <a:r>
              <a:rPr lang="ru-RU" altLang="zh-CN" b="1" dirty="0" smtClean="0">
                <a:solidFill>
                  <a:srgbClr val="143818"/>
                </a:solidFill>
                <a:latin typeface="Century" pitchFamily="18" charset="0"/>
                <a:cs typeface="Times New Roman" panose="02020603050405020304" pitchFamily="18" charset="0"/>
              </a:rPr>
              <a:t>на одно застрахованное лицо</a:t>
            </a:r>
            <a:endParaRPr lang="en-US" altLang="zh-CN" b="1" dirty="0">
              <a:solidFill>
                <a:srgbClr val="143818"/>
              </a:solidFill>
              <a:latin typeface="Century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27584" y="3861048"/>
            <a:ext cx="1584176" cy="15121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2017</a:t>
            </a:r>
          </a:p>
          <a:p>
            <a:pPr algn="ctr"/>
            <a:r>
              <a:rPr lang="ru-RU" sz="3200" b="1" dirty="0" smtClean="0">
                <a:latin typeface="Calibri" pitchFamily="34" charset="0"/>
              </a:rPr>
              <a:t> год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732240" y="1124744"/>
            <a:ext cx="1584176" cy="151216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2018</a:t>
            </a:r>
          </a:p>
          <a:p>
            <a:pPr algn="ctr"/>
            <a:r>
              <a:rPr lang="ru-RU" sz="3200" b="1" dirty="0" smtClean="0">
                <a:latin typeface="Calibri" pitchFamily="34" charset="0"/>
              </a:rPr>
              <a:t> год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576" y="5447546"/>
            <a:ext cx="259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latin typeface="Calibri" pitchFamily="34" charset="0"/>
              </a:rPr>
              <a:t>9 867,57</a:t>
            </a:r>
          </a:p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479704" y="2708920"/>
            <a:ext cx="26642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latin typeface="Calibri" pitchFamily="34" charset="0"/>
              </a:rPr>
              <a:t>12 339,77</a:t>
            </a:r>
            <a:endParaRPr lang="en-US" sz="3200" b="1" dirty="0" smtClean="0"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2053" name="Picture 5" descr="C:\Documents and Settings\КравченкоДА\Рабочий стол\Иконки\рубль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5517232"/>
            <a:ext cx="504056" cy="504056"/>
          </a:xfrm>
          <a:prstGeom prst="rect">
            <a:avLst/>
          </a:prstGeom>
          <a:noFill/>
        </p:spPr>
      </p:pic>
      <p:pic>
        <p:nvPicPr>
          <p:cNvPr id="33" name="Picture 5" descr="C:\Documents and Settings\КравченкоДА\Рабочий стол\Иконки\рубль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2780928"/>
            <a:ext cx="504056" cy="504056"/>
          </a:xfrm>
          <a:prstGeom prst="rect">
            <a:avLst/>
          </a:prstGeom>
          <a:noFill/>
        </p:spPr>
      </p:pic>
      <p:sp>
        <p:nvSpPr>
          <p:cNvPr id="34" name="Овал 33"/>
          <p:cNvSpPr/>
          <p:nvPr/>
        </p:nvSpPr>
        <p:spPr>
          <a:xfrm>
            <a:off x="8748464" y="6453336"/>
            <a:ext cx="323528" cy="33265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Box 15"/>
          <p:cNvSpPr txBox="1">
            <a:spLocks noChangeArrowheads="1"/>
          </p:cNvSpPr>
          <p:nvPr/>
        </p:nvSpPr>
        <p:spPr bwMode="auto">
          <a:xfrm>
            <a:off x="1887336" y="332656"/>
            <a:ext cx="5739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75924"/>
                </a:solidFill>
                <a:latin typeface="Century" pitchFamily="18" charset="0"/>
              </a:rPr>
              <a:t>Нормированный страховой запас </a:t>
            </a:r>
            <a:r>
              <a:rPr lang="ru-RU" b="1" dirty="0" smtClean="0">
                <a:solidFill>
                  <a:srgbClr val="175924"/>
                </a:solidFill>
                <a:latin typeface="Century" pitchFamily="18" charset="0"/>
              </a:rPr>
              <a:t>на мероприятия</a:t>
            </a:r>
            <a:endParaRPr lang="ru-RU" b="1" dirty="0">
              <a:solidFill>
                <a:srgbClr val="175924"/>
              </a:solidFill>
              <a:latin typeface="Century" pitchFamily="18" charset="0"/>
            </a:endParaRPr>
          </a:p>
        </p:txBody>
      </p:sp>
      <p:sp>
        <p:nvSpPr>
          <p:cNvPr id="5127" name="TextBox 16"/>
          <p:cNvSpPr txBox="1">
            <a:spLocks noChangeArrowheads="1"/>
          </p:cNvSpPr>
          <p:nvPr/>
        </p:nvSpPr>
        <p:spPr bwMode="auto">
          <a:xfrm>
            <a:off x="827088" y="1052513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128" name="TextBox 17"/>
          <p:cNvSpPr txBox="1">
            <a:spLocks noChangeArrowheads="1"/>
          </p:cNvSpPr>
          <p:nvPr/>
        </p:nvSpPr>
        <p:spPr bwMode="auto">
          <a:xfrm>
            <a:off x="5724525" y="10525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31" name="Picture 5" descr="C:\Documents and Settings\КравченкоДА\Мои документы\Макеты графика\Логотипы\Эмблема ЧОФОМС\логотип ТФОМС_ 4х4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79522"/>
            <a:ext cx="685182" cy="685182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3707904" y="836712"/>
            <a:ext cx="58326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libri" pitchFamily="34" charset="0"/>
              </a:rPr>
              <a:t>Всего сформировано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63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 0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43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,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 тыс. руб.</a:t>
            </a:r>
          </a:p>
          <a:p>
            <a:pPr lvl="0"/>
            <a:r>
              <a:rPr lang="ru-RU" sz="1600" b="1" dirty="0" smtClean="0">
                <a:latin typeface="Calibri" pitchFamily="34" charset="0"/>
              </a:rPr>
              <a:t>за счет штрафных санкции </a:t>
            </a:r>
          </a:p>
          <a:p>
            <a:pPr lvl="0"/>
            <a:r>
              <a:rPr lang="ru-RU" sz="1600" b="1" dirty="0" smtClean="0">
                <a:latin typeface="Calibri" pitchFamily="34" charset="0"/>
              </a:rPr>
              <a:t>к медицинским организациям</a:t>
            </a:r>
            <a:endParaRPr lang="ru-RU" sz="1600" b="1" dirty="0">
              <a:latin typeface="Calibri" pitchFamily="34" charset="0"/>
            </a:endParaRPr>
          </a:p>
        </p:txBody>
      </p:sp>
      <p:pic>
        <p:nvPicPr>
          <p:cNvPr id="3074" name="Picture 2" descr="C:\Documents and Settings\КравченкоДА\Рабочий стол\Иконки\рубль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908720"/>
            <a:ext cx="1008112" cy="1008112"/>
          </a:xfrm>
          <a:prstGeom prst="rect">
            <a:avLst/>
          </a:prstGeom>
          <a:noFill/>
        </p:spPr>
      </p:pic>
      <p:pic>
        <p:nvPicPr>
          <p:cNvPr id="3075" name="Picture 3" descr="C:\Documents and Settings\КравченкоДА\Рабочий стол\Иконки\книг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733256"/>
            <a:ext cx="576064" cy="576064"/>
          </a:xfrm>
          <a:prstGeom prst="rect">
            <a:avLst/>
          </a:prstGeom>
          <a:noFill/>
        </p:spPr>
      </p:pic>
      <p:pic>
        <p:nvPicPr>
          <p:cNvPr id="3076" name="Picture 4" descr="C:\Documents and Settings\КравченкоДА\Рабочий стол\Иконки\ремонт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5805264"/>
            <a:ext cx="432048" cy="432048"/>
          </a:xfrm>
          <a:prstGeom prst="rect">
            <a:avLst/>
          </a:prstGeom>
          <a:noFill/>
        </p:spPr>
      </p:pic>
      <p:pic>
        <p:nvPicPr>
          <p:cNvPr id="3078" name="Picture 6" descr="C:\Documents and Settings\КравченкоДА\Рабочий стол\Иконки\томограф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5733256"/>
            <a:ext cx="576064" cy="576064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0" y="2780928"/>
            <a:ext cx="2951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1B6729"/>
                </a:solidFill>
                <a:latin typeface="Calibri" pitchFamily="34" charset="0"/>
              </a:rPr>
              <a:t>Доп. проф. образование медицинских работников</a:t>
            </a:r>
            <a:endParaRPr lang="ru-RU" b="1" dirty="0">
              <a:solidFill>
                <a:srgbClr val="1B6729"/>
              </a:solidFill>
              <a:latin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03848" y="278092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1B6729"/>
                </a:solidFill>
                <a:latin typeface="Calibri" pitchFamily="34" charset="0"/>
              </a:rPr>
              <a:t>Приобретение медицинского оборудования</a:t>
            </a:r>
            <a:endParaRPr lang="ru-RU" b="1" dirty="0">
              <a:solidFill>
                <a:srgbClr val="1B6729"/>
              </a:solidFill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16216" y="2780928"/>
            <a:ext cx="2736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B6729"/>
                </a:solidFill>
                <a:latin typeface="Calibri" pitchFamily="34" charset="0"/>
              </a:rPr>
              <a:t>Ремонт медицинского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B6729"/>
                </a:solidFill>
                <a:latin typeface="Calibri" pitchFamily="34" charset="0"/>
              </a:rPr>
              <a:t>оборудования</a:t>
            </a:r>
          </a:p>
          <a:p>
            <a:endParaRPr lang="ru-RU" sz="1400" dirty="0"/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8878186" y="836713"/>
          <a:ext cx="208280" cy="498993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49899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6" name="Овал 65"/>
          <p:cNvSpPr/>
          <p:nvPr/>
        </p:nvSpPr>
        <p:spPr>
          <a:xfrm>
            <a:off x="8748464" y="6453336"/>
            <a:ext cx="323528" cy="33265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971600" y="3501008"/>
            <a:ext cx="259228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Распределено</a:t>
            </a:r>
          </a:p>
          <a:p>
            <a:r>
              <a:rPr lang="ru-RU" dirty="0" smtClean="0">
                <a:latin typeface="Calibri" pitchFamily="34" charset="0"/>
              </a:rPr>
              <a:t>10 588,4 </a:t>
            </a:r>
          </a:p>
          <a:p>
            <a:r>
              <a:rPr lang="ru-RU" sz="1600" dirty="0" smtClean="0">
                <a:latin typeface="Calibri" pitchFamily="34" charset="0"/>
              </a:rPr>
              <a:t>тыс. руб.</a:t>
            </a:r>
          </a:p>
          <a:p>
            <a:endParaRPr lang="ru-RU" sz="1600" dirty="0" smtClean="0">
              <a:latin typeface="Calibri" pitchFamily="34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Освоено</a:t>
            </a:r>
          </a:p>
          <a:p>
            <a:r>
              <a:rPr lang="ru-RU" dirty="0" smtClean="0">
                <a:latin typeface="Calibri" pitchFamily="34" charset="0"/>
              </a:rPr>
              <a:t>9 590,8 </a:t>
            </a:r>
          </a:p>
          <a:p>
            <a:r>
              <a:rPr lang="ru-RU" sz="1600" dirty="0" smtClean="0">
                <a:latin typeface="Calibri" pitchFamily="34" charset="0"/>
              </a:rPr>
              <a:t>тыс. руб.</a:t>
            </a:r>
          </a:p>
          <a:p>
            <a:endParaRPr lang="ru-RU" sz="1600" dirty="0" smtClean="0">
              <a:latin typeface="Calibri" pitchFamily="34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Обучено</a:t>
            </a:r>
          </a:p>
          <a:p>
            <a:r>
              <a:rPr lang="ru-RU" dirty="0" smtClean="0">
                <a:latin typeface="Calibri" pitchFamily="34" charset="0"/>
              </a:rPr>
              <a:t>1789 </a:t>
            </a:r>
          </a:p>
          <a:p>
            <a:r>
              <a:rPr lang="ru-RU" sz="1600" dirty="0" smtClean="0">
                <a:latin typeface="Calibri" pitchFamily="34" charset="0"/>
              </a:rPr>
              <a:t>человек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3928" y="3501008"/>
            <a:ext cx="259228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Распределено</a:t>
            </a:r>
          </a:p>
          <a:p>
            <a:r>
              <a:rPr lang="ru-RU" dirty="0" smtClean="0">
                <a:latin typeface="Calibri" pitchFamily="34" charset="0"/>
              </a:rPr>
              <a:t>14 516,3 </a:t>
            </a:r>
          </a:p>
          <a:p>
            <a:r>
              <a:rPr lang="ru-RU" sz="1600" dirty="0" smtClean="0">
                <a:latin typeface="Calibri" pitchFamily="34" charset="0"/>
              </a:rPr>
              <a:t>тыс. руб.</a:t>
            </a:r>
          </a:p>
          <a:p>
            <a:endParaRPr lang="ru-RU" sz="1600" dirty="0" smtClean="0">
              <a:latin typeface="Calibri" pitchFamily="34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Освоено</a:t>
            </a:r>
          </a:p>
          <a:p>
            <a:r>
              <a:rPr lang="ru-RU" dirty="0" smtClean="0">
                <a:latin typeface="Calibri" pitchFamily="34" charset="0"/>
              </a:rPr>
              <a:t>12 906,7</a:t>
            </a:r>
          </a:p>
          <a:p>
            <a:r>
              <a:rPr lang="ru-RU" sz="1600" dirty="0" smtClean="0">
                <a:latin typeface="Calibri" pitchFamily="34" charset="0"/>
              </a:rPr>
              <a:t>тыс. руб.</a:t>
            </a:r>
          </a:p>
          <a:p>
            <a:endParaRPr lang="ru-RU" sz="1600" dirty="0" smtClean="0">
              <a:latin typeface="Calibri" pitchFamily="34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Приобретено</a:t>
            </a:r>
          </a:p>
          <a:p>
            <a:r>
              <a:rPr lang="ru-RU" dirty="0" smtClean="0">
                <a:latin typeface="Calibri" pitchFamily="34" charset="0"/>
              </a:rPr>
              <a:t>12 </a:t>
            </a:r>
          </a:p>
          <a:p>
            <a:r>
              <a:rPr lang="ru-RU" sz="1600" dirty="0" smtClean="0">
                <a:latin typeface="Calibri" pitchFamily="34" charset="0"/>
              </a:rPr>
              <a:t>ед. техники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48264" y="3478936"/>
            <a:ext cx="259228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Распределено</a:t>
            </a:r>
          </a:p>
          <a:p>
            <a:r>
              <a:rPr lang="ru-RU" dirty="0" smtClean="0">
                <a:latin typeface="Calibri" pitchFamily="34" charset="0"/>
              </a:rPr>
              <a:t>36 793,1 </a:t>
            </a:r>
          </a:p>
          <a:p>
            <a:r>
              <a:rPr lang="ru-RU" sz="1600" dirty="0" smtClean="0">
                <a:latin typeface="Calibri" pitchFamily="34" charset="0"/>
              </a:rPr>
              <a:t>тыс. руб.</a:t>
            </a:r>
          </a:p>
          <a:p>
            <a:endParaRPr lang="ru-RU" sz="1600" dirty="0" smtClean="0">
              <a:latin typeface="Calibri" pitchFamily="34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Освоено</a:t>
            </a:r>
          </a:p>
          <a:p>
            <a:r>
              <a:rPr lang="ru-RU" dirty="0" smtClean="0">
                <a:latin typeface="Calibri" pitchFamily="34" charset="0"/>
              </a:rPr>
              <a:t>29 617,2</a:t>
            </a:r>
          </a:p>
          <a:p>
            <a:r>
              <a:rPr lang="ru-RU" sz="1600" dirty="0" smtClean="0">
                <a:latin typeface="Calibri" pitchFamily="34" charset="0"/>
              </a:rPr>
              <a:t>тыс. руб.</a:t>
            </a:r>
          </a:p>
          <a:p>
            <a:endParaRPr lang="ru-RU" sz="1600" dirty="0" smtClean="0">
              <a:latin typeface="Calibri" pitchFamily="34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Отремонтировано</a:t>
            </a:r>
          </a:p>
          <a:p>
            <a:r>
              <a:rPr lang="ru-RU" dirty="0" smtClean="0">
                <a:latin typeface="Calibri" pitchFamily="34" charset="0"/>
              </a:rPr>
              <a:t>73 </a:t>
            </a:r>
          </a:p>
          <a:p>
            <a:r>
              <a:rPr lang="ru-RU" sz="1600" dirty="0" smtClean="0">
                <a:latin typeface="Calibri" pitchFamily="34" charset="0"/>
              </a:rPr>
              <a:t>ед. техники</a:t>
            </a:r>
          </a:p>
          <a:p>
            <a:endParaRPr lang="ru-RU" dirty="0">
              <a:latin typeface="Calibri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491880" y="1988840"/>
            <a:ext cx="1152128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644008" y="1988840"/>
            <a:ext cx="1296144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Documents and Settings\КравченкоДА\Рабочий стол\Иконки\инфляция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645024"/>
            <a:ext cx="542830" cy="504056"/>
          </a:xfrm>
          <a:prstGeom prst="rect">
            <a:avLst/>
          </a:prstGeom>
          <a:noFill/>
        </p:spPr>
      </p:pic>
      <p:pic>
        <p:nvPicPr>
          <p:cNvPr id="1027" name="Picture 3" descr="C:\Documents and Settings\КравченкоДА\Рабочий стол\Иконки\рука с рублем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3400" y="4581128"/>
            <a:ext cx="710208" cy="710208"/>
          </a:xfrm>
          <a:prstGeom prst="rect">
            <a:avLst/>
          </a:prstGeom>
          <a:noFill/>
        </p:spPr>
      </p:pic>
      <p:pic>
        <p:nvPicPr>
          <p:cNvPr id="35" name="Picture 2" descr="C:\Documents and Settings\КравченкоДА\Рабочий стол\Иконки\инфляция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81098" y="3645024"/>
            <a:ext cx="542830" cy="504056"/>
          </a:xfrm>
          <a:prstGeom prst="rect">
            <a:avLst/>
          </a:prstGeom>
          <a:noFill/>
        </p:spPr>
      </p:pic>
      <p:pic>
        <p:nvPicPr>
          <p:cNvPr id="36" name="Picture 2" descr="C:\Documents and Settings\КравченкоДА\Рабочий стол\Иконки\инфляция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5434" y="3645024"/>
            <a:ext cx="542830" cy="504056"/>
          </a:xfrm>
          <a:prstGeom prst="rect">
            <a:avLst/>
          </a:prstGeom>
          <a:noFill/>
        </p:spPr>
      </p:pic>
      <p:pic>
        <p:nvPicPr>
          <p:cNvPr id="37" name="Picture 3" descr="C:\Documents and Settings\КравченкоДА\Рабочий стол\Иконки\рука с рублем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5728" y="4581128"/>
            <a:ext cx="710208" cy="710208"/>
          </a:xfrm>
          <a:prstGeom prst="rect">
            <a:avLst/>
          </a:prstGeom>
          <a:noFill/>
        </p:spPr>
      </p:pic>
      <p:pic>
        <p:nvPicPr>
          <p:cNvPr id="38" name="Picture 3" descr="C:\Documents and Settings\КравченкоДА\Рабочий стол\Иконки\рука с рублем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10064" y="4581128"/>
            <a:ext cx="710208" cy="7102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TextBox 24"/>
          <p:cNvSpPr txBox="1">
            <a:spLocks noChangeArrowheads="1"/>
          </p:cNvSpPr>
          <p:nvPr/>
        </p:nvSpPr>
        <p:spPr bwMode="auto">
          <a:xfrm>
            <a:off x="1619672" y="548680"/>
            <a:ext cx="5688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143818"/>
                </a:solidFill>
                <a:latin typeface="Century" pitchFamily="18" charset="0"/>
              </a:rPr>
              <a:t>Выводы</a:t>
            </a:r>
          </a:p>
        </p:txBody>
      </p:sp>
      <p:pic>
        <p:nvPicPr>
          <p:cNvPr id="17" name="Picture 5" descr="C:\Documents and Settings\КравченкоДА\Мои документы\Макеты графика\Логотипы\Эмблема ЧОФОМС\логотип ТФОМС_ 4х4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79522"/>
            <a:ext cx="685182" cy="685182"/>
          </a:xfrm>
          <a:prstGeom prst="rect">
            <a:avLst/>
          </a:prstGeom>
          <a:noFill/>
        </p:spPr>
      </p:pic>
      <p:sp>
        <p:nvSpPr>
          <p:cNvPr id="18" name="Овал 17"/>
          <p:cNvSpPr/>
          <p:nvPr/>
        </p:nvSpPr>
        <p:spPr>
          <a:xfrm>
            <a:off x="8748464" y="6453336"/>
            <a:ext cx="323528" cy="33265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259632" y="1844824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indent="-361950" algn="just">
              <a:buFont typeface="Wingdings" pitchFamily="2" charset="2"/>
              <a:buChar char="ü"/>
            </a:pPr>
            <a:r>
              <a:rPr lang="ru-RU" dirty="0" smtClean="0">
                <a:latin typeface="Century" pitchFamily="18" charset="0"/>
                <a:cs typeface="Times New Roman" pitchFamily="18" charset="0"/>
              </a:rPr>
              <a:t>Основные показатели бюджета ТФОМС Челябинской области выполнены</a:t>
            </a:r>
          </a:p>
          <a:p>
            <a:pPr marL="361950" lvl="0" indent="-361950" algn="just">
              <a:buFont typeface="Wingdings" pitchFamily="2" charset="2"/>
              <a:buChar char="ü"/>
            </a:pPr>
            <a:endParaRPr lang="ru-RU" dirty="0" smtClean="0">
              <a:latin typeface="Century" pitchFamily="18" charset="0"/>
              <a:cs typeface="Times New Roman" pitchFamily="18" charset="0"/>
            </a:endParaRPr>
          </a:p>
          <a:p>
            <a:pPr marL="361950" lvl="0" indent="-361950" algn="just">
              <a:buFont typeface="Wingdings" pitchFamily="2" charset="2"/>
              <a:buChar char="ü"/>
            </a:pPr>
            <a:endParaRPr lang="ru-RU" dirty="0" smtClean="0">
              <a:latin typeface="Century" pitchFamily="18" charset="0"/>
              <a:cs typeface="Times New Roman" pitchFamily="18" charset="0"/>
            </a:endParaRPr>
          </a:p>
          <a:p>
            <a:pPr marL="361950" indent="-361950" algn="just">
              <a:buFont typeface="Wingdings" pitchFamily="2" charset="2"/>
              <a:buChar char="ü"/>
            </a:pPr>
            <a:r>
              <a:rPr lang="ru-RU" dirty="0" smtClean="0">
                <a:latin typeface="Century" pitchFamily="18" charset="0"/>
                <a:cs typeface="Times New Roman" pitchFamily="18" charset="0"/>
              </a:rPr>
              <a:t>Финансирование Территориальной программы ОМС осуществлялось  стабильно</a:t>
            </a:r>
            <a:endParaRPr lang="ru-RU" dirty="0" smtClean="0">
              <a:latin typeface="Century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endParaRPr lang="ru-RU" b="1" dirty="0" smtClean="0">
              <a:latin typeface="Century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endParaRPr lang="ru-RU" dirty="0">
              <a:latin typeface="Century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9005</TotalTime>
  <Words>629</Words>
  <Application>Microsoft Office PowerPoint</Application>
  <PresentationFormat>Экран (4:3)</PresentationFormat>
  <Paragraphs>263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ChOFOMS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amsorokina</dc:creator>
  <cp:lastModifiedBy>КравченкоДА</cp:lastModifiedBy>
  <cp:revision>1203</cp:revision>
  <dcterms:created xsi:type="dcterms:W3CDTF">2015-05-25T10:52:16Z</dcterms:created>
  <dcterms:modified xsi:type="dcterms:W3CDTF">2019-03-27T07:52:48Z</dcterms:modified>
</cp:coreProperties>
</file>